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9"/>
  </p:notesMasterIdLst>
  <p:sldIdLst>
    <p:sldId id="257" r:id="rId2"/>
    <p:sldId id="271" r:id="rId3"/>
    <p:sldId id="329" r:id="rId4"/>
    <p:sldId id="330" r:id="rId5"/>
    <p:sldId id="331" r:id="rId6"/>
    <p:sldId id="332" r:id="rId7"/>
    <p:sldId id="333" r:id="rId8"/>
    <p:sldId id="334" r:id="rId9"/>
    <p:sldId id="315" r:id="rId10"/>
    <p:sldId id="335" r:id="rId11"/>
    <p:sldId id="336" r:id="rId12"/>
    <p:sldId id="318" r:id="rId13"/>
    <p:sldId id="319" r:id="rId14"/>
    <p:sldId id="320" r:id="rId15"/>
    <p:sldId id="321" r:id="rId16"/>
    <p:sldId id="322" r:id="rId17"/>
    <p:sldId id="323" r:id="rId18"/>
    <p:sldId id="324" r:id="rId19"/>
    <p:sldId id="272" r:id="rId20"/>
    <p:sldId id="274" r:id="rId21"/>
    <p:sldId id="275" r:id="rId22"/>
    <p:sldId id="276" r:id="rId23"/>
    <p:sldId id="278" r:id="rId24"/>
    <p:sldId id="279" r:id="rId25"/>
    <p:sldId id="277" r:id="rId26"/>
    <p:sldId id="280" r:id="rId27"/>
    <p:sldId id="281" r:id="rId28"/>
    <p:sldId id="282" r:id="rId29"/>
    <p:sldId id="305" r:id="rId30"/>
    <p:sldId id="306" r:id="rId31"/>
    <p:sldId id="307" r:id="rId32"/>
    <p:sldId id="308" r:id="rId33"/>
    <p:sldId id="314" r:id="rId34"/>
    <p:sldId id="309" r:id="rId35"/>
    <p:sldId id="337" r:id="rId36"/>
    <p:sldId id="317" r:id="rId37"/>
    <p:sldId id="316"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310" r:id="rId52"/>
    <p:sldId id="311" r:id="rId53"/>
    <p:sldId id="312" r:id="rId54"/>
    <p:sldId id="313" r:id="rId55"/>
    <p:sldId id="296" r:id="rId56"/>
    <p:sldId id="297" r:id="rId57"/>
    <p:sldId id="298" r:id="rId58"/>
    <p:sldId id="299" r:id="rId59"/>
    <p:sldId id="300" r:id="rId60"/>
    <p:sldId id="301" r:id="rId61"/>
    <p:sldId id="302" r:id="rId62"/>
    <p:sldId id="256" r:id="rId63"/>
    <p:sldId id="303" r:id="rId64"/>
    <p:sldId id="304" r:id="rId65"/>
    <p:sldId id="258" r:id="rId66"/>
    <p:sldId id="259" r:id="rId67"/>
    <p:sldId id="260" r:id="rId68"/>
    <p:sldId id="261" r:id="rId69"/>
    <p:sldId id="262" r:id="rId70"/>
    <p:sldId id="263" r:id="rId71"/>
    <p:sldId id="264" r:id="rId72"/>
    <p:sldId id="338" r:id="rId73"/>
    <p:sldId id="339" r:id="rId74"/>
    <p:sldId id="340" r:id="rId75"/>
    <p:sldId id="341" r:id="rId76"/>
    <p:sldId id="273"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7" r:id="rId113"/>
    <p:sldId id="378" r:id="rId114"/>
    <p:sldId id="379" r:id="rId115"/>
    <p:sldId id="380" r:id="rId116"/>
    <p:sldId id="381" r:id="rId117"/>
    <p:sldId id="382" r:id="rId118"/>
    <p:sldId id="383" r:id="rId119"/>
    <p:sldId id="384" r:id="rId120"/>
    <p:sldId id="385" r:id="rId121"/>
    <p:sldId id="386" r:id="rId122"/>
    <p:sldId id="387" r:id="rId123"/>
    <p:sldId id="388" r:id="rId124"/>
    <p:sldId id="389" r:id="rId125"/>
    <p:sldId id="390" r:id="rId126"/>
    <p:sldId id="391" r:id="rId127"/>
    <p:sldId id="392" r:id="rId128"/>
    <p:sldId id="394" r:id="rId129"/>
    <p:sldId id="395" r:id="rId130"/>
    <p:sldId id="396" r:id="rId131"/>
    <p:sldId id="397" r:id="rId132"/>
    <p:sldId id="265" r:id="rId133"/>
    <p:sldId id="266" r:id="rId134"/>
    <p:sldId id="267" r:id="rId135"/>
    <p:sldId id="398" r:id="rId136"/>
    <p:sldId id="399" r:id="rId137"/>
    <p:sldId id="400" r:id="rId138"/>
    <p:sldId id="401" r:id="rId139"/>
    <p:sldId id="402" r:id="rId140"/>
    <p:sldId id="403" r:id="rId141"/>
    <p:sldId id="268" r:id="rId142"/>
    <p:sldId id="404" r:id="rId143"/>
    <p:sldId id="269" r:id="rId144"/>
    <p:sldId id="405" r:id="rId145"/>
    <p:sldId id="406" r:id="rId146"/>
    <p:sldId id="407" r:id="rId147"/>
    <p:sldId id="408" r:id="rId148"/>
    <p:sldId id="409" r:id="rId149"/>
    <p:sldId id="410" r:id="rId150"/>
    <p:sldId id="325" r:id="rId151"/>
    <p:sldId id="326" r:id="rId152"/>
    <p:sldId id="327" r:id="rId153"/>
    <p:sldId id="411" r:id="rId154"/>
    <p:sldId id="412" r:id="rId155"/>
    <p:sldId id="270"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6" r:id="rId260"/>
    <p:sldId id="517" r:id="rId261"/>
    <p:sldId id="518" r:id="rId262"/>
    <p:sldId id="519" r:id="rId263"/>
    <p:sldId id="520" r:id="rId264"/>
    <p:sldId id="521" r:id="rId265"/>
    <p:sldId id="522" r:id="rId266"/>
    <p:sldId id="523" r:id="rId267"/>
    <p:sldId id="524" r:id="rId268"/>
    <p:sldId id="525" r:id="rId269"/>
    <p:sldId id="526" r:id="rId270"/>
    <p:sldId id="527" r:id="rId271"/>
    <p:sldId id="528" r:id="rId272"/>
    <p:sldId id="529" r:id="rId273"/>
    <p:sldId id="530" r:id="rId274"/>
    <p:sldId id="531" r:id="rId275"/>
    <p:sldId id="532" r:id="rId276"/>
    <p:sldId id="533" r:id="rId277"/>
    <p:sldId id="534" r:id="rId278"/>
    <p:sldId id="535" r:id="rId279"/>
    <p:sldId id="536" r:id="rId280"/>
    <p:sldId id="537" r:id="rId281"/>
    <p:sldId id="538" r:id="rId282"/>
    <p:sldId id="539" r:id="rId283"/>
    <p:sldId id="540" r:id="rId284"/>
    <p:sldId id="541" r:id="rId285"/>
    <p:sldId id="542" r:id="rId286"/>
    <p:sldId id="543" r:id="rId287"/>
    <p:sldId id="544" r:id="rId288"/>
    <p:sldId id="545" r:id="rId289"/>
    <p:sldId id="546" r:id="rId290"/>
    <p:sldId id="547" r:id="rId291"/>
    <p:sldId id="548" r:id="rId292"/>
    <p:sldId id="549" r:id="rId293"/>
    <p:sldId id="550" r:id="rId294"/>
    <p:sldId id="551" r:id="rId295"/>
    <p:sldId id="552" r:id="rId296"/>
    <p:sldId id="553" r:id="rId297"/>
    <p:sldId id="554" r:id="rId298"/>
    <p:sldId id="555" r:id="rId299"/>
    <p:sldId id="556" r:id="rId300"/>
    <p:sldId id="557" r:id="rId301"/>
    <p:sldId id="558" r:id="rId302"/>
    <p:sldId id="559" r:id="rId303"/>
    <p:sldId id="560" r:id="rId304"/>
    <p:sldId id="561" r:id="rId305"/>
    <p:sldId id="562" r:id="rId306"/>
    <p:sldId id="563" r:id="rId307"/>
    <p:sldId id="564" r:id="rId308"/>
    <p:sldId id="565" r:id="rId309"/>
    <p:sldId id="566" r:id="rId310"/>
    <p:sldId id="567" r:id="rId311"/>
    <p:sldId id="568" r:id="rId312"/>
    <p:sldId id="569" r:id="rId313"/>
    <p:sldId id="570" r:id="rId314"/>
    <p:sldId id="571" r:id="rId315"/>
    <p:sldId id="572" r:id="rId316"/>
    <p:sldId id="573" r:id="rId317"/>
    <p:sldId id="574" r:id="rId318"/>
    <p:sldId id="575" r:id="rId319"/>
    <p:sldId id="576" r:id="rId320"/>
    <p:sldId id="577" r:id="rId321"/>
    <p:sldId id="578" r:id="rId322"/>
    <p:sldId id="579" r:id="rId323"/>
    <p:sldId id="580" r:id="rId324"/>
    <p:sldId id="581" r:id="rId325"/>
    <p:sldId id="582" r:id="rId326"/>
    <p:sldId id="583" r:id="rId327"/>
    <p:sldId id="584" r:id="rId328"/>
    <p:sldId id="585" r:id="rId329"/>
    <p:sldId id="586" r:id="rId330"/>
    <p:sldId id="587" r:id="rId331"/>
    <p:sldId id="328" r:id="rId332"/>
    <p:sldId id="588" r:id="rId333"/>
    <p:sldId id="589" r:id="rId334"/>
    <p:sldId id="590" r:id="rId335"/>
    <p:sldId id="591" r:id="rId336"/>
    <p:sldId id="592" r:id="rId337"/>
    <p:sldId id="593" r:id="rId338"/>
    <p:sldId id="594" r:id="rId339"/>
    <p:sldId id="595" r:id="rId340"/>
    <p:sldId id="596" r:id="rId341"/>
    <p:sldId id="597" r:id="rId342"/>
    <p:sldId id="598" r:id="rId343"/>
    <p:sldId id="599" r:id="rId344"/>
    <p:sldId id="600" r:id="rId345"/>
    <p:sldId id="601" r:id="rId346"/>
    <p:sldId id="602" r:id="rId347"/>
    <p:sldId id="603" r:id="rId348"/>
    <p:sldId id="604" r:id="rId349"/>
    <p:sldId id="605" r:id="rId350"/>
    <p:sldId id="606" r:id="rId351"/>
    <p:sldId id="607" r:id="rId352"/>
    <p:sldId id="608" r:id="rId353"/>
    <p:sldId id="609" r:id="rId354"/>
    <p:sldId id="610" r:id="rId355"/>
    <p:sldId id="611" r:id="rId356"/>
    <p:sldId id="612" r:id="rId357"/>
    <p:sldId id="613" r:id="rId358"/>
    <p:sldId id="614" r:id="rId359"/>
    <p:sldId id="615" r:id="rId360"/>
    <p:sldId id="616" r:id="rId361"/>
    <p:sldId id="617" r:id="rId362"/>
    <p:sldId id="618" r:id="rId363"/>
    <p:sldId id="619" r:id="rId364"/>
    <p:sldId id="620" r:id="rId365"/>
    <p:sldId id="621" r:id="rId366"/>
    <p:sldId id="622" r:id="rId367"/>
    <p:sldId id="623" r:id="rId368"/>
    <p:sldId id="624" r:id="rId369"/>
    <p:sldId id="625" r:id="rId370"/>
    <p:sldId id="626" r:id="rId371"/>
    <p:sldId id="627" r:id="rId372"/>
    <p:sldId id="628" r:id="rId373"/>
    <p:sldId id="629" r:id="rId374"/>
    <p:sldId id="630" r:id="rId375"/>
    <p:sldId id="631" r:id="rId376"/>
    <p:sldId id="632" r:id="rId377"/>
    <p:sldId id="633" r:id="rId378"/>
    <p:sldId id="634" r:id="rId379"/>
    <p:sldId id="635" r:id="rId380"/>
    <p:sldId id="636" r:id="rId381"/>
    <p:sldId id="637" r:id="rId382"/>
    <p:sldId id="638" r:id="rId383"/>
    <p:sldId id="639" r:id="rId384"/>
    <p:sldId id="640" r:id="rId385"/>
    <p:sldId id="641" r:id="rId386"/>
    <p:sldId id="642" r:id="rId387"/>
    <p:sldId id="643" r:id="rId388"/>
  </p:sldIdLst>
  <p:sldSz cx="9144000" cy="6858000" type="screen4x3"/>
  <p:notesSz cx="6858000" cy="9144000"/>
  <p:custDataLst>
    <p:tags r:id="rId390"/>
  </p:custData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69" autoAdjust="0"/>
  </p:normalViewPr>
  <p:slideViewPr>
    <p:cSldViewPr>
      <p:cViewPr varScale="1">
        <p:scale>
          <a:sx n="109" d="100"/>
          <a:sy n="109" d="100"/>
        </p:scale>
        <p:origin x="1674" y="108"/>
      </p:cViewPr>
      <p:guideLst>
        <p:guide orient="horz" pos="2160"/>
        <p:guide pos="2880"/>
      </p:guideLst>
    </p:cSldViewPr>
  </p:slideViewPr>
  <p:outlineViewPr>
    <p:cViewPr>
      <p:scale>
        <a:sx n="33" d="100"/>
        <a:sy n="33" d="100"/>
      </p:scale>
      <p:origin x="0" y="103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tags" Target="tags/tag1.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viewProps" Target="view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notesMaster" Target="notesMasters/notesMaster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presProps" Target="presProps.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2B22C-E9AB-49A9-B559-8DC313AAA5C1}"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tr-TR"/>
        </a:p>
      </dgm:t>
    </dgm:pt>
    <dgm:pt modelId="{547F17C3-0EB2-449F-A1A3-78D425B3C1A9}">
      <dgm:prSet phldrT="[Metin]"/>
      <dgm:spPr/>
      <dgm:t>
        <a:bodyPr/>
        <a:lstStyle/>
        <a:p>
          <a:r>
            <a:rPr lang="tr-TR" b="1"/>
            <a:t>Antrepolar</a:t>
          </a:r>
        </a:p>
      </dgm:t>
    </dgm:pt>
    <dgm:pt modelId="{05D039A4-9400-46CC-AB76-8B26B4D2627F}" type="parTrans" cxnId="{4B72DB7E-4897-42CE-B131-982EB7D84A99}">
      <dgm:prSet/>
      <dgm:spPr/>
      <dgm:t>
        <a:bodyPr/>
        <a:lstStyle/>
        <a:p>
          <a:endParaRPr lang="tr-TR" b="1"/>
        </a:p>
      </dgm:t>
    </dgm:pt>
    <dgm:pt modelId="{5A83E82F-0D23-41B7-92C6-77E707C3F6DE}" type="sibTrans" cxnId="{4B72DB7E-4897-42CE-B131-982EB7D84A99}">
      <dgm:prSet/>
      <dgm:spPr/>
      <dgm:t>
        <a:bodyPr/>
        <a:lstStyle/>
        <a:p>
          <a:endParaRPr lang="tr-TR" b="1"/>
        </a:p>
      </dgm:t>
    </dgm:pt>
    <dgm:pt modelId="{6461F953-DFE6-4418-8C3E-E804796A2B45}">
      <dgm:prSet phldrT="[Metin]"/>
      <dgm:spPr/>
      <dgm:t>
        <a:bodyPr/>
        <a:lstStyle/>
        <a:p>
          <a:r>
            <a:rPr lang="tr-TR" b="1"/>
            <a:t>Genel Antrepolar</a:t>
          </a:r>
        </a:p>
      </dgm:t>
    </dgm:pt>
    <dgm:pt modelId="{DCF3BEF2-25D6-45BB-9165-099E18FE5AD2}" type="parTrans" cxnId="{0C864E64-A19D-46CB-9D9E-9943730FBEFE}">
      <dgm:prSet/>
      <dgm:spPr/>
      <dgm:t>
        <a:bodyPr/>
        <a:lstStyle/>
        <a:p>
          <a:endParaRPr lang="tr-TR" b="1"/>
        </a:p>
      </dgm:t>
    </dgm:pt>
    <dgm:pt modelId="{9651219C-D2F1-411B-8C58-5B0C5ED4AC2A}" type="sibTrans" cxnId="{0C864E64-A19D-46CB-9D9E-9943730FBEFE}">
      <dgm:prSet/>
      <dgm:spPr/>
      <dgm:t>
        <a:bodyPr/>
        <a:lstStyle/>
        <a:p>
          <a:endParaRPr lang="tr-TR" b="1"/>
        </a:p>
      </dgm:t>
    </dgm:pt>
    <dgm:pt modelId="{C1F1109F-9DC6-43D0-A038-AC5AC0212EC0}">
      <dgm:prSet phldrT="[Metin]"/>
      <dgm:spPr/>
      <dgm:t>
        <a:bodyPr/>
        <a:lstStyle/>
        <a:p>
          <a:r>
            <a:rPr lang="tr-TR" b="1"/>
            <a:t>A tipi</a:t>
          </a:r>
        </a:p>
      </dgm:t>
    </dgm:pt>
    <dgm:pt modelId="{2A89E05C-AE16-41EA-8D3A-7358AA21529E}" type="parTrans" cxnId="{08A8F472-3CC2-4E73-A4DC-F480AF0CF294}">
      <dgm:prSet/>
      <dgm:spPr/>
      <dgm:t>
        <a:bodyPr/>
        <a:lstStyle/>
        <a:p>
          <a:endParaRPr lang="tr-TR" b="1"/>
        </a:p>
      </dgm:t>
    </dgm:pt>
    <dgm:pt modelId="{151041C9-3D45-4EF6-8E2A-0DB5E76FEE87}" type="sibTrans" cxnId="{08A8F472-3CC2-4E73-A4DC-F480AF0CF294}">
      <dgm:prSet/>
      <dgm:spPr/>
      <dgm:t>
        <a:bodyPr/>
        <a:lstStyle/>
        <a:p>
          <a:endParaRPr lang="tr-TR" b="1"/>
        </a:p>
      </dgm:t>
    </dgm:pt>
    <dgm:pt modelId="{D6CBEA76-FD8A-4414-931A-5C3632727D71}">
      <dgm:prSet phldrT="[Metin]"/>
      <dgm:spPr/>
      <dgm:t>
        <a:bodyPr/>
        <a:lstStyle/>
        <a:p>
          <a:r>
            <a:rPr lang="tr-TR" b="1"/>
            <a:t>B tipi</a:t>
          </a:r>
        </a:p>
      </dgm:t>
    </dgm:pt>
    <dgm:pt modelId="{9A1186E2-5E1D-47BF-B4A5-691A59A96AA6}" type="parTrans" cxnId="{ACD628A2-9A7B-47C3-82B6-1772800D72EB}">
      <dgm:prSet/>
      <dgm:spPr/>
      <dgm:t>
        <a:bodyPr/>
        <a:lstStyle/>
        <a:p>
          <a:endParaRPr lang="tr-TR" b="1"/>
        </a:p>
      </dgm:t>
    </dgm:pt>
    <dgm:pt modelId="{57CC3000-9903-4E69-A259-659369689854}" type="sibTrans" cxnId="{ACD628A2-9A7B-47C3-82B6-1772800D72EB}">
      <dgm:prSet/>
      <dgm:spPr/>
      <dgm:t>
        <a:bodyPr/>
        <a:lstStyle/>
        <a:p>
          <a:endParaRPr lang="tr-TR" b="1"/>
        </a:p>
      </dgm:t>
    </dgm:pt>
    <dgm:pt modelId="{F160BF72-0F6D-45C7-897A-0D73AE896509}">
      <dgm:prSet phldrT="[Metin]"/>
      <dgm:spPr/>
      <dgm:t>
        <a:bodyPr/>
        <a:lstStyle/>
        <a:p>
          <a:r>
            <a:rPr lang="tr-TR" b="1"/>
            <a:t>Özel Antrepolar</a:t>
          </a:r>
        </a:p>
      </dgm:t>
    </dgm:pt>
    <dgm:pt modelId="{5A5ABF55-874B-4718-B2E5-0003110EE80F}" type="parTrans" cxnId="{1B2FAB7E-B160-47D2-9AD0-45FF438AEA13}">
      <dgm:prSet/>
      <dgm:spPr/>
      <dgm:t>
        <a:bodyPr/>
        <a:lstStyle/>
        <a:p>
          <a:endParaRPr lang="tr-TR" b="1"/>
        </a:p>
      </dgm:t>
    </dgm:pt>
    <dgm:pt modelId="{E9E5BDDB-7E9A-4D91-995E-5F8B96BE04E4}" type="sibTrans" cxnId="{1B2FAB7E-B160-47D2-9AD0-45FF438AEA13}">
      <dgm:prSet/>
      <dgm:spPr/>
      <dgm:t>
        <a:bodyPr/>
        <a:lstStyle/>
        <a:p>
          <a:endParaRPr lang="tr-TR" b="1"/>
        </a:p>
      </dgm:t>
    </dgm:pt>
    <dgm:pt modelId="{B8F282B8-9AD9-41F4-8CB2-6A48671BC42F}">
      <dgm:prSet phldrT="[Metin]"/>
      <dgm:spPr/>
      <dgm:t>
        <a:bodyPr/>
        <a:lstStyle/>
        <a:p>
          <a:r>
            <a:rPr lang="tr-TR" b="1"/>
            <a:t>C tipi</a:t>
          </a:r>
        </a:p>
      </dgm:t>
    </dgm:pt>
    <dgm:pt modelId="{993B5C7C-4706-4BA7-98D9-0C91B8BB2EAC}" type="parTrans" cxnId="{5A7B23BA-FD3D-4E86-B2F8-0D76B5C81F52}">
      <dgm:prSet/>
      <dgm:spPr/>
      <dgm:t>
        <a:bodyPr/>
        <a:lstStyle/>
        <a:p>
          <a:endParaRPr lang="tr-TR" b="1"/>
        </a:p>
      </dgm:t>
    </dgm:pt>
    <dgm:pt modelId="{0D8294DF-93D2-4BD9-8B04-6D0FA101F906}" type="sibTrans" cxnId="{5A7B23BA-FD3D-4E86-B2F8-0D76B5C81F52}">
      <dgm:prSet/>
      <dgm:spPr/>
      <dgm:t>
        <a:bodyPr/>
        <a:lstStyle/>
        <a:p>
          <a:endParaRPr lang="tr-TR" b="1"/>
        </a:p>
      </dgm:t>
    </dgm:pt>
    <dgm:pt modelId="{E2ED3729-2D52-48AC-B4C4-5296912BD781}">
      <dgm:prSet phldrT="[Metin]"/>
      <dgm:spPr/>
      <dgm:t>
        <a:bodyPr/>
        <a:lstStyle/>
        <a:p>
          <a:r>
            <a:rPr lang="tr-TR" b="1"/>
            <a:t>F tipi</a:t>
          </a:r>
        </a:p>
      </dgm:t>
    </dgm:pt>
    <dgm:pt modelId="{FD7BFA18-A326-4A21-ACE3-9352CB21B539}" type="parTrans" cxnId="{6F430989-97C8-4B09-AD30-C0351D3D0F87}">
      <dgm:prSet/>
      <dgm:spPr/>
      <dgm:t>
        <a:bodyPr/>
        <a:lstStyle/>
        <a:p>
          <a:endParaRPr lang="tr-TR" b="1"/>
        </a:p>
      </dgm:t>
    </dgm:pt>
    <dgm:pt modelId="{C2D397F9-A899-405E-BDAE-F8F52E3DD4EC}" type="sibTrans" cxnId="{6F430989-97C8-4B09-AD30-C0351D3D0F87}">
      <dgm:prSet/>
      <dgm:spPr/>
      <dgm:t>
        <a:bodyPr/>
        <a:lstStyle/>
        <a:p>
          <a:endParaRPr lang="tr-TR" b="1"/>
        </a:p>
      </dgm:t>
    </dgm:pt>
    <dgm:pt modelId="{0F06681E-7543-44F9-A6EE-7937555042E4}">
      <dgm:prSet phldrT="[Metin]"/>
      <dgm:spPr/>
      <dgm:t>
        <a:bodyPr/>
        <a:lstStyle/>
        <a:p>
          <a:r>
            <a:rPr lang="tr-TR" b="1"/>
            <a:t>D tipi</a:t>
          </a:r>
        </a:p>
      </dgm:t>
    </dgm:pt>
    <dgm:pt modelId="{636306AF-61FE-479D-910C-2220643E4529}" type="parTrans" cxnId="{1827917F-6CFA-4C3D-8609-CBBE3CB02793}">
      <dgm:prSet/>
      <dgm:spPr/>
      <dgm:t>
        <a:bodyPr/>
        <a:lstStyle/>
        <a:p>
          <a:endParaRPr lang="tr-TR" b="1"/>
        </a:p>
      </dgm:t>
    </dgm:pt>
    <dgm:pt modelId="{6BC2FF63-6253-46E2-9EED-13EB686BA3E0}" type="sibTrans" cxnId="{1827917F-6CFA-4C3D-8609-CBBE3CB02793}">
      <dgm:prSet/>
      <dgm:spPr/>
      <dgm:t>
        <a:bodyPr/>
        <a:lstStyle/>
        <a:p>
          <a:endParaRPr lang="tr-TR" b="1"/>
        </a:p>
      </dgm:t>
    </dgm:pt>
    <dgm:pt modelId="{D6C910EB-8BB2-4B0B-85E8-BC412F036265}">
      <dgm:prSet phldrT="[Metin]"/>
      <dgm:spPr/>
      <dgm:t>
        <a:bodyPr/>
        <a:lstStyle/>
        <a:p>
          <a:r>
            <a:rPr lang="tr-TR" b="1"/>
            <a:t>E tipi</a:t>
          </a:r>
        </a:p>
      </dgm:t>
    </dgm:pt>
    <dgm:pt modelId="{F9DAB7B8-7B26-4D1E-B92B-B0667FAEF1CE}" type="parTrans" cxnId="{26E89D27-A49B-469D-B958-1ACD8144E204}">
      <dgm:prSet/>
      <dgm:spPr/>
      <dgm:t>
        <a:bodyPr/>
        <a:lstStyle/>
        <a:p>
          <a:endParaRPr lang="tr-TR" b="1"/>
        </a:p>
      </dgm:t>
    </dgm:pt>
    <dgm:pt modelId="{5DB442C1-8E85-4A5C-ADA7-7909F7C82657}" type="sibTrans" cxnId="{26E89D27-A49B-469D-B958-1ACD8144E204}">
      <dgm:prSet/>
      <dgm:spPr/>
      <dgm:t>
        <a:bodyPr/>
        <a:lstStyle/>
        <a:p>
          <a:endParaRPr lang="tr-TR" b="1"/>
        </a:p>
      </dgm:t>
    </dgm:pt>
    <dgm:pt modelId="{ECACBDEF-1CEF-43CB-8C40-517AA1387B6D}" type="pres">
      <dgm:prSet presAssocID="{4D92B22C-E9AB-49A9-B559-8DC313AAA5C1}" presName="hierChild1" presStyleCnt="0">
        <dgm:presLayoutVars>
          <dgm:chPref val="1"/>
          <dgm:dir/>
          <dgm:animOne val="branch"/>
          <dgm:animLvl val="lvl"/>
          <dgm:resizeHandles/>
        </dgm:presLayoutVars>
      </dgm:prSet>
      <dgm:spPr/>
    </dgm:pt>
    <dgm:pt modelId="{BEBA8EB6-2336-44D4-8477-915E0B97392B}" type="pres">
      <dgm:prSet presAssocID="{547F17C3-0EB2-449F-A1A3-78D425B3C1A9}" presName="hierRoot1" presStyleCnt="0"/>
      <dgm:spPr/>
    </dgm:pt>
    <dgm:pt modelId="{D5551793-B1C4-4F80-BE96-B5FF98E5419A}" type="pres">
      <dgm:prSet presAssocID="{547F17C3-0EB2-449F-A1A3-78D425B3C1A9}" presName="composite" presStyleCnt="0"/>
      <dgm:spPr/>
    </dgm:pt>
    <dgm:pt modelId="{BAA73202-253D-4551-A68A-7E140EDCA81C}" type="pres">
      <dgm:prSet presAssocID="{547F17C3-0EB2-449F-A1A3-78D425B3C1A9}" presName="background" presStyleLbl="node0" presStyleIdx="0" presStyleCnt="1"/>
      <dgm:spPr/>
    </dgm:pt>
    <dgm:pt modelId="{600B7E9D-A25E-4502-9A71-993C796FDBE3}" type="pres">
      <dgm:prSet presAssocID="{547F17C3-0EB2-449F-A1A3-78D425B3C1A9}" presName="text" presStyleLbl="fgAcc0" presStyleIdx="0" presStyleCnt="1">
        <dgm:presLayoutVars>
          <dgm:chPref val="3"/>
        </dgm:presLayoutVars>
      </dgm:prSet>
      <dgm:spPr/>
    </dgm:pt>
    <dgm:pt modelId="{B394F4D2-5C53-4D2E-9F04-CBE417ECD5EC}" type="pres">
      <dgm:prSet presAssocID="{547F17C3-0EB2-449F-A1A3-78D425B3C1A9}" presName="hierChild2" presStyleCnt="0"/>
      <dgm:spPr/>
    </dgm:pt>
    <dgm:pt modelId="{38C6F531-6C81-4F78-9176-2062C78A5422}" type="pres">
      <dgm:prSet presAssocID="{DCF3BEF2-25D6-45BB-9165-099E18FE5AD2}" presName="Name10" presStyleLbl="parChTrans1D2" presStyleIdx="0" presStyleCnt="2"/>
      <dgm:spPr/>
    </dgm:pt>
    <dgm:pt modelId="{26A7064F-50A1-453A-8EC0-D47D42723847}" type="pres">
      <dgm:prSet presAssocID="{6461F953-DFE6-4418-8C3E-E804796A2B45}" presName="hierRoot2" presStyleCnt="0"/>
      <dgm:spPr/>
    </dgm:pt>
    <dgm:pt modelId="{80D1D932-7D52-4E53-BFC6-11D58096B29D}" type="pres">
      <dgm:prSet presAssocID="{6461F953-DFE6-4418-8C3E-E804796A2B45}" presName="composite2" presStyleCnt="0"/>
      <dgm:spPr/>
    </dgm:pt>
    <dgm:pt modelId="{61B8C6B5-2C13-48C7-A78E-A8FD238A2DA5}" type="pres">
      <dgm:prSet presAssocID="{6461F953-DFE6-4418-8C3E-E804796A2B45}" presName="background2" presStyleLbl="node2" presStyleIdx="0" presStyleCnt="2"/>
      <dgm:spPr/>
    </dgm:pt>
    <dgm:pt modelId="{783A61DC-823F-4642-8119-0FC67C145E47}" type="pres">
      <dgm:prSet presAssocID="{6461F953-DFE6-4418-8C3E-E804796A2B45}" presName="text2" presStyleLbl="fgAcc2" presStyleIdx="0" presStyleCnt="2">
        <dgm:presLayoutVars>
          <dgm:chPref val="3"/>
        </dgm:presLayoutVars>
      </dgm:prSet>
      <dgm:spPr/>
    </dgm:pt>
    <dgm:pt modelId="{DB98E748-4C37-4098-8012-5C376EB319B5}" type="pres">
      <dgm:prSet presAssocID="{6461F953-DFE6-4418-8C3E-E804796A2B45}" presName="hierChild3" presStyleCnt="0"/>
      <dgm:spPr/>
    </dgm:pt>
    <dgm:pt modelId="{C592673B-27CF-496A-8158-FA235E9AF9AF}" type="pres">
      <dgm:prSet presAssocID="{2A89E05C-AE16-41EA-8D3A-7358AA21529E}" presName="Name17" presStyleLbl="parChTrans1D3" presStyleIdx="0" presStyleCnt="6"/>
      <dgm:spPr/>
    </dgm:pt>
    <dgm:pt modelId="{0A7C134E-B58C-46DC-B7E3-0330C3F66D12}" type="pres">
      <dgm:prSet presAssocID="{C1F1109F-9DC6-43D0-A038-AC5AC0212EC0}" presName="hierRoot3" presStyleCnt="0"/>
      <dgm:spPr/>
    </dgm:pt>
    <dgm:pt modelId="{6FBE2501-DF34-4139-B7EA-67B61874B042}" type="pres">
      <dgm:prSet presAssocID="{C1F1109F-9DC6-43D0-A038-AC5AC0212EC0}" presName="composite3" presStyleCnt="0"/>
      <dgm:spPr/>
    </dgm:pt>
    <dgm:pt modelId="{640DA3F6-D1A9-4D2F-B2E1-FA86B7BB1C13}" type="pres">
      <dgm:prSet presAssocID="{C1F1109F-9DC6-43D0-A038-AC5AC0212EC0}" presName="background3" presStyleLbl="node3" presStyleIdx="0" presStyleCnt="6"/>
      <dgm:spPr/>
    </dgm:pt>
    <dgm:pt modelId="{4C91E6CB-904C-4DEB-AA33-FA207570C845}" type="pres">
      <dgm:prSet presAssocID="{C1F1109F-9DC6-43D0-A038-AC5AC0212EC0}" presName="text3" presStyleLbl="fgAcc3" presStyleIdx="0" presStyleCnt="6">
        <dgm:presLayoutVars>
          <dgm:chPref val="3"/>
        </dgm:presLayoutVars>
      </dgm:prSet>
      <dgm:spPr/>
    </dgm:pt>
    <dgm:pt modelId="{43E50A36-6C5E-4142-90F7-86E45A03FCD6}" type="pres">
      <dgm:prSet presAssocID="{C1F1109F-9DC6-43D0-A038-AC5AC0212EC0}" presName="hierChild4" presStyleCnt="0"/>
      <dgm:spPr/>
    </dgm:pt>
    <dgm:pt modelId="{D1F87A8A-0BE8-4DD2-9162-DBF0A463162F}" type="pres">
      <dgm:prSet presAssocID="{9A1186E2-5E1D-47BF-B4A5-691A59A96AA6}" presName="Name17" presStyleLbl="parChTrans1D3" presStyleIdx="1" presStyleCnt="6"/>
      <dgm:spPr/>
    </dgm:pt>
    <dgm:pt modelId="{3956B3DA-EE84-4575-97DA-55B4F820A103}" type="pres">
      <dgm:prSet presAssocID="{D6CBEA76-FD8A-4414-931A-5C3632727D71}" presName="hierRoot3" presStyleCnt="0"/>
      <dgm:spPr/>
    </dgm:pt>
    <dgm:pt modelId="{AC9955F7-F145-4C22-BC12-B0FB2E84DF6C}" type="pres">
      <dgm:prSet presAssocID="{D6CBEA76-FD8A-4414-931A-5C3632727D71}" presName="composite3" presStyleCnt="0"/>
      <dgm:spPr/>
    </dgm:pt>
    <dgm:pt modelId="{201BFA20-B592-4457-884E-764FAB174533}" type="pres">
      <dgm:prSet presAssocID="{D6CBEA76-FD8A-4414-931A-5C3632727D71}" presName="background3" presStyleLbl="node3" presStyleIdx="1" presStyleCnt="6"/>
      <dgm:spPr/>
    </dgm:pt>
    <dgm:pt modelId="{704365A3-AA18-4742-8B45-902C88B0BD06}" type="pres">
      <dgm:prSet presAssocID="{D6CBEA76-FD8A-4414-931A-5C3632727D71}" presName="text3" presStyleLbl="fgAcc3" presStyleIdx="1" presStyleCnt="6">
        <dgm:presLayoutVars>
          <dgm:chPref val="3"/>
        </dgm:presLayoutVars>
      </dgm:prSet>
      <dgm:spPr/>
    </dgm:pt>
    <dgm:pt modelId="{901E372E-DE18-4662-94CD-7AD8BFE5C150}" type="pres">
      <dgm:prSet presAssocID="{D6CBEA76-FD8A-4414-931A-5C3632727D71}" presName="hierChild4" presStyleCnt="0"/>
      <dgm:spPr/>
    </dgm:pt>
    <dgm:pt modelId="{E0C2AEE8-6BA8-4B34-950D-DF345806673A}" type="pres">
      <dgm:prSet presAssocID="{FD7BFA18-A326-4A21-ACE3-9352CB21B539}" presName="Name17" presStyleLbl="parChTrans1D3" presStyleIdx="2" presStyleCnt="6"/>
      <dgm:spPr/>
    </dgm:pt>
    <dgm:pt modelId="{F2DC7F1A-3ADF-4904-868B-FC2819002E0B}" type="pres">
      <dgm:prSet presAssocID="{E2ED3729-2D52-48AC-B4C4-5296912BD781}" presName="hierRoot3" presStyleCnt="0"/>
      <dgm:spPr/>
    </dgm:pt>
    <dgm:pt modelId="{720023D1-62B7-4FC1-B7E7-D6B6ED916C70}" type="pres">
      <dgm:prSet presAssocID="{E2ED3729-2D52-48AC-B4C4-5296912BD781}" presName="composite3" presStyleCnt="0"/>
      <dgm:spPr/>
    </dgm:pt>
    <dgm:pt modelId="{6D69E49D-7675-4E6D-8060-0EEF80FF2250}" type="pres">
      <dgm:prSet presAssocID="{E2ED3729-2D52-48AC-B4C4-5296912BD781}" presName="background3" presStyleLbl="node3" presStyleIdx="2" presStyleCnt="6"/>
      <dgm:spPr/>
    </dgm:pt>
    <dgm:pt modelId="{559B48BD-0A36-47A7-B017-924BB8ACB929}" type="pres">
      <dgm:prSet presAssocID="{E2ED3729-2D52-48AC-B4C4-5296912BD781}" presName="text3" presStyleLbl="fgAcc3" presStyleIdx="2" presStyleCnt="6">
        <dgm:presLayoutVars>
          <dgm:chPref val="3"/>
        </dgm:presLayoutVars>
      </dgm:prSet>
      <dgm:spPr/>
    </dgm:pt>
    <dgm:pt modelId="{9D12C1CD-53D2-467E-AF13-8847D50C4158}" type="pres">
      <dgm:prSet presAssocID="{E2ED3729-2D52-48AC-B4C4-5296912BD781}" presName="hierChild4" presStyleCnt="0"/>
      <dgm:spPr/>
    </dgm:pt>
    <dgm:pt modelId="{89C29ECC-293E-466B-80BD-2619CE78B97E}" type="pres">
      <dgm:prSet presAssocID="{5A5ABF55-874B-4718-B2E5-0003110EE80F}" presName="Name10" presStyleLbl="parChTrans1D2" presStyleIdx="1" presStyleCnt="2"/>
      <dgm:spPr/>
    </dgm:pt>
    <dgm:pt modelId="{F51E10EA-6C1C-4185-AAAA-CCA31502E4E9}" type="pres">
      <dgm:prSet presAssocID="{F160BF72-0F6D-45C7-897A-0D73AE896509}" presName="hierRoot2" presStyleCnt="0"/>
      <dgm:spPr/>
    </dgm:pt>
    <dgm:pt modelId="{9E40CB04-FAD5-45DE-97F7-CAE924D9E3E4}" type="pres">
      <dgm:prSet presAssocID="{F160BF72-0F6D-45C7-897A-0D73AE896509}" presName="composite2" presStyleCnt="0"/>
      <dgm:spPr/>
    </dgm:pt>
    <dgm:pt modelId="{B0B22E97-3EF4-4AB4-83A7-708182CCDA7E}" type="pres">
      <dgm:prSet presAssocID="{F160BF72-0F6D-45C7-897A-0D73AE896509}" presName="background2" presStyleLbl="node2" presStyleIdx="1" presStyleCnt="2"/>
      <dgm:spPr/>
    </dgm:pt>
    <dgm:pt modelId="{3617352B-E021-4157-9B0B-0CC4703FB4E9}" type="pres">
      <dgm:prSet presAssocID="{F160BF72-0F6D-45C7-897A-0D73AE896509}" presName="text2" presStyleLbl="fgAcc2" presStyleIdx="1" presStyleCnt="2">
        <dgm:presLayoutVars>
          <dgm:chPref val="3"/>
        </dgm:presLayoutVars>
      </dgm:prSet>
      <dgm:spPr/>
    </dgm:pt>
    <dgm:pt modelId="{0D859098-8D76-4B32-BB8C-74EB4211E600}" type="pres">
      <dgm:prSet presAssocID="{F160BF72-0F6D-45C7-897A-0D73AE896509}" presName="hierChild3" presStyleCnt="0"/>
      <dgm:spPr/>
    </dgm:pt>
    <dgm:pt modelId="{792437AD-D760-40F6-B45B-C7F0A2A9DCA9}" type="pres">
      <dgm:prSet presAssocID="{993B5C7C-4706-4BA7-98D9-0C91B8BB2EAC}" presName="Name17" presStyleLbl="parChTrans1D3" presStyleIdx="3" presStyleCnt="6"/>
      <dgm:spPr/>
    </dgm:pt>
    <dgm:pt modelId="{7B7C94F4-8682-4E83-9050-8B53F8408F80}" type="pres">
      <dgm:prSet presAssocID="{B8F282B8-9AD9-41F4-8CB2-6A48671BC42F}" presName="hierRoot3" presStyleCnt="0"/>
      <dgm:spPr/>
    </dgm:pt>
    <dgm:pt modelId="{D5BF9048-68C1-4912-8F85-A77B89898BD5}" type="pres">
      <dgm:prSet presAssocID="{B8F282B8-9AD9-41F4-8CB2-6A48671BC42F}" presName="composite3" presStyleCnt="0"/>
      <dgm:spPr/>
    </dgm:pt>
    <dgm:pt modelId="{E17565E0-DFD9-49A1-8976-90CC410D5651}" type="pres">
      <dgm:prSet presAssocID="{B8F282B8-9AD9-41F4-8CB2-6A48671BC42F}" presName="background3" presStyleLbl="node3" presStyleIdx="3" presStyleCnt="6"/>
      <dgm:spPr/>
    </dgm:pt>
    <dgm:pt modelId="{B8959609-6251-4071-BCC3-DB57108EC474}" type="pres">
      <dgm:prSet presAssocID="{B8F282B8-9AD9-41F4-8CB2-6A48671BC42F}" presName="text3" presStyleLbl="fgAcc3" presStyleIdx="3" presStyleCnt="6">
        <dgm:presLayoutVars>
          <dgm:chPref val="3"/>
        </dgm:presLayoutVars>
      </dgm:prSet>
      <dgm:spPr/>
    </dgm:pt>
    <dgm:pt modelId="{2EED3F2D-ECC9-4707-90A9-65E16094DEAC}" type="pres">
      <dgm:prSet presAssocID="{B8F282B8-9AD9-41F4-8CB2-6A48671BC42F}" presName="hierChild4" presStyleCnt="0"/>
      <dgm:spPr/>
    </dgm:pt>
    <dgm:pt modelId="{8A3A7BC7-53AA-4E03-9F4B-02CA2AB2388C}" type="pres">
      <dgm:prSet presAssocID="{636306AF-61FE-479D-910C-2220643E4529}" presName="Name17" presStyleLbl="parChTrans1D3" presStyleIdx="4" presStyleCnt="6"/>
      <dgm:spPr/>
    </dgm:pt>
    <dgm:pt modelId="{9184D97C-8B2E-430A-BF71-E7E6B31189A6}" type="pres">
      <dgm:prSet presAssocID="{0F06681E-7543-44F9-A6EE-7937555042E4}" presName="hierRoot3" presStyleCnt="0"/>
      <dgm:spPr/>
    </dgm:pt>
    <dgm:pt modelId="{D788080D-BCB1-41A0-A8DD-C9D26A23E94B}" type="pres">
      <dgm:prSet presAssocID="{0F06681E-7543-44F9-A6EE-7937555042E4}" presName="composite3" presStyleCnt="0"/>
      <dgm:spPr/>
    </dgm:pt>
    <dgm:pt modelId="{4EB219B0-3EE2-471A-9654-701BE1D829A9}" type="pres">
      <dgm:prSet presAssocID="{0F06681E-7543-44F9-A6EE-7937555042E4}" presName="background3" presStyleLbl="node3" presStyleIdx="4" presStyleCnt="6"/>
      <dgm:spPr/>
    </dgm:pt>
    <dgm:pt modelId="{D4816ADE-2032-4A64-8B18-ED07848CD897}" type="pres">
      <dgm:prSet presAssocID="{0F06681E-7543-44F9-A6EE-7937555042E4}" presName="text3" presStyleLbl="fgAcc3" presStyleIdx="4" presStyleCnt="6">
        <dgm:presLayoutVars>
          <dgm:chPref val="3"/>
        </dgm:presLayoutVars>
      </dgm:prSet>
      <dgm:spPr/>
    </dgm:pt>
    <dgm:pt modelId="{62C9D18C-D11F-4D23-9E56-199D8471C768}" type="pres">
      <dgm:prSet presAssocID="{0F06681E-7543-44F9-A6EE-7937555042E4}" presName="hierChild4" presStyleCnt="0"/>
      <dgm:spPr/>
    </dgm:pt>
    <dgm:pt modelId="{7E681BA4-8CE7-4A84-BB3F-4ABCCD95BBC9}" type="pres">
      <dgm:prSet presAssocID="{F9DAB7B8-7B26-4D1E-B92B-B0667FAEF1CE}" presName="Name17" presStyleLbl="parChTrans1D3" presStyleIdx="5" presStyleCnt="6"/>
      <dgm:spPr/>
    </dgm:pt>
    <dgm:pt modelId="{5194B6BD-F99C-41FE-9FA3-DB23EE3F83E2}" type="pres">
      <dgm:prSet presAssocID="{D6C910EB-8BB2-4B0B-85E8-BC412F036265}" presName="hierRoot3" presStyleCnt="0"/>
      <dgm:spPr/>
    </dgm:pt>
    <dgm:pt modelId="{62A14EF2-EC3C-4448-B98A-2DCED8A81CC5}" type="pres">
      <dgm:prSet presAssocID="{D6C910EB-8BB2-4B0B-85E8-BC412F036265}" presName="composite3" presStyleCnt="0"/>
      <dgm:spPr/>
    </dgm:pt>
    <dgm:pt modelId="{D338563C-EB40-4EB7-8F2E-63C619EC60E4}" type="pres">
      <dgm:prSet presAssocID="{D6C910EB-8BB2-4B0B-85E8-BC412F036265}" presName="background3" presStyleLbl="node3" presStyleIdx="5" presStyleCnt="6"/>
      <dgm:spPr/>
    </dgm:pt>
    <dgm:pt modelId="{4C955400-1C44-475B-9508-FDECC396C84D}" type="pres">
      <dgm:prSet presAssocID="{D6C910EB-8BB2-4B0B-85E8-BC412F036265}" presName="text3" presStyleLbl="fgAcc3" presStyleIdx="5" presStyleCnt="6">
        <dgm:presLayoutVars>
          <dgm:chPref val="3"/>
        </dgm:presLayoutVars>
      </dgm:prSet>
      <dgm:spPr/>
    </dgm:pt>
    <dgm:pt modelId="{68194689-B41A-413E-A30C-7F452DB983FD}" type="pres">
      <dgm:prSet presAssocID="{D6C910EB-8BB2-4B0B-85E8-BC412F036265}" presName="hierChild4" presStyleCnt="0"/>
      <dgm:spPr/>
    </dgm:pt>
  </dgm:ptLst>
  <dgm:cxnLst>
    <dgm:cxn modelId="{C3393B01-86EB-4D9C-88CC-38BEE20A6AEB}" type="presOf" srcId="{993B5C7C-4706-4BA7-98D9-0C91B8BB2EAC}" destId="{792437AD-D760-40F6-B45B-C7F0A2A9DCA9}" srcOrd="0" destOrd="0" presId="urn:microsoft.com/office/officeart/2005/8/layout/hierarchy1"/>
    <dgm:cxn modelId="{5B7FA410-A518-4EAE-BCA6-F3932E0E5D3B}" type="presOf" srcId="{E2ED3729-2D52-48AC-B4C4-5296912BD781}" destId="{559B48BD-0A36-47A7-B017-924BB8ACB929}" srcOrd="0" destOrd="0" presId="urn:microsoft.com/office/officeart/2005/8/layout/hierarchy1"/>
    <dgm:cxn modelId="{1631C424-5C2B-4E71-B55C-47FE0245F91C}" type="presOf" srcId="{636306AF-61FE-479D-910C-2220643E4529}" destId="{8A3A7BC7-53AA-4E03-9F4B-02CA2AB2388C}" srcOrd="0" destOrd="0" presId="urn:microsoft.com/office/officeart/2005/8/layout/hierarchy1"/>
    <dgm:cxn modelId="{26E89D27-A49B-469D-B958-1ACD8144E204}" srcId="{F160BF72-0F6D-45C7-897A-0D73AE896509}" destId="{D6C910EB-8BB2-4B0B-85E8-BC412F036265}" srcOrd="2" destOrd="0" parTransId="{F9DAB7B8-7B26-4D1E-B92B-B0667FAEF1CE}" sibTransId="{5DB442C1-8E85-4A5C-ADA7-7909F7C82657}"/>
    <dgm:cxn modelId="{D84CC15E-8078-449C-BCB8-C624C8DF4605}" type="presOf" srcId="{D6C910EB-8BB2-4B0B-85E8-BC412F036265}" destId="{4C955400-1C44-475B-9508-FDECC396C84D}" srcOrd="0" destOrd="0" presId="urn:microsoft.com/office/officeart/2005/8/layout/hierarchy1"/>
    <dgm:cxn modelId="{0C864E64-A19D-46CB-9D9E-9943730FBEFE}" srcId="{547F17C3-0EB2-449F-A1A3-78D425B3C1A9}" destId="{6461F953-DFE6-4418-8C3E-E804796A2B45}" srcOrd="0" destOrd="0" parTransId="{DCF3BEF2-25D6-45BB-9165-099E18FE5AD2}" sibTransId="{9651219C-D2F1-411B-8C58-5B0C5ED4AC2A}"/>
    <dgm:cxn modelId="{27C84746-B0FA-44B7-9069-38677BA11CEA}" type="presOf" srcId="{5A5ABF55-874B-4718-B2E5-0003110EE80F}" destId="{89C29ECC-293E-466B-80BD-2619CE78B97E}" srcOrd="0" destOrd="0" presId="urn:microsoft.com/office/officeart/2005/8/layout/hierarchy1"/>
    <dgm:cxn modelId="{3DA22248-7E4E-4E9F-BC3E-056255976850}" type="presOf" srcId="{F9DAB7B8-7B26-4D1E-B92B-B0667FAEF1CE}" destId="{7E681BA4-8CE7-4A84-BB3F-4ABCCD95BBC9}" srcOrd="0" destOrd="0" presId="urn:microsoft.com/office/officeart/2005/8/layout/hierarchy1"/>
    <dgm:cxn modelId="{90E7A04D-3203-4D58-B4CA-4CD5A3098630}" type="presOf" srcId="{FD7BFA18-A326-4A21-ACE3-9352CB21B539}" destId="{E0C2AEE8-6BA8-4B34-950D-DF345806673A}" srcOrd="0" destOrd="0" presId="urn:microsoft.com/office/officeart/2005/8/layout/hierarchy1"/>
    <dgm:cxn modelId="{08A8F472-3CC2-4E73-A4DC-F480AF0CF294}" srcId="{6461F953-DFE6-4418-8C3E-E804796A2B45}" destId="{C1F1109F-9DC6-43D0-A038-AC5AC0212EC0}" srcOrd="0" destOrd="0" parTransId="{2A89E05C-AE16-41EA-8D3A-7358AA21529E}" sibTransId="{151041C9-3D45-4EF6-8E2A-0DB5E76FEE87}"/>
    <dgm:cxn modelId="{7FFDA373-4604-4E95-971B-6A7B5F1E9E70}" type="presOf" srcId="{6461F953-DFE6-4418-8C3E-E804796A2B45}" destId="{783A61DC-823F-4642-8119-0FC67C145E47}" srcOrd="0" destOrd="0" presId="urn:microsoft.com/office/officeart/2005/8/layout/hierarchy1"/>
    <dgm:cxn modelId="{1B2FAB7E-B160-47D2-9AD0-45FF438AEA13}" srcId="{547F17C3-0EB2-449F-A1A3-78D425B3C1A9}" destId="{F160BF72-0F6D-45C7-897A-0D73AE896509}" srcOrd="1" destOrd="0" parTransId="{5A5ABF55-874B-4718-B2E5-0003110EE80F}" sibTransId="{E9E5BDDB-7E9A-4D91-995E-5F8B96BE04E4}"/>
    <dgm:cxn modelId="{4B72DB7E-4897-42CE-B131-982EB7D84A99}" srcId="{4D92B22C-E9AB-49A9-B559-8DC313AAA5C1}" destId="{547F17C3-0EB2-449F-A1A3-78D425B3C1A9}" srcOrd="0" destOrd="0" parTransId="{05D039A4-9400-46CC-AB76-8B26B4D2627F}" sibTransId="{5A83E82F-0D23-41B7-92C6-77E707C3F6DE}"/>
    <dgm:cxn modelId="{1827917F-6CFA-4C3D-8609-CBBE3CB02793}" srcId="{F160BF72-0F6D-45C7-897A-0D73AE896509}" destId="{0F06681E-7543-44F9-A6EE-7937555042E4}" srcOrd="1" destOrd="0" parTransId="{636306AF-61FE-479D-910C-2220643E4529}" sibTransId="{6BC2FF63-6253-46E2-9EED-13EB686BA3E0}"/>
    <dgm:cxn modelId="{215D0A87-24CF-4751-8C3B-5FDF993BA84B}" type="presOf" srcId="{DCF3BEF2-25D6-45BB-9165-099E18FE5AD2}" destId="{38C6F531-6C81-4F78-9176-2062C78A5422}" srcOrd="0" destOrd="0" presId="urn:microsoft.com/office/officeart/2005/8/layout/hierarchy1"/>
    <dgm:cxn modelId="{6F430989-97C8-4B09-AD30-C0351D3D0F87}" srcId="{6461F953-DFE6-4418-8C3E-E804796A2B45}" destId="{E2ED3729-2D52-48AC-B4C4-5296912BD781}" srcOrd="2" destOrd="0" parTransId="{FD7BFA18-A326-4A21-ACE3-9352CB21B539}" sibTransId="{C2D397F9-A899-405E-BDAE-F8F52E3DD4EC}"/>
    <dgm:cxn modelId="{007BBB90-0C66-43DE-BE5C-F00C1931C377}" type="presOf" srcId="{9A1186E2-5E1D-47BF-B4A5-691A59A96AA6}" destId="{D1F87A8A-0BE8-4DD2-9162-DBF0A463162F}" srcOrd="0" destOrd="0" presId="urn:microsoft.com/office/officeart/2005/8/layout/hierarchy1"/>
    <dgm:cxn modelId="{194F4899-4475-452A-AFE8-A911AC96B376}" type="presOf" srcId="{D6CBEA76-FD8A-4414-931A-5C3632727D71}" destId="{704365A3-AA18-4742-8B45-902C88B0BD06}" srcOrd="0" destOrd="0" presId="urn:microsoft.com/office/officeart/2005/8/layout/hierarchy1"/>
    <dgm:cxn modelId="{ACD628A2-9A7B-47C3-82B6-1772800D72EB}" srcId="{6461F953-DFE6-4418-8C3E-E804796A2B45}" destId="{D6CBEA76-FD8A-4414-931A-5C3632727D71}" srcOrd="1" destOrd="0" parTransId="{9A1186E2-5E1D-47BF-B4A5-691A59A96AA6}" sibTransId="{57CC3000-9903-4E69-A259-659369689854}"/>
    <dgm:cxn modelId="{85A469AB-F724-43CC-90E8-4A88EC554839}" type="presOf" srcId="{C1F1109F-9DC6-43D0-A038-AC5AC0212EC0}" destId="{4C91E6CB-904C-4DEB-AA33-FA207570C845}" srcOrd="0" destOrd="0" presId="urn:microsoft.com/office/officeart/2005/8/layout/hierarchy1"/>
    <dgm:cxn modelId="{5A7B23BA-FD3D-4E86-B2F8-0D76B5C81F52}" srcId="{F160BF72-0F6D-45C7-897A-0D73AE896509}" destId="{B8F282B8-9AD9-41F4-8CB2-6A48671BC42F}" srcOrd="0" destOrd="0" parTransId="{993B5C7C-4706-4BA7-98D9-0C91B8BB2EAC}" sibTransId="{0D8294DF-93D2-4BD9-8B04-6D0FA101F906}"/>
    <dgm:cxn modelId="{0BA210BC-DD3F-486E-94EB-C24FDA588BD9}" type="presOf" srcId="{2A89E05C-AE16-41EA-8D3A-7358AA21529E}" destId="{C592673B-27CF-496A-8158-FA235E9AF9AF}" srcOrd="0" destOrd="0" presId="urn:microsoft.com/office/officeart/2005/8/layout/hierarchy1"/>
    <dgm:cxn modelId="{A2FD10BD-E857-4642-B976-E4939B5FB32D}" type="presOf" srcId="{F160BF72-0F6D-45C7-897A-0D73AE896509}" destId="{3617352B-E021-4157-9B0B-0CC4703FB4E9}" srcOrd="0" destOrd="0" presId="urn:microsoft.com/office/officeart/2005/8/layout/hierarchy1"/>
    <dgm:cxn modelId="{1C5619CC-A2E4-490E-ADD8-62DDE1EB9ACF}" type="presOf" srcId="{0F06681E-7543-44F9-A6EE-7937555042E4}" destId="{D4816ADE-2032-4A64-8B18-ED07848CD897}" srcOrd="0" destOrd="0" presId="urn:microsoft.com/office/officeart/2005/8/layout/hierarchy1"/>
    <dgm:cxn modelId="{8B6620DB-B62A-4124-8E4C-F051161B4E8E}" type="presOf" srcId="{4D92B22C-E9AB-49A9-B559-8DC313AAA5C1}" destId="{ECACBDEF-1CEF-43CB-8C40-517AA1387B6D}" srcOrd="0" destOrd="0" presId="urn:microsoft.com/office/officeart/2005/8/layout/hierarchy1"/>
    <dgm:cxn modelId="{3B3201DE-9008-4C12-B7B4-3ECF7EF302AE}" type="presOf" srcId="{B8F282B8-9AD9-41F4-8CB2-6A48671BC42F}" destId="{B8959609-6251-4071-BCC3-DB57108EC474}" srcOrd="0" destOrd="0" presId="urn:microsoft.com/office/officeart/2005/8/layout/hierarchy1"/>
    <dgm:cxn modelId="{AB58EAE4-BEDA-44FA-A193-5C663456AA17}" type="presOf" srcId="{547F17C3-0EB2-449F-A1A3-78D425B3C1A9}" destId="{600B7E9D-A25E-4502-9A71-993C796FDBE3}" srcOrd="0" destOrd="0" presId="urn:microsoft.com/office/officeart/2005/8/layout/hierarchy1"/>
    <dgm:cxn modelId="{8573D250-0D8E-47F6-B643-90E21B5420DF}" type="presParOf" srcId="{ECACBDEF-1CEF-43CB-8C40-517AA1387B6D}" destId="{BEBA8EB6-2336-44D4-8477-915E0B97392B}" srcOrd="0" destOrd="0" presId="urn:microsoft.com/office/officeart/2005/8/layout/hierarchy1"/>
    <dgm:cxn modelId="{2188A1DD-2A49-4BC2-A6C6-AC539EBC1293}" type="presParOf" srcId="{BEBA8EB6-2336-44D4-8477-915E0B97392B}" destId="{D5551793-B1C4-4F80-BE96-B5FF98E5419A}" srcOrd="0" destOrd="0" presId="urn:microsoft.com/office/officeart/2005/8/layout/hierarchy1"/>
    <dgm:cxn modelId="{FA83C370-DF95-48F7-AF2E-3588BB798BD1}" type="presParOf" srcId="{D5551793-B1C4-4F80-BE96-B5FF98E5419A}" destId="{BAA73202-253D-4551-A68A-7E140EDCA81C}" srcOrd="0" destOrd="0" presId="urn:microsoft.com/office/officeart/2005/8/layout/hierarchy1"/>
    <dgm:cxn modelId="{5A4CDF44-7FA3-4898-B9CA-B76115F1D4AC}" type="presParOf" srcId="{D5551793-B1C4-4F80-BE96-B5FF98E5419A}" destId="{600B7E9D-A25E-4502-9A71-993C796FDBE3}" srcOrd="1" destOrd="0" presId="urn:microsoft.com/office/officeart/2005/8/layout/hierarchy1"/>
    <dgm:cxn modelId="{B99A656B-14CD-4D76-98AF-6FDC1FE21FB4}" type="presParOf" srcId="{BEBA8EB6-2336-44D4-8477-915E0B97392B}" destId="{B394F4D2-5C53-4D2E-9F04-CBE417ECD5EC}" srcOrd="1" destOrd="0" presId="urn:microsoft.com/office/officeart/2005/8/layout/hierarchy1"/>
    <dgm:cxn modelId="{2D6F7B18-C51C-4A35-BE18-2CD05B0A0BE7}" type="presParOf" srcId="{B394F4D2-5C53-4D2E-9F04-CBE417ECD5EC}" destId="{38C6F531-6C81-4F78-9176-2062C78A5422}" srcOrd="0" destOrd="0" presId="urn:microsoft.com/office/officeart/2005/8/layout/hierarchy1"/>
    <dgm:cxn modelId="{B9DAD3DB-48A8-41F7-A6C2-D0291F9998FD}" type="presParOf" srcId="{B394F4D2-5C53-4D2E-9F04-CBE417ECD5EC}" destId="{26A7064F-50A1-453A-8EC0-D47D42723847}" srcOrd="1" destOrd="0" presId="urn:microsoft.com/office/officeart/2005/8/layout/hierarchy1"/>
    <dgm:cxn modelId="{01EAE766-0BED-48F8-8F6D-E457905E10C9}" type="presParOf" srcId="{26A7064F-50A1-453A-8EC0-D47D42723847}" destId="{80D1D932-7D52-4E53-BFC6-11D58096B29D}" srcOrd="0" destOrd="0" presId="urn:microsoft.com/office/officeart/2005/8/layout/hierarchy1"/>
    <dgm:cxn modelId="{683A989A-08B7-4C60-9A05-DD1666011E86}" type="presParOf" srcId="{80D1D932-7D52-4E53-BFC6-11D58096B29D}" destId="{61B8C6B5-2C13-48C7-A78E-A8FD238A2DA5}" srcOrd="0" destOrd="0" presId="urn:microsoft.com/office/officeart/2005/8/layout/hierarchy1"/>
    <dgm:cxn modelId="{B9E52251-D054-4C87-913E-0B3D5F2935CB}" type="presParOf" srcId="{80D1D932-7D52-4E53-BFC6-11D58096B29D}" destId="{783A61DC-823F-4642-8119-0FC67C145E47}" srcOrd="1" destOrd="0" presId="urn:microsoft.com/office/officeart/2005/8/layout/hierarchy1"/>
    <dgm:cxn modelId="{DDBEC507-B815-43C0-81AC-26DD3E3C6414}" type="presParOf" srcId="{26A7064F-50A1-453A-8EC0-D47D42723847}" destId="{DB98E748-4C37-4098-8012-5C376EB319B5}" srcOrd="1" destOrd="0" presId="urn:microsoft.com/office/officeart/2005/8/layout/hierarchy1"/>
    <dgm:cxn modelId="{88690557-0119-4992-99A6-3DC98EEF69B9}" type="presParOf" srcId="{DB98E748-4C37-4098-8012-5C376EB319B5}" destId="{C592673B-27CF-496A-8158-FA235E9AF9AF}" srcOrd="0" destOrd="0" presId="urn:microsoft.com/office/officeart/2005/8/layout/hierarchy1"/>
    <dgm:cxn modelId="{4F01E2D9-001E-4A6A-9926-7A67986BE5CA}" type="presParOf" srcId="{DB98E748-4C37-4098-8012-5C376EB319B5}" destId="{0A7C134E-B58C-46DC-B7E3-0330C3F66D12}" srcOrd="1" destOrd="0" presId="urn:microsoft.com/office/officeart/2005/8/layout/hierarchy1"/>
    <dgm:cxn modelId="{BAA03B7E-1D32-4D2C-AE22-F975DB9549B4}" type="presParOf" srcId="{0A7C134E-B58C-46DC-B7E3-0330C3F66D12}" destId="{6FBE2501-DF34-4139-B7EA-67B61874B042}" srcOrd="0" destOrd="0" presId="urn:microsoft.com/office/officeart/2005/8/layout/hierarchy1"/>
    <dgm:cxn modelId="{00C3B18F-017A-4921-8714-65159CF3E511}" type="presParOf" srcId="{6FBE2501-DF34-4139-B7EA-67B61874B042}" destId="{640DA3F6-D1A9-4D2F-B2E1-FA86B7BB1C13}" srcOrd="0" destOrd="0" presId="urn:microsoft.com/office/officeart/2005/8/layout/hierarchy1"/>
    <dgm:cxn modelId="{E881E914-DB5D-4ACB-8474-20EEC3C8C392}" type="presParOf" srcId="{6FBE2501-DF34-4139-B7EA-67B61874B042}" destId="{4C91E6CB-904C-4DEB-AA33-FA207570C845}" srcOrd="1" destOrd="0" presId="urn:microsoft.com/office/officeart/2005/8/layout/hierarchy1"/>
    <dgm:cxn modelId="{C3DA8617-4915-4ECB-ADE9-15733A46E2B1}" type="presParOf" srcId="{0A7C134E-B58C-46DC-B7E3-0330C3F66D12}" destId="{43E50A36-6C5E-4142-90F7-86E45A03FCD6}" srcOrd="1" destOrd="0" presId="urn:microsoft.com/office/officeart/2005/8/layout/hierarchy1"/>
    <dgm:cxn modelId="{98531552-85DD-4FFB-8070-4AB99F68D5EE}" type="presParOf" srcId="{DB98E748-4C37-4098-8012-5C376EB319B5}" destId="{D1F87A8A-0BE8-4DD2-9162-DBF0A463162F}" srcOrd="2" destOrd="0" presId="urn:microsoft.com/office/officeart/2005/8/layout/hierarchy1"/>
    <dgm:cxn modelId="{D098B28C-9E50-4F6F-B2A2-7D5BB02F2527}" type="presParOf" srcId="{DB98E748-4C37-4098-8012-5C376EB319B5}" destId="{3956B3DA-EE84-4575-97DA-55B4F820A103}" srcOrd="3" destOrd="0" presId="urn:microsoft.com/office/officeart/2005/8/layout/hierarchy1"/>
    <dgm:cxn modelId="{826BFFB7-DB8A-408C-B805-C8734D11BAE9}" type="presParOf" srcId="{3956B3DA-EE84-4575-97DA-55B4F820A103}" destId="{AC9955F7-F145-4C22-BC12-B0FB2E84DF6C}" srcOrd="0" destOrd="0" presId="urn:microsoft.com/office/officeart/2005/8/layout/hierarchy1"/>
    <dgm:cxn modelId="{19AA9D09-487C-4AB3-8676-9426ACF2E51C}" type="presParOf" srcId="{AC9955F7-F145-4C22-BC12-B0FB2E84DF6C}" destId="{201BFA20-B592-4457-884E-764FAB174533}" srcOrd="0" destOrd="0" presId="urn:microsoft.com/office/officeart/2005/8/layout/hierarchy1"/>
    <dgm:cxn modelId="{B5D27DB2-FD2C-41E7-820C-C33AFA7A1FB4}" type="presParOf" srcId="{AC9955F7-F145-4C22-BC12-B0FB2E84DF6C}" destId="{704365A3-AA18-4742-8B45-902C88B0BD06}" srcOrd="1" destOrd="0" presId="urn:microsoft.com/office/officeart/2005/8/layout/hierarchy1"/>
    <dgm:cxn modelId="{35A0FE5C-7048-4DC0-BE9A-5967B3037AE8}" type="presParOf" srcId="{3956B3DA-EE84-4575-97DA-55B4F820A103}" destId="{901E372E-DE18-4662-94CD-7AD8BFE5C150}" srcOrd="1" destOrd="0" presId="urn:microsoft.com/office/officeart/2005/8/layout/hierarchy1"/>
    <dgm:cxn modelId="{1AEB2796-D3A2-4E62-9A3A-260F1EC3975E}" type="presParOf" srcId="{DB98E748-4C37-4098-8012-5C376EB319B5}" destId="{E0C2AEE8-6BA8-4B34-950D-DF345806673A}" srcOrd="4" destOrd="0" presId="urn:microsoft.com/office/officeart/2005/8/layout/hierarchy1"/>
    <dgm:cxn modelId="{1D3064B5-BFB6-4A5F-9906-D7508D604FE2}" type="presParOf" srcId="{DB98E748-4C37-4098-8012-5C376EB319B5}" destId="{F2DC7F1A-3ADF-4904-868B-FC2819002E0B}" srcOrd="5" destOrd="0" presId="urn:microsoft.com/office/officeart/2005/8/layout/hierarchy1"/>
    <dgm:cxn modelId="{74795223-F1AA-40E3-B427-DBB74724B30B}" type="presParOf" srcId="{F2DC7F1A-3ADF-4904-868B-FC2819002E0B}" destId="{720023D1-62B7-4FC1-B7E7-D6B6ED916C70}" srcOrd="0" destOrd="0" presId="urn:microsoft.com/office/officeart/2005/8/layout/hierarchy1"/>
    <dgm:cxn modelId="{7E10AA85-E5F2-4C4B-9FC0-8ADBEED9C09B}" type="presParOf" srcId="{720023D1-62B7-4FC1-B7E7-D6B6ED916C70}" destId="{6D69E49D-7675-4E6D-8060-0EEF80FF2250}" srcOrd="0" destOrd="0" presId="urn:microsoft.com/office/officeart/2005/8/layout/hierarchy1"/>
    <dgm:cxn modelId="{5AA9E656-F1FE-4D95-BF17-ACFF9B8CEF62}" type="presParOf" srcId="{720023D1-62B7-4FC1-B7E7-D6B6ED916C70}" destId="{559B48BD-0A36-47A7-B017-924BB8ACB929}" srcOrd="1" destOrd="0" presId="urn:microsoft.com/office/officeart/2005/8/layout/hierarchy1"/>
    <dgm:cxn modelId="{5A487D54-93F5-41B9-9AC3-1FC7898232DF}" type="presParOf" srcId="{F2DC7F1A-3ADF-4904-868B-FC2819002E0B}" destId="{9D12C1CD-53D2-467E-AF13-8847D50C4158}" srcOrd="1" destOrd="0" presId="urn:microsoft.com/office/officeart/2005/8/layout/hierarchy1"/>
    <dgm:cxn modelId="{78807D07-BB7B-4A43-A62F-E5B52C569966}" type="presParOf" srcId="{B394F4D2-5C53-4D2E-9F04-CBE417ECD5EC}" destId="{89C29ECC-293E-466B-80BD-2619CE78B97E}" srcOrd="2" destOrd="0" presId="urn:microsoft.com/office/officeart/2005/8/layout/hierarchy1"/>
    <dgm:cxn modelId="{7261BFF7-F713-47AA-A181-5736C195A1FF}" type="presParOf" srcId="{B394F4D2-5C53-4D2E-9F04-CBE417ECD5EC}" destId="{F51E10EA-6C1C-4185-AAAA-CCA31502E4E9}" srcOrd="3" destOrd="0" presId="urn:microsoft.com/office/officeart/2005/8/layout/hierarchy1"/>
    <dgm:cxn modelId="{6A78A64B-7545-4FEB-B72F-A38556FF68DF}" type="presParOf" srcId="{F51E10EA-6C1C-4185-AAAA-CCA31502E4E9}" destId="{9E40CB04-FAD5-45DE-97F7-CAE924D9E3E4}" srcOrd="0" destOrd="0" presId="urn:microsoft.com/office/officeart/2005/8/layout/hierarchy1"/>
    <dgm:cxn modelId="{FC62C84F-4143-4477-84D2-5672D4AC6768}" type="presParOf" srcId="{9E40CB04-FAD5-45DE-97F7-CAE924D9E3E4}" destId="{B0B22E97-3EF4-4AB4-83A7-708182CCDA7E}" srcOrd="0" destOrd="0" presId="urn:microsoft.com/office/officeart/2005/8/layout/hierarchy1"/>
    <dgm:cxn modelId="{C7D2366E-1906-4F20-ACD9-3F979E7F4CF9}" type="presParOf" srcId="{9E40CB04-FAD5-45DE-97F7-CAE924D9E3E4}" destId="{3617352B-E021-4157-9B0B-0CC4703FB4E9}" srcOrd="1" destOrd="0" presId="urn:microsoft.com/office/officeart/2005/8/layout/hierarchy1"/>
    <dgm:cxn modelId="{E22685EE-1480-436B-8338-C087C800E0FD}" type="presParOf" srcId="{F51E10EA-6C1C-4185-AAAA-CCA31502E4E9}" destId="{0D859098-8D76-4B32-BB8C-74EB4211E600}" srcOrd="1" destOrd="0" presId="urn:microsoft.com/office/officeart/2005/8/layout/hierarchy1"/>
    <dgm:cxn modelId="{B3DB3C98-36DF-4608-ABFE-B0E0AF7EF8A9}" type="presParOf" srcId="{0D859098-8D76-4B32-BB8C-74EB4211E600}" destId="{792437AD-D760-40F6-B45B-C7F0A2A9DCA9}" srcOrd="0" destOrd="0" presId="urn:microsoft.com/office/officeart/2005/8/layout/hierarchy1"/>
    <dgm:cxn modelId="{93FF7434-3115-47DA-AF2A-047AA602FFFF}" type="presParOf" srcId="{0D859098-8D76-4B32-BB8C-74EB4211E600}" destId="{7B7C94F4-8682-4E83-9050-8B53F8408F80}" srcOrd="1" destOrd="0" presId="urn:microsoft.com/office/officeart/2005/8/layout/hierarchy1"/>
    <dgm:cxn modelId="{9CC9FED2-FCB8-4138-8474-260F0B6E8B87}" type="presParOf" srcId="{7B7C94F4-8682-4E83-9050-8B53F8408F80}" destId="{D5BF9048-68C1-4912-8F85-A77B89898BD5}" srcOrd="0" destOrd="0" presId="urn:microsoft.com/office/officeart/2005/8/layout/hierarchy1"/>
    <dgm:cxn modelId="{22691A13-440C-42A5-A484-83D3D3F7BE1E}" type="presParOf" srcId="{D5BF9048-68C1-4912-8F85-A77B89898BD5}" destId="{E17565E0-DFD9-49A1-8976-90CC410D5651}" srcOrd="0" destOrd="0" presId="urn:microsoft.com/office/officeart/2005/8/layout/hierarchy1"/>
    <dgm:cxn modelId="{BC452CB2-0DBB-458A-817D-37E2EB24888F}" type="presParOf" srcId="{D5BF9048-68C1-4912-8F85-A77B89898BD5}" destId="{B8959609-6251-4071-BCC3-DB57108EC474}" srcOrd="1" destOrd="0" presId="urn:microsoft.com/office/officeart/2005/8/layout/hierarchy1"/>
    <dgm:cxn modelId="{BE6A25B0-C6BD-4B1C-9410-32EECB47DCB7}" type="presParOf" srcId="{7B7C94F4-8682-4E83-9050-8B53F8408F80}" destId="{2EED3F2D-ECC9-4707-90A9-65E16094DEAC}" srcOrd="1" destOrd="0" presId="urn:microsoft.com/office/officeart/2005/8/layout/hierarchy1"/>
    <dgm:cxn modelId="{3E92B94D-B33F-4080-BFEA-73FD6DFCD56B}" type="presParOf" srcId="{0D859098-8D76-4B32-BB8C-74EB4211E600}" destId="{8A3A7BC7-53AA-4E03-9F4B-02CA2AB2388C}" srcOrd="2" destOrd="0" presId="urn:microsoft.com/office/officeart/2005/8/layout/hierarchy1"/>
    <dgm:cxn modelId="{79963800-ABD2-47F4-B2AF-96CE1C2566B4}" type="presParOf" srcId="{0D859098-8D76-4B32-BB8C-74EB4211E600}" destId="{9184D97C-8B2E-430A-BF71-E7E6B31189A6}" srcOrd="3" destOrd="0" presId="urn:microsoft.com/office/officeart/2005/8/layout/hierarchy1"/>
    <dgm:cxn modelId="{A177D6E0-7693-4C84-AD2F-CE7E29BF38FF}" type="presParOf" srcId="{9184D97C-8B2E-430A-BF71-E7E6B31189A6}" destId="{D788080D-BCB1-41A0-A8DD-C9D26A23E94B}" srcOrd="0" destOrd="0" presId="urn:microsoft.com/office/officeart/2005/8/layout/hierarchy1"/>
    <dgm:cxn modelId="{7CF9AEBC-049A-4D24-9C4D-B68C526832C4}" type="presParOf" srcId="{D788080D-BCB1-41A0-A8DD-C9D26A23E94B}" destId="{4EB219B0-3EE2-471A-9654-701BE1D829A9}" srcOrd="0" destOrd="0" presId="urn:microsoft.com/office/officeart/2005/8/layout/hierarchy1"/>
    <dgm:cxn modelId="{3561490C-C613-4A71-97E1-7AC2EFCCAEDB}" type="presParOf" srcId="{D788080D-BCB1-41A0-A8DD-C9D26A23E94B}" destId="{D4816ADE-2032-4A64-8B18-ED07848CD897}" srcOrd="1" destOrd="0" presId="urn:microsoft.com/office/officeart/2005/8/layout/hierarchy1"/>
    <dgm:cxn modelId="{ED1E68AB-5F50-491D-AE46-58091DE4A15A}" type="presParOf" srcId="{9184D97C-8B2E-430A-BF71-E7E6B31189A6}" destId="{62C9D18C-D11F-4D23-9E56-199D8471C768}" srcOrd="1" destOrd="0" presId="urn:microsoft.com/office/officeart/2005/8/layout/hierarchy1"/>
    <dgm:cxn modelId="{C94DC36D-44B9-44A9-82C2-2EE793F714F5}" type="presParOf" srcId="{0D859098-8D76-4B32-BB8C-74EB4211E600}" destId="{7E681BA4-8CE7-4A84-BB3F-4ABCCD95BBC9}" srcOrd="4" destOrd="0" presId="urn:microsoft.com/office/officeart/2005/8/layout/hierarchy1"/>
    <dgm:cxn modelId="{A752E9FD-D6EF-4368-B01E-C340369B0433}" type="presParOf" srcId="{0D859098-8D76-4B32-BB8C-74EB4211E600}" destId="{5194B6BD-F99C-41FE-9FA3-DB23EE3F83E2}" srcOrd="5" destOrd="0" presId="urn:microsoft.com/office/officeart/2005/8/layout/hierarchy1"/>
    <dgm:cxn modelId="{AB083752-B026-498D-9DBA-129040274DFB}" type="presParOf" srcId="{5194B6BD-F99C-41FE-9FA3-DB23EE3F83E2}" destId="{62A14EF2-EC3C-4448-B98A-2DCED8A81CC5}" srcOrd="0" destOrd="0" presId="urn:microsoft.com/office/officeart/2005/8/layout/hierarchy1"/>
    <dgm:cxn modelId="{E8AA7A7B-38A2-484F-8407-EF004A58CAC2}" type="presParOf" srcId="{62A14EF2-EC3C-4448-B98A-2DCED8A81CC5}" destId="{D338563C-EB40-4EB7-8F2E-63C619EC60E4}" srcOrd="0" destOrd="0" presId="urn:microsoft.com/office/officeart/2005/8/layout/hierarchy1"/>
    <dgm:cxn modelId="{1BB493A2-911A-45ED-A199-5E2753616B4A}" type="presParOf" srcId="{62A14EF2-EC3C-4448-B98A-2DCED8A81CC5}" destId="{4C955400-1C44-475B-9508-FDECC396C84D}" srcOrd="1" destOrd="0" presId="urn:microsoft.com/office/officeart/2005/8/layout/hierarchy1"/>
    <dgm:cxn modelId="{31FD5011-95F0-4568-9744-03CE122149D7}" type="presParOf" srcId="{5194B6BD-F99C-41FE-9FA3-DB23EE3F83E2}" destId="{68194689-B41A-413E-A30C-7F452DB983F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FC6AC3-C760-4F4E-89EE-B98221264F9D}" type="doc">
      <dgm:prSet loTypeId="urn:microsoft.com/office/officeart/2005/8/layout/arrow6" loCatId="process" qsTypeId="urn:microsoft.com/office/officeart/2005/8/quickstyle/simple1" qsCatId="simple" csTypeId="urn:microsoft.com/office/officeart/2005/8/colors/accent1_1" csCatId="accent1" phldr="1"/>
      <dgm:spPr/>
      <dgm:t>
        <a:bodyPr/>
        <a:lstStyle/>
        <a:p>
          <a:endParaRPr lang="tr-TR"/>
        </a:p>
      </dgm:t>
    </dgm:pt>
    <dgm:pt modelId="{DF791EC6-7007-45E6-B171-9741903F1733}">
      <dgm:prSet phldrT="[Metin]"/>
      <dgm:spPr/>
      <dgm:t>
        <a:bodyPr/>
        <a:lstStyle/>
        <a:p>
          <a:r>
            <a:rPr lang="tr-TR" dirty="0"/>
            <a:t>Dağıtım Merkezi</a:t>
          </a:r>
        </a:p>
      </dgm:t>
    </dgm:pt>
    <dgm:pt modelId="{18BE536A-4A34-49E7-BCD9-C75D91A57769}" type="parTrans" cxnId="{D7346CD5-16A7-4150-AAF4-150167FD3250}">
      <dgm:prSet/>
      <dgm:spPr/>
      <dgm:t>
        <a:bodyPr/>
        <a:lstStyle/>
        <a:p>
          <a:endParaRPr lang="tr-TR"/>
        </a:p>
      </dgm:t>
    </dgm:pt>
    <dgm:pt modelId="{1A7EE3BF-77E0-46EC-9E11-2DD03243D050}" type="sibTrans" cxnId="{D7346CD5-16A7-4150-AAF4-150167FD3250}">
      <dgm:prSet/>
      <dgm:spPr/>
      <dgm:t>
        <a:bodyPr/>
        <a:lstStyle/>
        <a:p>
          <a:endParaRPr lang="tr-TR"/>
        </a:p>
      </dgm:t>
    </dgm:pt>
    <dgm:pt modelId="{4A9A4B6B-A3AF-4A7E-82B0-AFF9D8C7160C}">
      <dgm:prSet phldrT="[Metin]"/>
      <dgm:spPr/>
      <dgm:t>
        <a:bodyPr/>
        <a:lstStyle/>
        <a:p>
          <a:r>
            <a:rPr lang="tr-TR" dirty="0"/>
            <a:t>İşletme Deposu</a:t>
          </a:r>
        </a:p>
      </dgm:t>
    </dgm:pt>
    <dgm:pt modelId="{3ECD2ADC-737A-48DD-BB72-619720886E5D}" type="parTrans" cxnId="{128F5771-26CA-4D8F-80E9-B1631ED7B8ED}">
      <dgm:prSet/>
      <dgm:spPr/>
      <dgm:t>
        <a:bodyPr/>
        <a:lstStyle/>
        <a:p>
          <a:endParaRPr lang="tr-TR"/>
        </a:p>
      </dgm:t>
    </dgm:pt>
    <dgm:pt modelId="{099A2309-DEC8-40DE-998D-EE21F032DDC5}" type="sibTrans" cxnId="{128F5771-26CA-4D8F-80E9-B1631ED7B8ED}">
      <dgm:prSet/>
      <dgm:spPr/>
      <dgm:t>
        <a:bodyPr/>
        <a:lstStyle/>
        <a:p>
          <a:endParaRPr lang="tr-TR"/>
        </a:p>
      </dgm:t>
    </dgm:pt>
    <dgm:pt modelId="{87865DD2-C826-4527-8A36-232B38F09971}" type="pres">
      <dgm:prSet presAssocID="{54FC6AC3-C760-4F4E-89EE-B98221264F9D}" presName="compositeShape" presStyleCnt="0">
        <dgm:presLayoutVars>
          <dgm:chMax val="2"/>
          <dgm:dir/>
          <dgm:resizeHandles val="exact"/>
        </dgm:presLayoutVars>
      </dgm:prSet>
      <dgm:spPr/>
    </dgm:pt>
    <dgm:pt modelId="{059767EE-D145-4AF9-A316-E480115ABD5C}" type="pres">
      <dgm:prSet presAssocID="{54FC6AC3-C760-4F4E-89EE-B98221264F9D}" presName="ribbon" presStyleLbl="node1" presStyleIdx="0" presStyleCnt="1"/>
      <dgm:spPr/>
    </dgm:pt>
    <dgm:pt modelId="{A37E5894-E76A-4BE4-9695-A79A6587A0D8}" type="pres">
      <dgm:prSet presAssocID="{54FC6AC3-C760-4F4E-89EE-B98221264F9D}" presName="leftArrowText" presStyleLbl="node1" presStyleIdx="0" presStyleCnt="1">
        <dgm:presLayoutVars>
          <dgm:chMax val="0"/>
          <dgm:bulletEnabled val="1"/>
        </dgm:presLayoutVars>
      </dgm:prSet>
      <dgm:spPr/>
    </dgm:pt>
    <dgm:pt modelId="{01774C8C-7D02-46A5-9239-101280896546}" type="pres">
      <dgm:prSet presAssocID="{54FC6AC3-C760-4F4E-89EE-B98221264F9D}" presName="rightArrowText" presStyleLbl="node1" presStyleIdx="0" presStyleCnt="1">
        <dgm:presLayoutVars>
          <dgm:chMax val="0"/>
          <dgm:bulletEnabled val="1"/>
        </dgm:presLayoutVars>
      </dgm:prSet>
      <dgm:spPr/>
    </dgm:pt>
  </dgm:ptLst>
  <dgm:cxnLst>
    <dgm:cxn modelId="{93DAAB2B-4383-4BF9-9925-2066E9071608}" type="presOf" srcId="{DF791EC6-7007-45E6-B171-9741903F1733}" destId="{A37E5894-E76A-4BE4-9695-A79A6587A0D8}" srcOrd="0" destOrd="0" presId="urn:microsoft.com/office/officeart/2005/8/layout/arrow6"/>
    <dgm:cxn modelId="{EF8ED06C-2A08-4B70-BC1C-15E1D9354680}" type="presOf" srcId="{54FC6AC3-C760-4F4E-89EE-B98221264F9D}" destId="{87865DD2-C826-4527-8A36-232B38F09971}" srcOrd="0" destOrd="0" presId="urn:microsoft.com/office/officeart/2005/8/layout/arrow6"/>
    <dgm:cxn modelId="{128F5771-26CA-4D8F-80E9-B1631ED7B8ED}" srcId="{54FC6AC3-C760-4F4E-89EE-B98221264F9D}" destId="{4A9A4B6B-A3AF-4A7E-82B0-AFF9D8C7160C}" srcOrd="1" destOrd="0" parTransId="{3ECD2ADC-737A-48DD-BB72-619720886E5D}" sibTransId="{099A2309-DEC8-40DE-998D-EE21F032DDC5}"/>
    <dgm:cxn modelId="{4FA574B5-6355-4AD5-B5B5-BF4A3048DC99}" type="presOf" srcId="{4A9A4B6B-A3AF-4A7E-82B0-AFF9D8C7160C}" destId="{01774C8C-7D02-46A5-9239-101280896546}" srcOrd="0" destOrd="0" presId="urn:microsoft.com/office/officeart/2005/8/layout/arrow6"/>
    <dgm:cxn modelId="{D7346CD5-16A7-4150-AAF4-150167FD3250}" srcId="{54FC6AC3-C760-4F4E-89EE-B98221264F9D}" destId="{DF791EC6-7007-45E6-B171-9741903F1733}" srcOrd="0" destOrd="0" parTransId="{18BE536A-4A34-49E7-BCD9-C75D91A57769}" sibTransId="{1A7EE3BF-77E0-46EC-9E11-2DD03243D050}"/>
    <dgm:cxn modelId="{AFE4ECA4-4F9A-4E37-A7C6-A2BCAF51595B}" type="presParOf" srcId="{87865DD2-C826-4527-8A36-232B38F09971}" destId="{059767EE-D145-4AF9-A316-E480115ABD5C}" srcOrd="0" destOrd="0" presId="urn:microsoft.com/office/officeart/2005/8/layout/arrow6"/>
    <dgm:cxn modelId="{DA331631-FD09-4E99-B341-03F30AA8C465}" type="presParOf" srcId="{87865DD2-C826-4527-8A36-232B38F09971}" destId="{A37E5894-E76A-4BE4-9695-A79A6587A0D8}" srcOrd="1" destOrd="0" presId="urn:microsoft.com/office/officeart/2005/8/layout/arrow6"/>
    <dgm:cxn modelId="{33C36017-BEAF-400B-824B-CC37DF4AE18F}" type="presParOf" srcId="{87865DD2-C826-4527-8A36-232B38F09971}" destId="{01774C8C-7D02-46A5-9239-101280896546}"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502D8F-FDE3-4D15-AF1C-8FA7118B6EC5}" type="doc">
      <dgm:prSet loTypeId="urn:microsoft.com/office/officeart/2005/8/layout/arrow5" loCatId="process" qsTypeId="urn:microsoft.com/office/officeart/2005/8/quickstyle/3d5" qsCatId="3D" csTypeId="urn:microsoft.com/office/officeart/2005/8/colors/accent1_2" csCatId="accent1" phldr="1"/>
      <dgm:spPr/>
      <dgm:t>
        <a:bodyPr/>
        <a:lstStyle/>
        <a:p>
          <a:endParaRPr lang="tr-TR"/>
        </a:p>
      </dgm:t>
    </dgm:pt>
    <dgm:pt modelId="{3E225E51-2E41-409A-B5F9-88D0EED4407F}">
      <dgm:prSet phldrT="[Metin]"/>
      <dgm:spPr>
        <a:solidFill>
          <a:schemeClr val="bg1">
            <a:lumMod val="50000"/>
          </a:schemeClr>
        </a:solidFill>
        <a:ln>
          <a:solidFill>
            <a:srgbClr val="FFFF00"/>
          </a:solidFill>
        </a:ln>
      </dgm:spPr>
      <dgm:t>
        <a:bodyPr/>
        <a:lstStyle/>
        <a:p>
          <a:r>
            <a:rPr lang="tr-TR"/>
            <a:t>Başarılı Örnekler</a:t>
          </a:r>
          <a:endParaRPr lang="tr-TR" dirty="0"/>
        </a:p>
      </dgm:t>
    </dgm:pt>
    <dgm:pt modelId="{E45036B8-342A-4CFC-9219-D00AF5D2797F}" type="parTrans" cxnId="{79910CFE-CFA9-4254-8C91-5A41A231C5EF}">
      <dgm:prSet/>
      <dgm:spPr/>
      <dgm:t>
        <a:bodyPr/>
        <a:lstStyle/>
        <a:p>
          <a:endParaRPr lang="tr-TR"/>
        </a:p>
      </dgm:t>
    </dgm:pt>
    <dgm:pt modelId="{45761A61-8E70-4703-AA17-5DF4DB42332C}" type="sibTrans" cxnId="{79910CFE-CFA9-4254-8C91-5A41A231C5EF}">
      <dgm:prSet/>
      <dgm:spPr/>
      <dgm:t>
        <a:bodyPr/>
        <a:lstStyle/>
        <a:p>
          <a:endParaRPr lang="tr-TR"/>
        </a:p>
      </dgm:t>
    </dgm:pt>
    <dgm:pt modelId="{1DC400C2-0B63-4C6C-8FA2-C88FDC92646C}">
      <dgm:prSet phldrT="[Metin]"/>
      <dgm:spPr>
        <a:solidFill>
          <a:schemeClr val="bg1">
            <a:lumMod val="50000"/>
          </a:schemeClr>
        </a:solidFill>
        <a:ln>
          <a:solidFill>
            <a:srgbClr val="FFFF00"/>
          </a:solidFill>
        </a:ln>
      </dgm:spPr>
      <dgm:t>
        <a:bodyPr/>
        <a:lstStyle/>
        <a:p>
          <a:r>
            <a:rPr lang="tr-TR"/>
            <a:t>Başarısız Örnekler</a:t>
          </a:r>
          <a:endParaRPr lang="tr-TR" dirty="0"/>
        </a:p>
      </dgm:t>
    </dgm:pt>
    <dgm:pt modelId="{67D162EA-E1F5-4282-A8AA-9F918A52B89C}" type="parTrans" cxnId="{4F5D08CC-307D-434B-8B91-006B2FFBECF7}">
      <dgm:prSet/>
      <dgm:spPr/>
      <dgm:t>
        <a:bodyPr/>
        <a:lstStyle/>
        <a:p>
          <a:endParaRPr lang="tr-TR"/>
        </a:p>
      </dgm:t>
    </dgm:pt>
    <dgm:pt modelId="{E087B60D-195F-42A5-98B0-F1048A620C6A}" type="sibTrans" cxnId="{4F5D08CC-307D-434B-8B91-006B2FFBECF7}">
      <dgm:prSet/>
      <dgm:spPr/>
      <dgm:t>
        <a:bodyPr/>
        <a:lstStyle/>
        <a:p>
          <a:endParaRPr lang="tr-TR"/>
        </a:p>
      </dgm:t>
    </dgm:pt>
    <dgm:pt modelId="{7B8F6D01-9241-40C0-B7E5-4B5F7C0F05E2}" type="pres">
      <dgm:prSet presAssocID="{F3502D8F-FDE3-4D15-AF1C-8FA7118B6EC5}" presName="diagram" presStyleCnt="0">
        <dgm:presLayoutVars>
          <dgm:dir/>
          <dgm:resizeHandles val="exact"/>
        </dgm:presLayoutVars>
      </dgm:prSet>
      <dgm:spPr/>
    </dgm:pt>
    <dgm:pt modelId="{2F6EA447-7684-4FEB-AB48-38BF3D2FC1D0}" type="pres">
      <dgm:prSet presAssocID="{3E225E51-2E41-409A-B5F9-88D0EED4407F}" presName="arrow" presStyleLbl="node1" presStyleIdx="0" presStyleCnt="2">
        <dgm:presLayoutVars>
          <dgm:bulletEnabled val="1"/>
        </dgm:presLayoutVars>
      </dgm:prSet>
      <dgm:spPr/>
    </dgm:pt>
    <dgm:pt modelId="{600F2336-850C-4D38-AF1C-CFB5433A4182}" type="pres">
      <dgm:prSet presAssocID="{1DC400C2-0B63-4C6C-8FA2-C88FDC92646C}" presName="arrow" presStyleLbl="node1" presStyleIdx="1" presStyleCnt="2">
        <dgm:presLayoutVars>
          <dgm:bulletEnabled val="1"/>
        </dgm:presLayoutVars>
      </dgm:prSet>
      <dgm:spPr/>
    </dgm:pt>
  </dgm:ptLst>
  <dgm:cxnLst>
    <dgm:cxn modelId="{4F5D08CC-307D-434B-8B91-006B2FFBECF7}" srcId="{F3502D8F-FDE3-4D15-AF1C-8FA7118B6EC5}" destId="{1DC400C2-0B63-4C6C-8FA2-C88FDC92646C}" srcOrd="1" destOrd="0" parTransId="{67D162EA-E1F5-4282-A8AA-9F918A52B89C}" sibTransId="{E087B60D-195F-42A5-98B0-F1048A620C6A}"/>
    <dgm:cxn modelId="{612A5BD9-98AB-48CD-81FB-909AE0C026E5}" type="presOf" srcId="{1DC400C2-0B63-4C6C-8FA2-C88FDC92646C}" destId="{600F2336-850C-4D38-AF1C-CFB5433A4182}" srcOrd="0" destOrd="0" presId="urn:microsoft.com/office/officeart/2005/8/layout/arrow5"/>
    <dgm:cxn modelId="{98A156EA-9E8F-4E14-90B0-03E6E39DC60D}" type="presOf" srcId="{F3502D8F-FDE3-4D15-AF1C-8FA7118B6EC5}" destId="{7B8F6D01-9241-40C0-B7E5-4B5F7C0F05E2}" srcOrd="0" destOrd="0" presId="urn:microsoft.com/office/officeart/2005/8/layout/arrow5"/>
    <dgm:cxn modelId="{32A952F1-A016-4695-BA5F-861680BD6B72}" type="presOf" srcId="{3E225E51-2E41-409A-B5F9-88D0EED4407F}" destId="{2F6EA447-7684-4FEB-AB48-38BF3D2FC1D0}" srcOrd="0" destOrd="0" presId="urn:microsoft.com/office/officeart/2005/8/layout/arrow5"/>
    <dgm:cxn modelId="{79910CFE-CFA9-4254-8C91-5A41A231C5EF}" srcId="{F3502D8F-FDE3-4D15-AF1C-8FA7118B6EC5}" destId="{3E225E51-2E41-409A-B5F9-88D0EED4407F}" srcOrd="0" destOrd="0" parTransId="{E45036B8-342A-4CFC-9219-D00AF5D2797F}" sibTransId="{45761A61-8E70-4703-AA17-5DF4DB42332C}"/>
    <dgm:cxn modelId="{2D679922-2DF8-4DD4-9225-40CEF13809C8}" type="presParOf" srcId="{7B8F6D01-9241-40C0-B7E5-4B5F7C0F05E2}" destId="{2F6EA447-7684-4FEB-AB48-38BF3D2FC1D0}" srcOrd="0" destOrd="0" presId="urn:microsoft.com/office/officeart/2005/8/layout/arrow5"/>
    <dgm:cxn modelId="{25B99D7C-1461-48A0-9D6A-8A2C3E970FBF}" type="presParOf" srcId="{7B8F6D01-9241-40C0-B7E5-4B5F7C0F05E2}" destId="{600F2336-850C-4D38-AF1C-CFB5433A4182}"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1BA4-8CE7-4A84-BB3F-4ABCCD95BBC9}">
      <dsp:nvSpPr>
        <dsp:cNvPr id="0" name=""/>
        <dsp:cNvSpPr/>
      </dsp:nvSpPr>
      <dsp:spPr>
        <a:xfrm>
          <a:off x="5208081" y="2411169"/>
          <a:ext cx="1181021" cy="281029"/>
        </a:xfrm>
        <a:custGeom>
          <a:avLst/>
          <a:gdLst/>
          <a:ahLst/>
          <a:cxnLst/>
          <a:rect l="0" t="0" r="0" b="0"/>
          <a:pathLst>
            <a:path>
              <a:moveTo>
                <a:pt x="0" y="0"/>
              </a:moveTo>
              <a:lnTo>
                <a:pt x="0" y="191513"/>
              </a:lnTo>
              <a:lnTo>
                <a:pt x="1181021" y="191513"/>
              </a:lnTo>
              <a:lnTo>
                <a:pt x="1181021" y="28102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3A7BC7-53AA-4E03-9F4B-02CA2AB2388C}">
      <dsp:nvSpPr>
        <dsp:cNvPr id="0" name=""/>
        <dsp:cNvSpPr/>
      </dsp:nvSpPr>
      <dsp:spPr>
        <a:xfrm>
          <a:off x="5162361" y="2411169"/>
          <a:ext cx="91440" cy="281029"/>
        </a:xfrm>
        <a:custGeom>
          <a:avLst/>
          <a:gdLst/>
          <a:ahLst/>
          <a:cxnLst/>
          <a:rect l="0" t="0" r="0" b="0"/>
          <a:pathLst>
            <a:path>
              <a:moveTo>
                <a:pt x="45720" y="0"/>
              </a:moveTo>
              <a:lnTo>
                <a:pt x="45720" y="28102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2437AD-D760-40F6-B45B-C7F0A2A9DCA9}">
      <dsp:nvSpPr>
        <dsp:cNvPr id="0" name=""/>
        <dsp:cNvSpPr/>
      </dsp:nvSpPr>
      <dsp:spPr>
        <a:xfrm>
          <a:off x="4027060" y="2411169"/>
          <a:ext cx="1181021" cy="281029"/>
        </a:xfrm>
        <a:custGeom>
          <a:avLst/>
          <a:gdLst/>
          <a:ahLst/>
          <a:cxnLst/>
          <a:rect l="0" t="0" r="0" b="0"/>
          <a:pathLst>
            <a:path>
              <a:moveTo>
                <a:pt x="1181021" y="0"/>
              </a:moveTo>
              <a:lnTo>
                <a:pt x="1181021" y="191513"/>
              </a:lnTo>
              <a:lnTo>
                <a:pt x="0" y="191513"/>
              </a:lnTo>
              <a:lnTo>
                <a:pt x="0" y="28102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C29ECC-293E-466B-80BD-2619CE78B97E}">
      <dsp:nvSpPr>
        <dsp:cNvPr id="0" name=""/>
        <dsp:cNvSpPr/>
      </dsp:nvSpPr>
      <dsp:spPr>
        <a:xfrm>
          <a:off x="3436549" y="1516545"/>
          <a:ext cx="1771531" cy="281029"/>
        </a:xfrm>
        <a:custGeom>
          <a:avLst/>
          <a:gdLst/>
          <a:ahLst/>
          <a:cxnLst/>
          <a:rect l="0" t="0" r="0" b="0"/>
          <a:pathLst>
            <a:path>
              <a:moveTo>
                <a:pt x="0" y="0"/>
              </a:moveTo>
              <a:lnTo>
                <a:pt x="0" y="191513"/>
              </a:lnTo>
              <a:lnTo>
                <a:pt x="1771531" y="191513"/>
              </a:lnTo>
              <a:lnTo>
                <a:pt x="1771531" y="28102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C2AEE8-6BA8-4B34-950D-DF345806673A}">
      <dsp:nvSpPr>
        <dsp:cNvPr id="0" name=""/>
        <dsp:cNvSpPr/>
      </dsp:nvSpPr>
      <dsp:spPr>
        <a:xfrm>
          <a:off x="1665018" y="2411169"/>
          <a:ext cx="1181021" cy="281029"/>
        </a:xfrm>
        <a:custGeom>
          <a:avLst/>
          <a:gdLst/>
          <a:ahLst/>
          <a:cxnLst/>
          <a:rect l="0" t="0" r="0" b="0"/>
          <a:pathLst>
            <a:path>
              <a:moveTo>
                <a:pt x="0" y="0"/>
              </a:moveTo>
              <a:lnTo>
                <a:pt x="0" y="191513"/>
              </a:lnTo>
              <a:lnTo>
                <a:pt x="1181021" y="191513"/>
              </a:lnTo>
              <a:lnTo>
                <a:pt x="1181021" y="28102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F87A8A-0BE8-4DD2-9162-DBF0A463162F}">
      <dsp:nvSpPr>
        <dsp:cNvPr id="0" name=""/>
        <dsp:cNvSpPr/>
      </dsp:nvSpPr>
      <dsp:spPr>
        <a:xfrm>
          <a:off x="1619298" y="2411169"/>
          <a:ext cx="91440" cy="281029"/>
        </a:xfrm>
        <a:custGeom>
          <a:avLst/>
          <a:gdLst/>
          <a:ahLst/>
          <a:cxnLst/>
          <a:rect l="0" t="0" r="0" b="0"/>
          <a:pathLst>
            <a:path>
              <a:moveTo>
                <a:pt x="45720" y="0"/>
              </a:moveTo>
              <a:lnTo>
                <a:pt x="45720" y="28102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92673B-27CF-496A-8158-FA235E9AF9AF}">
      <dsp:nvSpPr>
        <dsp:cNvPr id="0" name=""/>
        <dsp:cNvSpPr/>
      </dsp:nvSpPr>
      <dsp:spPr>
        <a:xfrm>
          <a:off x="483997" y="2411169"/>
          <a:ext cx="1181021" cy="281029"/>
        </a:xfrm>
        <a:custGeom>
          <a:avLst/>
          <a:gdLst/>
          <a:ahLst/>
          <a:cxnLst/>
          <a:rect l="0" t="0" r="0" b="0"/>
          <a:pathLst>
            <a:path>
              <a:moveTo>
                <a:pt x="1181021" y="0"/>
              </a:moveTo>
              <a:lnTo>
                <a:pt x="1181021" y="191513"/>
              </a:lnTo>
              <a:lnTo>
                <a:pt x="0" y="191513"/>
              </a:lnTo>
              <a:lnTo>
                <a:pt x="0" y="28102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6F531-6C81-4F78-9176-2062C78A5422}">
      <dsp:nvSpPr>
        <dsp:cNvPr id="0" name=""/>
        <dsp:cNvSpPr/>
      </dsp:nvSpPr>
      <dsp:spPr>
        <a:xfrm>
          <a:off x="1665018" y="1516545"/>
          <a:ext cx="1771531" cy="281029"/>
        </a:xfrm>
        <a:custGeom>
          <a:avLst/>
          <a:gdLst/>
          <a:ahLst/>
          <a:cxnLst/>
          <a:rect l="0" t="0" r="0" b="0"/>
          <a:pathLst>
            <a:path>
              <a:moveTo>
                <a:pt x="1771531" y="0"/>
              </a:moveTo>
              <a:lnTo>
                <a:pt x="1771531" y="191513"/>
              </a:lnTo>
              <a:lnTo>
                <a:pt x="0" y="191513"/>
              </a:lnTo>
              <a:lnTo>
                <a:pt x="0" y="28102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73202-253D-4551-A68A-7E140EDCA81C}">
      <dsp:nvSpPr>
        <dsp:cNvPr id="0" name=""/>
        <dsp:cNvSpPr/>
      </dsp:nvSpPr>
      <dsp:spPr>
        <a:xfrm>
          <a:off x="2953404" y="902951"/>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0B7E9D-A25E-4502-9A71-993C796FDBE3}">
      <dsp:nvSpPr>
        <dsp:cNvPr id="0" name=""/>
        <dsp:cNvSpPr/>
      </dsp:nvSpPr>
      <dsp:spPr>
        <a:xfrm>
          <a:off x="3060770" y="1004949"/>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Antrepolar</a:t>
          </a:r>
        </a:p>
      </dsp:txBody>
      <dsp:txXfrm>
        <a:off x="3078742" y="1022921"/>
        <a:ext cx="930345" cy="577650"/>
      </dsp:txXfrm>
    </dsp:sp>
    <dsp:sp modelId="{61B8C6B5-2C13-48C7-A78E-A8FD238A2DA5}">
      <dsp:nvSpPr>
        <dsp:cNvPr id="0" name=""/>
        <dsp:cNvSpPr/>
      </dsp:nvSpPr>
      <dsp:spPr>
        <a:xfrm>
          <a:off x="1181873" y="1797575"/>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A61DC-823F-4642-8119-0FC67C145E47}">
      <dsp:nvSpPr>
        <dsp:cNvPr id="0" name=""/>
        <dsp:cNvSpPr/>
      </dsp:nvSpPr>
      <dsp:spPr>
        <a:xfrm>
          <a:off x="1289238" y="1899572"/>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Genel Antrepolar</a:t>
          </a:r>
        </a:p>
      </dsp:txBody>
      <dsp:txXfrm>
        <a:off x="1307210" y="1917544"/>
        <a:ext cx="930345" cy="577650"/>
      </dsp:txXfrm>
    </dsp:sp>
    <dsp:sp modelId="{640DA3F6-D1A9-4D2F-B2E1-FA86B7BB1C13}">
      <dsp:nvSpPr>
        <dsp:cNvPr id="0" name=""/>
        <dsp:cNvSpPr/>
      </dsp:nvSpPr>
      <dsp:spPr>
        <a:xfrm>
          <a:off x="852" y="2692198"/>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1E6CB-904C-4DEB-AA33-FA207570C845}">
      <dsp:nvSpPr>
        <dsp:cNvPr id="0" name=""/>
        <dsp:cNvSpPr/>
      </dsp:nvSpPr>
      <dsp:spPr>
        <a:xfrm>
          <a:off x="108217" y="2794196"/>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A tipi</a:t>
          </a:r>
        </a:p>
      </dsp:txBody>
      <dsp:txXfrm>
        <a:off x="126189" y="2812168"/>
        <a:ext cx="930345" cy="577650"/>
      </dsp:txXfrm>
    </dsp:sp>
    <dsp:sp modelId="{201BFA20-B592-4457-884E-764FAB174533}">
      <dsp:nvSpPr>
        <dsp:cNvPr id="0" name=""/>
        <dsp:cNvSpPr/>
      </dsp:nvSpPr>
      <dsp:spPr>
        <a:xfrm>
          <a:off x="1181873" y="2692198"/>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365A3-AA18-4742-8B45-902C88B0BD06}">
      <dsp:nvSpPr>
        <dsp:cNvPr id="0" name=""/>
        <dsp:cNvSpPr/>
      </dsp:nvSpPr>
      <dsp:spPr>
        <a:xfrm>
          <a:off x="1289238" y="2794196"/>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B tipi</a:t>
          </a:r>
        </a:p>
      </dsp:txBody>
      <dsp:txXfrm>
        <a:off x="1307210" y="2812168"/>
        <a:ext cx="930345" cy="577650"/>
      </dsp:txXfrm>
    </dsp:sp>
    <dsp:sp modelId="{6D69E49D-7675-4E6D-8060-0EEF80FF2250}">
      <dsp:nvSpPr>
        <dsp:cNvPr id="0" name=""/>
        <dsp:cNvSpPr/>
      </dsp:nvSpPr>
      <dsp:spPr>
        <a:xfrm>
          <a:off x="2362894" y="2692198"/>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9B48BD-0A36-47A7-B017-924BB8ACB929}">
      <dsp:nvSpPr>
        <dsp:cNvPr id="0" name=""/>
        <dsp:cNvSpPr/>
      </dsp:nvSpPr>
      <dsp:spPr>
        <a:xfrm>
          <a:off x="2470259" y="2794196"/>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F tipi</a:t>
          </a:r>
        </a:p>
      </dsp:txBody>
      <dsp:txXfrm>
        <a:off x="2488231" y="2812168"/>
        <a:ext cx="930345" cy="577650"/>
      </dsp:txXfrm>
    </dsp:sp>
    <dsp:sp modelId="{B0B22E97-3EF4-4AB4-83A7-708182CCDA7E}">
      <dsp:nvSpPr>
        <dsp:cNvPr id="0" name=""/>
        <dsp:cNvSpPr/>
      </dsp:nvSpPr>
      <dsp:spPr>
        <a:xfrm>
          <a:off x="4724936" y="1797575"/>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7352B-E021-4157-9B0B-0CC4703FB4E9}">
      <dsp:nvSpPr>
        <dsp:cNvPr id="0" name=""/>
        <dsp:cNvSpPr/>
      </dsp:nvSpPr>
      <dsp:spPr>
        <a:xfrm>
          <a:off x="4832301" y="1899572"/>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Özel Antrepolar</a:t>
          </a:r>
        </a:p>
      </dsp:txBody>
      <dsp:txXfrm>
        <a:off x="4850273" y="1917544"/>
        <a:ext cx="930345" cy="577650"/>
      </dsp:txXfrm>
    </dsp:sp>
    <dsp:sp modelId="{E17565E0-DFD9-49A1-8976-90CC410D5651}">
      <dsp:nvSpPr>
        <dsp:cNvPr id="0" name=""/>
        <dsp:cNvSpPr/>
      </dsp:nvSpPr>
      <dsp:spPr>
        <a:xfrm>
          <a:off x="3543915" y="2692198"/>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59609-6251-4071-BCC3-DB57108EC474}">
      <dsp:nvSpPr>
        <dsp:cNvPr id="0" name=""/>
        <dsp:cNvSpPr/>
      </dsp:nvSpPr>
      <dsp:spPr>
        <a:xfrm>
          <a:off x="3651280" y="2794196"/>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C tipi</a:t>
          </a:r>
        </a:p>
      </dsp:txBody>
      <dsp:txXfrm>
        <a:off x="3669252" y="2812168"/>
        <a:ext cx="930345" cy="577650"/>
      </dsp:txXfrm>
    </dsp:sp>
    <dsp:sp modelId="{4EB219B0-3EE2-471A-9654-701BE1D829A9}">
      <dsp:nvSpPr>
        <dsp:cNvPr id="0" name=""/>
        <dsp:cNvSpPr/>
      </dsp:nvSpPr>
      <dsp:spPr>
        <a:xfrm>
          <a:off x="4724936" y="2692198"/>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816ADE-2032-4A64-8B18-ED07848CD897}">
      <dsp:nvSpPr>
        <dsp:cNvPr id="0" name=""/>
        <dsp:cNvSpPr/>
      </dsp:nvSpPr>
      <dsp:spPr>
        <a:xfrm>
          <a:off x="4832301" y="2794196"/>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D tipi</a:t>
          </a:r>
        </a:p>
      </dsp:txBody>
      <dsp:txXfrm>
        <a:off x="4850273" y="2812168"/>
        <a:ext cx="930345" cy="577650"/>
      </dsp:txXfrm>
    </dsp:sp>
    <dsp:sp modelId="{D338563C-EB40-4EB7-8F2E-63C619EC60E4}">
      <dsp:nvSpPr>
        <dsp:cNvPr id="0" name=""/>
        <dsp:cNvSpPr/>
      </dsp:nvSpPr>
      <dsp:spPr>
        <a:xfrm>
          <a:off x="5905957" y="2692198"/>
          <a:ext cx="966289" cy="6135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55400-1C44-475B-9508-FDECC396C84D}">
      <dsp:nvSpPr>
        <dsp:cNvPr id="0" name=""/>
        <dsp:cNvSpPr/>
      </dsp:nvSpPr>
      <dsp:spPr>
        <a:xfrm>
          <a:off x="6013322" y="2794196"/>
          <a:ext cx="966289" cy="61359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b="1" kern="1200"/>
            <a:t>E tipi</a:t>
          </a:r>
        </a:p>
      </dsp:txBody>
      <dsp:txXfrm>
        <a:off x="6031294" y="2812168"/>
        <a:ext cx="930345" cy="577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767EE-D145-4AF9-A316-E480115ABD5C}">
      <dsp:nvSpPr>
        <dsp:cNvPr id="0" name=""/>
        <dsp:cNvSpPr/>
      </dsp:nvSpPr>
      <dsp:spPr>
        <a:xfrm>
          <a:off x="0" y="257176"/>
          <a:ext cx="8001056" cy="3200422"/>
        </a:xfrm>
        <a:prstGeom prst="leftRightRibb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7E5894-E76A-4BE4-9695-A79A6587A0D8}">
      <dsp:nvSpPr>
        <dsp:cNvPr id="0" name=""/>
        <dsp:cNvSpPr/>
      </dsp:nvSpPr>
      <dsp:spPr>
        <a:xfrm>
          <a:off x="960126" y="817250"/>
          <a:ext cx="2640348" cy="156820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6464" rIns="0" bIns="167640" numCol="1" spcCol="1270" anchor="ctr" anchorCtr="0">
          <a:noAutofit/>
        </a:bodyPr>
        <a:lstStyle/>
        <a:p>
          <a:pPr marL="0" lvl="0" indent="0" algn="ctr" defTabSz="1955800">
            <a:lnSpc>
              <a:spcPct val="90000"/>
            </a:lnSpc>
            <a:spcBef>
              <a:spcPct val="0"/>
            </a:spcBef>
            <a:spcAft>
              <a:spcPct val="35000"/>
            </a:spcAft>
            <a:buNone/>
          </a:pPr>
          <a:r>
            <a:rPr lang="tr-TR" sz="4400" kern="1200" dirty="0"/>
            <a:t>Dağıtım Merkezi</a:t>
          </a:r>
        </a:p>
      </dsp:txBody>
      <dsp:txXfrm>
        <a:off x="960126" y="817250"/>
        <a:ext cx="2640348" cy="1568206"/>
      </dsp:txXfrm>
    </dsp:sp>
    <dsp:sp modelId="{01774C8C-7D02-46A5-9239-101280896546}">
      <dsp:nvSpPr>
        <dsp:cNvPr id="0" name=""/>
        <dsp:cNvSpPr/>
      </dsp:nvSpPr>
      <dsp:spPr>
        <a:xfrm>
          <a:off x="4000528" y="1329318"/>
          <a:ext cx="3120411" cy="156820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6464" rIns="0" bIns="167640" numCol="1" spcCol="1270" anchor="ctr" anchorCtr="0">
          <a:noAutofit/>
        </a:bodyPr>
        <a:lstStyle/>
        <a:p>
          <a:pPr marL="0" lvl="0" indent="0" algn="ctr" defTabSz="1955800">
            <a:lnSpc>
              <a:spcPct val="90000"/>
            </a:lnSpc>
            <a:spcBef>
              <a:spcPct val="0"/>
            </a:spcBef>
            <a:spcAft>
              <a:spcPct val="35000"/>
            </a:spcAft>
            <a:buNone/>
          </a:pPr>
          <a:r>
            <a:rPr lang="tr-TR" sz="4400" kern="1200" dirty="0"/>
            <a:t>İşletme Deposu</a:t>
          </a:r>
        </a:p>
      </dsp:txBody>
      <dsp:txXfrm>
        <a:off x="4000528" y="1329318"/>
        <a:ext cx="3120411" cy="1568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EA447-7684-4FEB-AB48-38BF3D2FC1D0}">
      <dsp:nvSpPr>
        <dsp:cNvPr id="0" name=""/>
        <dsp:cNvSpPr/>
      </dsp:nvSpPr>
      <dsp:spPr>
        <a:xfrm rot="16200000">
          <a:off x="1322" y="558601"/>
          <a:ext cx="2946796" cy="2946796"/>
        </a:xfrm>
        <a:prstGeom prst="downArrow">
          <a:avLst>
            <a:gd name="adj1" fmla="val 50000"/>
            <a:gd name="adj2" fmla="val 35000"/>
          </a:avLst>
        </a:prstGeom>
        <a:solidFill>
          <a:schemeClr val="bg1">
            <a:lumMod val="50000"/>
          </a:schemeClr>
        </a:solidFill>
        <a:ln>
          <a:solidFill>
            <a:srgbClr val="FFFF00"/>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tr-TR" sz="3400" kern="1200"/>
            <a:t>Başarılı Örnekler</a:t>
          </a:r>
          <a:endParaRPr lang="tr-TR" sz="3400" kern="1200" dirty="0"/>
        </a:p>
      </dsp:txBody>
      <dsp:txXfrm rot="5400000">
        <a:off x="1323" y="1295299"/>
        <a:ext cx="2431107" cy="1473398"/>
      </dsp:txXfrm>
    </dsp:sp>
    <dsp:sp modelId="{600F2336-850C-4D38-AF1C-CFB5433A4182}">
      <dsp:nvSpPr>
        <dsp:cNvPr id="0" name=""/>
        <dsp:cNvSpPr/>
      </dsp:nvSpPr>
      <dsp:spPr>
        <a:xfrm rot="5400000">
          <a:off x="3147880" y="558601"/>
          <a:ext cx="2946796" cy="2946796"/>
        </a:xfrm>
        <a:prstGeom prst="downArrow">
          <a:avLst>
            <a:gd name="adj1" fmla="val 50000"/>
            <a:gd name="adj2" fmla="val 35000"/>
          </a:avLst>
        </a:prstGeom>
        <a:solidFill>
          <a:schemeClr val="bg1">
            <a:lumMod val="50000"/>
          </a:schemeClr>
        </a:solidFill>
        <a:ln>
          <a:solidFill>
            <a:srgbClr val="FFFF00"/>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tr-TR" sz="3400" kern="1200"/>
            <a:t>Başarısız Örnekler</a:t>
          </a:r>
          <a:endParaRPr lang="tr-TR" sz="3400" kern="1200" dirty="0"/>
        </a:p>
      </dsp:txBody>
      <dsp:txXfrm rot="-5400000">
        <a:off x="3663570" y="1295300"/>
        <a:ext cx="2431107" cy="14733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883723-3869-428A-B45C-27142262E936}" type="datetimeFigureOut">
              <a:rPr lang="tr-TR" smtClean="0"/>
              <a:t>13.04.2021</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22F8F-F55B-47EF-A0E1-47098FF353EF}" type="slidenum">
              <a:rPr lang="tr-TR" smtClean="0"/>
              <a:t>‹#›</a:t>
            </a:fld>
            <a:endParaRPr lang="tr-TR"/>
          </a:p>
        </p:txBody>
      </p:sp>
    </p:spTree>
    <p:extLst>
      <p:ext uri="{BB962C8B-B14F-4D97-AF65-F5344CB8AC3E}">
        <p14:creationId xmlns:p14="http://schemas.microsoft.com/office/powerpoint/2010/main" val="1754177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B9A164A-2AB2-494B-831A-59FD14863CF8}" type="slidenum">
              <a:rPr lang="tr-TR" smtClean="0"/>
              <a:t>1</a:t>
            </a:fld>
            <a:endParaRPr lang="tr-TR"/>
          </a:p>
        </p:txBody>
      </p:sp>
    </p:spTree>
    <p:extLst>
      <p:ext uri="{BB962C8B-B14F-4D97-AF65-F5344CB8AC3E}">
        <p14:creationId xmlns:p14="http://schemas.microsoft.com/office/powerpoint/2010/main" val="2773185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221</a:t>
            </a:fld>
            <a:endParaRPr lang="tr-TR"/>
          </a:p>
        </p:txBody>
      </p:sp>
    </p:spTree>
    <p:extLst>
      <p:ext uri="{BB962C8B-B14F-4D97-AF65-F5344CB8AC3E}">
        <p14:creationId xmlns:p14="http://schemas.microsoft.com/office/powerpoint/2010/main" val="284706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Stok politikası belirlenirken üretim maliyeti adı altında sabit maliyetlerden ziyade değişken maliyetler göz önüne alınmaktadır.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222</a:t>
            </a:fld>
            <a:endParaRPr lang="tr-TR"/>
          </a:p>
        </p:txBody>
      </p:sp>
    </p:spTree>
    <p:extLst>
      <p:ext uri="{BB962C8B-B14F-4D97-AF65-F5344CB8AC3E}">
        <p14:creationId xmlns:p14="http://schemas.microsoft.com/office/powerpoint/2010/main" val="2213634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Öte yandan hammadde stoklarında, üretim için gerekli hammaddelerin stokta bulunmaması sonucu aksayan üretimin yol açacağı üretim kaybı, işgücünün atıl kalması ve nihai ürünün talebi karşılayamaması gibi maliyetler de stoksuzluk maliyeti içinde ele alınmaktadır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224</a:t>
            </a:fld>
            <a:endParaRPr lang="tr-TR"/>
          </a:p>
        </p:txBody>
      </p:sp>
    </p:spTree>
    <p:extLst>
      <p:ext uri="{BB962C8B-B14F-4D97-AF65-F5344CB8AC3E}">
        <p14:creationId xmlns:p14="http://schemas.microsoft.com/office/powerpoint/2010/main" val="3174927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 tür belirsizlikler altında üretimin kesintisiz devam etmesi veya talebin stoksuzluğa düşmeden karşılanabilmesi için işletmeler ellerinde fazladan stok bulundurmaktadırlar. Belirsizliklere karşı ihtiyacın üzerinde bulundurulan bu stoklara emniyet stoku da denilmektedir.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225</a:t>
            </a:fld>
            <a:endParaRPr lang="tr-TR"/>
          </a:p>
        </p:txBody>
      </p:sp>
    </p:spTree>
    <p:extLst>
      <p:ext uri="{BB962C8B-B14F-4D97-AF65-F5344CB8AC3E}">
        <p14:creationId xmlns:p14="http://schemas.microsoft.com/office/powerpoint/2010/main" val="111804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Bunun sonucu olarak işletmeler daha fazla miktarda sipariş vermenin avantajından yararlanarak ihtiyaç fazlası miktarı stok olarak tutmaktadırlar. bir seferde daha fazla sipariş vererek veya daha fazla üretim yaparak daha fazla stok bulundurmakla işletmeler bazı maliyetlerde düşüşe giderek tasarruf edebilmektedir. Fazla stok bulundurmanın anlamlı olabilmesi için ölçek ekonomilerinden kaynaklanan maliyetlerdeki bu azalışın ilave stok bulundurma maliyetinden daha fazla olması gerekmektedir.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226</a:t>
            </a:fld>
            <a:endParaRPr lang="tr-TR"/>
          </a:p>
        </p:txBody>
      </p:sp>
    </p:spTree>
    <p:extLst>
      <p:ext uri="{BB962C8B-B14F-4D97-AF65-F5344CB8AC3E}">
        <p14:creationId xmlns:p14="http://schemas.microsoft.com/office/powerpoint/2010/main" val="752650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Örneğin hammadde ya da nihai mal fiyatlarının yakın zamanda artacağı beklentisi karşısında işletmeler, fiyat artışından etkilenmemek veya kârlarını artırmak için normalden daha fazla stok bulundurabilmektedir.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227</a:t>
            </a:fld>
            <a:endParaRPr lang="tr-TR"/>
          </a:p>
        </p:txBody>
      </p:sp>
    </p:spTree>
    <p:extLst>
      <p:ext uri="{BB962C8B-B14F-4D97-AF65-F5344CB8AC3E}">
        <p14:creationId xmlns:p14="http://schemas.microsoft.com/office/powerpoint/2010/main" val="30194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 durum işletme maliyetlerini artıracağından işletmeler her durumda bir miktar mal stoku bulundurmak zorundadır. Bütün bu nedenlerden dolayı işletmelerin stok bulundurmak zorunda oldukları açıktır. Fakat ne kadar stok bulundurulması gerektiği ise işletmenin kullandığı stok kontrol sistemi tarafından belirlenmektedir.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228</a:t>
            </a:fld>
            <a:endParaRPr lang="tr-TR"/>
          </a:p>
        </p:txBody>
      </p:sp>
    </p:spTree>
    <p:extLst>
      <p:ext uri="{BB962C8B-B14F-4D97-AF65-F5344CB8AC3E}">
        <p14:creationId xmlns:p14="http://schemas.microsoft.com/office/powerpoint/2010/main" val="1096808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Bağımsız talep işletme dışı faktörlerce belirlendiğinden sürekli bir yapı sergilerken, bağımlı talep kesikli bir yapı göstermektedir. Talebin yapısındaki bu farklılık uygulanacak stok kontrol sisteminin ve yöntemlerinin de farklı olmasına neden olmaktadır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229</a:t>
            </a:fld>
            <a:endParaRPr lang="tr-TR"/>
          </a:p>
        </p:txBody>
      </p:sp>
    </p:spTree>
    <p:extLst>
      <p:ext uri="{BB962C8B-B14F-4D97-AF65-F5344CB8AC3E}">
        <p14:creationId xmlns:p14="http://schemas.microsoft.com/office/powerpoint/2010/main" val="3656470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Sabit sipariş miktarı sistemini kullanan işletmenin, elinde bulundurduğu stok çeşidi ve miktarına göre uygulamada kullanılan farklı yöntemler vardır. Bunlar içinde en basiti çift kutu yöntemi olup daha karmaşık yapılar için ise matematiksel modeller bulunmaktadır.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232</a:t>
            </a:fld>
            <a:endParaRPr lang="tr-TR"/>
          </a:p>
        </p:txBody>
      </p:sp>
    </p:spTree>
    <p:extLst>
      <p:ext uri="{BB962C8B-B14F-4D97-AF65-F5344CB8AC3E}">
        <p14:creationId xmlns:p14="http://schemas.microsoft.com/office/powerpoint/2010/main" val="40958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 nedenle yedek kutuda tutulan miktar, tedarik süresindeki belirsizlikleri de dikkate alacak şekilde bir sonraki siparişin tedarikine kadar yetecek düzeyde bulunmalıdır. Asıl kutudaki stok bittiğinde sabit miktarda siparişin verildiği bu yöntem sabit sipariş miktarı sisteminin bir uygulaması olarak ele alınmaktadır.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233</a:t>
            </a:fld>
            <a:endParaRPr lang="tr-TR"/>
          </a:p>
        </p:txBody>
      </p:sp>
    </p:spTree>
    <p:extLst>
      <p:ext uri="{BB962C8B-B14F-4D97-AF65-F5344CB8AC3E}">
        <p14:creationId xmlns:p14="http://schemas.microsoft.com/office/powerpoint/2010/main" val="314133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B9A164A-2AB2-494B-831A-59FD14863CF8}" type="slidenum">
              <a:rPr lang="tr-TR" smtClean="0"/>
              <a:t>73</a:t>
            </a:fld>
            <a:endParaRPr lang="tr-TR"/>
          </a:p>
        </p:txBody>
      </p:sp>
    </p:spTree>
    <p:extLst>
      <p:ext uri="{BB962C8B-B14F-4D97-AF65-F5344CB8AC3E}">
        <p14:creationId xmlns:p14="http://schemas.microsoft.com/office/powerpoint/2010/main" val="2773185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 nedenle bu sistemde tutulacak emniyet stoku miktarı sabit sipariş miktarı sistemine göre daha çoktur. Bu sistem toptancıların periyodik olarak müşteri ziyareti yaptığı durumlar ile ulaşım maliyetlerinden tasarruf etmek için siparişlerin birleştirildiği durumlarda yaygın 20 olarak kullanılmaktadır. (Chase vd., 1998: 599) Bu sistemde kullanılan yöntemlere örnek olarak gözle kontrol ve tek kutu yöntemi verilebilir.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234</a:t>
            </a:fld>
            <a:endParaRPr lang="tr-TR"/>
          </a:p>
        </p:txBody>
      </p:sp>
    </p:spTree>
    <p:extLst>
      <p:ext uri="{BB962C8B-B14F-4D97-AF65-F5344CB8AC3E}">
        <p14:creationId xmlns:p14="http://schemas.microsoft.com/office/powerpoint/2010/main" val="2526243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Kolay, basit ve maliyeti düşük olması nedeniyle üretim kapasitesi küçük işletmeler ile perakendeci işletmelerde gözle kontrol yöntemi yaygın olarak kullanılmaktadır. </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235</a:t>
            </a:fld>
            <a:endParaRPr lang="tr-TR"/>
          </a:p>
        </p:txBody>
      </p:sp>
    </p:spTree>
    <p:extLst>
      <p:ext uri="{BB962C8B-B14F-4D97-AF65-F5344CB8AC3E}">
        <p14:creationId xmlns:p14="http://schemas.microsoft.com/office/powerpoint/2010/main" val="3168452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 yöntemde kutu veya raflar periyodik olarak aldığı kadar stokla doldurulmakta dolayısıyla stok giriş ve çıkışı için herhangi bir kayıt yapılmamaktadır. Stoksuzluğa düşme riski çok yüksek olan bu yöntem gözle kontrol yöntemi gibi uygulaması kolay basit ve ucuz bir yöntemdir.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236</a:t>
            </a:fld>
            <a:endParaRPr lang="tr-TR"/>
          </a:p>
        </p:txBody>
      </p:sp>
    </p:spTree>
    <p:extLst>
      <p:ext uri="{BB962C8B-B14F-4D97-AF65-F5344CB8AC3E}">
        <p14:creationId xmlns:p14="http://schemas.microsoft.com/office/powerpoint/2010/main" val="1160735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Stoklar sabit zaman aralıklarında, örneğin iki haftada bir, gözden geçirilmekte ve stok miktarı önceden belirlenmiş minimum düzeyin altında ise sipariş verilmektedir. Eğer stok miktarı minimum düzeyin altında değilse sipariş verilmemektedir. Çünkü bu durumda eldeki stok miktarı büyük bir olasılıkla bir sonraki döneme kadar yetecek düzeydedir ve verilecek sipariş miktarı çok az olacaktır.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237</a:t>
            </a:fld>
            <a:endParaRPr lang="tr-TR"/>
          </a:p>
        </p:txBody>
      </p:sp>
    </p:spTree>
    <p:extLst>
      <p:ext uri="{BB962C8B-B14F-4D97-AF65-F5344CB8AC3E}">
        <p14:creationId xmlns:p14="http://schemas.microsoft.com/office/powerpoint/2010/main" val="350084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err="1"/>
              <a:t>MRP’nin</a:t>
            </a:r>
            <a:r>
              <a:rPr lang="tr-TR" dirty="0"/>
              <a:t> birçok türleri geliştirilmiş, denenmiş ve çeşitli ülkelerde değişik üretim süreçlerinde uygulanmıştır. Tüm uygulamalarda izlenen ortak nokta üretim için gerekli makine ve işgücü saatlerinin, malzeme ve parça miktarlarının ve gerek duyulacak enerji miktarının bir çizelge üzerinde programlanmasıdır. Bu program ile her ürün ve onu oluşturan parçaların tam gereksinim duyuldukları zamanın hemen öncesinde üretilmesi veya tedarik edilmesi sağlandığından stok bulundurma ihtiyacı hemen hemen ortadan kalkmaktadır. Böylece üretim aşamasında ara stok miktarı azalacağından stok bulundurma maliyeti de düşmüş olacaktır.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238</a:t>
            </a:fld>
            <a:endParaRPr lang="tr-TR"/>
          </a:p>
        </p:txBody>
      </p:sp>
    </p:spTree>
    <p:extLst>
      <p:ext uri="{BB962C8B-B14F-4D97-AF65-F5344CB8AC3E}">
        <p14:creationId xmlns:p14="http://schemas.microsoft.com/office/powerpoint/2010/main" val="6661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Bazı modellerde tedarik süresinin sıfır olduğu varsayımı yapıldığından yeniden sipariş verme noktası siparişlerin bittiği zamanla çakışmaktadır. Yani bu durumda sipariş verildiği anda malların teslim edileceği varsayımı geçerli olmaktadır.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239</a:t>
            </a:fld>
            <a:endParaRPr lang="tr-TR"/>
          </a:p>
        </p:txBody>
      </p:sp>
    </p:spTree>
    <p:extLst>
      <p:ext uri="{BB962C8B-B14F-4D97-AF65-F5344CB8AC3E}">
        <p14:creationId xmlns:p14="http://schemas.microsoft.com/office/powerpoint/2010/main" val="2128516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JIT, geleneksel sistemlerde olduğu gibi itme esasına göre değil, çekme esasına dayanmaktadır. </a:t>
            </a:r>
            <a:r>
              <a:rPr lang="tr-TR" dirty="0" err="1"/>
              <a:t>JIT’te</a:t>
            </a:r>
            <a:r>
              <a:rPr lang="tr-TR" dirty="0"/>
              <a:t> bilgi iletişimi için </a:t>
            </a:r>
            <a:r>
              <a:rPr lang="tr-TR" dirty="0" err="1"/>
              <a:t>Kanban</a:t>
            </a:r>
            <a:r>
              <a:rPr lang="tr-TR" dirty="0"/>
              <a:t> kullanılmaktadır. JIT, yalın üretim sisteminin önemli bir bileşenidir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240</a:t>
            </a:fld>
            <a:endParaRPr lang="tr-TR"/>
          </a:p>
        </p:txBody>
      </p:sp>
    </p:spTree>
    <p:extLst>
      <p:ext uri="{BB962C8B-B14F-4D97-AF65-F5344CB8AC3E}">
        <p14:creationId xmlns:p14="http://schemas.microsoft.com/office/powerpoint/2010/main" val="397833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Stok modelleri ile ilgili üç maliyet bileşeni dikkate alınmalıdır. Stokta bulundurma maliyeti, stoklara bağlanan yatırım maliyetinin yanı sıra depolama maliyetleri, vergi, sigorta, stokların eskimesi, çalınması, kaybolması, hasar görmesi, bozulması sonucu ortaya çıkan maliyetlerin toplamıdır.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241</a:t>
            </a:fld>
            <a:endParaRPr lang="tr-TR"/>
          </a:p>
        </p:txBody>
      </p:sp>
    </p:spTree>
    <p:extLst>
      <p:ext uri="{BB962C8B-B14F-4D97-AF65-F5344CB8AC3E}">
        <p14:creationId xmlns:p14="http://schemas.microsoft.com/office/powerpoint/2010/main" val="64567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Kamçı etkisinin ana sebebi ise müşteri ihtiyaçlarını karşılamak için bir sonraki dönemde ne kadar üretim yapılması gerektiğini, ne kadar stok tutulması gerektiğini doğru tespit edemememizdir.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242</a:t>
            </a:fld>
            <a:endParaRPr lang="tr-TR"/>
          </a:p>
        </p:txBody>
      </p:sp>
    </p:spTree>
    <p:extLst>
      <p:ext uri="{BB962C8B-B14F-4D97-AF65-F5344CB8AC3E}">
        <p14:creationId xmlns:p14="http://schemas.microsoft.com/office/powerpoint/2010/main" val="3231814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bir tedarik zincirinde son tüketiciden üreticilere doğru gidildiğinde talebin </a:t>
            </a:r>
            <a:r>
              <a:rPr lang="tr-TR" dirty="0" err="1"/>
              <a:t>varyansının</a:t>
            </a:r>
            <a:r>
              <a:rPr lang="tr-TR" dirty="0"/>
              <a:t> giderek artması durumudur.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243</a:t>
            </a:fld>
            <a:endParaRPr lang="tr-TR"/>
          </a:p>
        </p:txBody>
      </p:sp>
    </p:spTree>
    <p:extLst>
      <p:ext uri="{BB962C8B-B14F-4D97-AF65-F5344CB8AC3E}">
        <p14:creationId xmlns:p14="http://schemas.microsoft.com/office/powerpoint/2010/main" val="107158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Bir üretim işletmesi ele alındığında en dar anlamıyla stok; işletmenin, ileride yapacak olduğu üretimde kullanılacak ya da pazarlaması yapılacak olan hammadde, yarı işlenmiş ve tamamlanmış ürünler toplamına verilen genel bir isimdir. (</a:t>
            </a:r>
            <a:r>
              <a:rPr lang="tr-TR" dirty="0" err="1"/>
              <a:t>Muller</a:t>
            </a:r>
            <a:r>
              <a:rPr lang="tr-TR" dirty="0"/>
              <a:t>, 2002: 1) </a:t>
            </a:r>
          </a:p>
        </p:txBody>
      </p:sp>
      <p:sp>
        <p:nvSpPr>
          <p:cNvPr id="4" name="Slayt Numarası Yer Tutucusu 3"/>
          <p:cNvSpPr>
            <a:spLocks noGrp="1"/>
          </p:cNvSpPr>
          <p:nvPr>
            <p:ph type="sldNum" sz="quarter" idx="10"/>
          </p:nvPr>
        </p:nvSpPr>
        <p:spPr/>
        <p:txBody>
          <a:bodyPr/>
          <a:lstStyle/>
          <a:p>
            <a:fld id="{FE497080-9699-49ED-8BC8-41D7A22B2B99}" type="slidenum">
              <a:rPr lang="tr-TR" smtClean="0"/>
              <a:t>208</a:t>
            </a:fld>
            <a:endParaRPr lang="tr-TR"/>
          </a:p>
        </p:txBody>
      </p:sp>
    </p:spTree>
    <p:extLst>
      <p:ext uri="{BB962C8B-B14F-4D97-AF65-F5344CB8AC3E}">
        <p14:creationId xmlns:p14="http://schemas.microsoft.com/office/powerpoint/2010/main" val="3730513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a:solidFill>
                  <a:schemeClr val="tx1"/>
                </a:solidFill>
                <a:effectLst/>
                <a:latin typeface="+mn-lt"/>
                <a:ea typeface="+mn-ea"/>
                <a:cs typeface="+mn-cs"/>
              </a:rPr>
              <a:t>Firmalarla, lojistik dış kaynak sağlayıcıları arasında güvenilir ve maliyet açısından etkili bir ortaklık kurulması gerçekten gereklidir, ancak göründüğü kadar da kolay değildir. Güvenilir bir ortaklık için harcanan çabalar iki aşamalı olarak gerçekleştirilmelidir. Öncelikle yeni bir ortak seçimi yapılarak, daha iyi hizmet verebilme yeteneğine sahip lojistik dış kaynak tedarikçisi seçilmelidir. İkinci olarak, dış kaynak tedarikçisinin seçimiyle birlikte, güvenilir ortaklığı sağlamak amacıyla bir sistem kurulması önemlidir. Taraflar arasında bilgi ve risk paylaşımı her zaman için gereklidir. Bu doğrultuda lojistik hizmet sağlayıcılar ile ilgili genel bilgiler, lojistik hizmet sağlayıcı seçiminde etkili olan faktörler ve lojistik hizmet sağlayıcılara ilişkin performans değerlendirmesine yer verilmiştir</a:t>
            </a:r>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253</a:t>
            </a:fld>
            <a:endParaRPr lang="tr-TR"/>
          </a:p>
        </p:txBody>
      </p:sp>
    </p:spTree>
    <p:extLst>
      <p:ext uri="{BB962C8B-B14F-4D97-AF65-F5344CB8AC3E}">
        <p14:creationId xmlns:p14="http://schemas.microsoft.com/office/powerpoint/2010/main" val="1972358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254</a:t>
            </a:fld>
            <a:endParaRPr lang="tr-TR"/>
          </a:p>
        </p:txBody>
      </p:sp>
    </p:spTree>
    <p:extLst>
      <p:ext uri="{BB962C8B-B14F-4D97-AF65-F5344CB8AC3E}">
        <p14:creationId xmlns:p14="http://schemas.microsoft.com/office/powerpoint/2010/main" val="125920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a:solidFill>
                  <a:schemeClr val="tx1"/>
                </a:solidFill>
              </a:rPr>
              <a:t>Kelime anlamıyla, lojistik hizmetlerinde dış kaynak kullanımı veya 3. Parti Lojistik tanımı geleneksel olarak halihazırda şirket bünyesindeki lojistik aktivitelerinin gerçekleştirmesi işinin 3. bir şirkete devredilmesidir. </a:t>
            </a:r>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255</a:t>
            </a:fld>
            <a:endParaRPr lang="tr-TR"/>
          </a:p>
        </p:txBody>
      </p:sp>
    </p:spTree>
    <p:extLst>
      <p:ext uri="{BB962C8B-B14F-4D97-AF65-F5344CB8AC3E}">
        <p14:creationId xmlns:p14="http://schemas.microsoft.com/office/powerpoint/2010/main" val="1176594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3PL şirketleri, müşterilerine nakliyeden, özel ve entegre lojistik hizmetlerine kadar geniş bir yelpazede sayısız çözüm sunmaktadır. Çabuk değişen ve gelişen iş dünyasında müşterilerin ihtiyaçlarının karşılanması her geçen gün daha da zor bir hal almaktadır. </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258</a:t>
            </a:fld>
            <a:endParaRPr lang="tr-TR"/>
          </a:p>
        </p:txBody>
      </p:sp>
    </p:spTree>
    <p:extLst>
      <p:ext uri="{BB962C8B-B14F-4D97-AF65-F5344CB8AC3E}">
        <p14:creationId xmlns:p14="http://schemas.microsoft.com/office/powerpoint/2010/main" val="232502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Günümüzde müşteriler kaliteli ürün, üstün hizmet kalitesi, süratli teslimat ve daha fazla katma değer beklentisi içerisindedirler.  3PL pazarının da genişlemesiyle birlikte, 3PL hizmet sağlayıcılar da, kendilerini farklılaştırma yoluna giderek, müşterilerinin ihtiyaçlarını karşılamak amacıyla, ürün yelpazelerini geliştirmek ve müşterilerine özel çözümler sunmak eğilimindedirler.</a:t>
            </a:r>
          </a:p>
        </p:txBody>
      </p:sp>
      <p:sp>
        <p:nvSpPr>
          <p:cNvPr id="4" name="Slayt Numarası Yer Tutucusu 3"/>
          <p:cNvSpPr>
            <a:spLocks noGrp="1"/>
          </p:cNvSpPr>
          <p:nvPr>
            <p:ph type="sldNum" sz="quarter" idx="10"/>
          </p:nvPr>
        </p:nvSpPr>
        <p:spPr/>
        <p:txBody>
          <a:bodyPr/>
          <a:lstStyle/>
          <a:p>
            <a:fld id="{5F95C528-EB1A-4B90-BCE2-B6CD7ECBA05D}" type="slidenum">
              <a:rPr lang="tr-TR" smtClean="0"/>
              <a:t>259</a:t>
            </a:fld>
            <a:endParaRPr lang="tr-TR"/>
          </a:p>
        </p:txBody>
      </p:sp>
    </p:spTree>
    <p:extLst>
      <p:ext uri="{BB962C8B-B14F-4D97-AF65-F5344CB8AC3E}">
        <p14:creationId xmlns:p14="http://schemas.microsoft.com/office/powerpoint/2010/main" val="1407198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 ana hizmet alanlarına ek olarak, ters lojistik (</a:t>
            </a:r>
            <a:r>
              <a:rPr lang="tr-TR" dirty="0" err="1"/>
              <a:t>reverse</a:t>
            </a:r>
            <a:r>
              <a:rPr lang="tr-TR" dirty="0"/>
              <a:t> </a:t>
            </a:r>
            <a:r>
              <a:rPr lang="tr-TR" dirty="0" err="1"/>
              <a:t>logistics</a:t>
            </a:r>
            <a:r>
              <a:rPr lang="tr-TR" dirty="0"/>
              <a:t>) gibi satış sonrası faaliyetlere destek verilmesi ve bu süreçlerin doğru yönetilmesi, pozitif müşteri memnuniyeti ve artan marka imajı olarak, 3PL hizmet müşterisi firmalara olumlu katkılar sağlamaktadır. </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261</a:t>
            </a:fld>
            <a:endParaRPr lang="tr-TR"/>
          </a:p>
        </p:txBody>
      </p:sp>
    </p:spTree>
    <p:extLst>
      <p:ext uri="{BB962C8B-B14F-4D97-AF65-F5344CB8AC3E}">
        <p14:creationId xmlns:p14="http://schemas.microsoft.com/office/powerpoint/2010/main" val="1529379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Genelde taşıma ve depolama gibi belli alanlara yoğunlaşan üçüncü parti lojistikçilerin, işletme ve kurumların karmaşık lojistik gereksinimlerine cevap veremez oldular. Bu açığı kapatmak maksadıyla 4PL, karmaşık lojistik zincirinin çözümleri üzerine uzmanlık seviyesinde hizmet verir. Esasen üçüncü parti lojistik uygulama ve yürütme bazlı konular üzerinde yoğunlaşırken 4PL yöneticileri ve danışmanları ise stratejik ve teknoloji destekli konulara yoğunlaşır.</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266</a:t>
            </a:fld>
            <a:endParaRPr lang="tr-TR"/>
          </a:p>
        </p:txBody>
      </p:sp>
    </p:spTree>
    <p:extLst>
      <p:ext uri="{BB962C8B-B14F-4D97-AF65-F5344CB8AC3E}">
        <p14:creationId xmlns:p14="http://schemas.microsoft.com/office/powerpoint/2010/main" val="4158578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4PL şirketlerinde, bilginin yönetimi birinci öncelik taşırken, operasyon veya işletim arka planda kalmaktadır. 4PL firmalarının temel misyonu çözüm geliştirme ve çözüm yönetimidir. Operasyon sorumluluğu ise üst seviye gözlemden işletime kadar geniş bir yelpazeyi içermektedir</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267</a:t>
            </a:fld>
            <a:endParaRPr lang="tr-TR"/>
          </a:p>
        </p:txBody>
      </p:sp>
    </p:spTree>
    <p:extLst>
      <p:ext uri="{BB962C8B-B14F-4D97-AF65-F5344CB8AC3E}">
        <p14:creationId xmlns:p14="http://schemas.microsoft.com/office/powerpoint/2010/main" val="1908954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Günümüz rekabet ortamında müşterilerine en iyi hizmeti vermeye çalışan şirketlere hizmet kalitesi olarak 3PL şirketleri çözüm ortaklığı sunmaktadır bunun bir ileri aşaması olan 4PL şirketleri ise bir adım daha ileri gidip tedarik zincirindeki birden çok halkaya eş zamanlı olarak hizmet vererek tedarik zincirinin performansını arttırmayı hedeflemektedir.</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272</a:t>
            </a:fld>
            <a:endParaRPr lang="tr-TR"/>
          </a:p>
        </p:txBody>
      </p:sp>
    </p:spTree>
    <p:extLst>
      <p:ext uri="{BB962C8B-B14F-4D97-AF65-F5344CB8AC3E}">
        <p14:creationId xmlns:p14="http://schemas.microsoft.com/office/powerpoint/2010/main" val="3924227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lgn="just">
              <a:buNone/>
            </a:pPr>
            <a:r>
              <a:rPr lang="tr-TR" dirty="0"/>
              <a:t>Bilgi diğer dört tedarik zinciri unsuruyla ilgili karar vermede taban oluşturur. Bilgi, tedarik zincirindeki tüm faaliyet ve operasyonlar arasında bağ kurmayı sağlar. Bu bağ ne kadar güçlü olursa, tedarik zincirindeki firmalar kendi operasyonlarıyla ilgili o kadar iyi kararlar verirler. </a:t>
            </a:r>
          </a:p>
          <a:p>
            <a:pPr marL="0" indent="0" algn="just">
              <a:buNone/>
            </a:pPr>
            <a:r>
              <a:rPr lang="tr-TR" dirty="0"/>
              <a:t>Tedarik zincirinde bilgi iki amaç için kullanılır: </a:t>
            </a:r>
          </a:p>
          <a:p>
            <a:pPr marL="0" indent="0" algn="just">
              <a:buNone/>
            </a:pPr>
            <a:r>
              <a:rPr lang="tr-TR" dirty="0"/>
              <a:t>Diğer dört tedarik zinciri unsurunun işlemesiyle ilgili günlük faaliyetlerin koordinasyonu: </a:t>
            </a:r>
          </a:p>
          <a:p>
            <a:pPr marL="0" indent="0" algn="just">
              <a:buNone/>
            </a:pPr>
            <a:r>
              <a:rPr lang="tr-TR" dirty="0"/>
              <a:t>Tedarik zincirindeki şirketler ürün talep ve arzıyla ilgili eldeki verileri kullanarak haftalık üretim planları, envanter seviyeleri, ulaşım rotaları ve stoklama bölgeleri ile ilgili kararlar verirler. </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274</a:t>
            </a:fld>
            <a:endParaRPr lang="tr-TR"/>
          </a:p>
        </p:txBody>
      </p:sp>
    </p:spTree>
    <p:extLst>
      <p:ext uri="{BB962C8B-B14F-4D97-AF65-F5344CB8AC3E}">
        <p14:creationId xmlns:p14="http://schemas.microsoft.com/office/powerpoint/2010/main" val="1007571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Örneğin bir demir çelik fabrikasında demir filizi hammadde, döküm demir mamul iken, kalorifer radyatörleri üreten bir fabrikada döküm demir hammadde, radyatör dilimleri mamuldür. (</a:t>
            </a:r>
            <a:r>
              <a:rPr lang="tr-TR" dirty="0" err="1"/>
              <a:t>Kobu</a:t>
            </a:r>
            <a:r>
              <a:rPr lang="tr-TR" dirty="0"/>
              <a:t>, 2005: 342)</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211</a:t>
            </a:fld>
            <a:endParaRPr lang="tr-TR"/>
          </a:p>
        </p:txBody>
      </p:sp>
    </p:spTree>
    <p:extLst>
      <p:ext uri="{BB962C8B-B14F-4D97-AF65-F5344CB8AC3E}">
        <p14:creationId xmlns:p14="http://schemas.microsoft.com/office/powerpoint/2010/main" val="3598354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İşletmenin stratejisi kitle üretiminin yoğun ve fiyatın temel unsur olduğu bir pazara hizmet etmekse düşük maliyet uyumunu sağlayacak türden bir tedarik zincirine sahip olması daha iyi olacaktır. İşletmenin stratejisi pazarın belirli bir bölümüne ve müşteri hizmetinin önemli olduğu bir pazara yönelikse işletmenin çabuk yanıt vermeye dayanan bir tedarik zincirine sahip olması daha anlamlı olacaktır. </a:t>
            </a:r>
          </a:p>
          <a:p>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276</a:t>
            </a:fld>
            <a:endParaRPr lang="tr-TR"/>
          </a:p>
        </p:txBody>
      </p:sp>
    </p:spTree>
    <p:extLst>
      <p:ext uri="{BB962C8B-B14F-4D97-AF65-F5344CB8AC3E}">
        <p14:creationId xmlns:p14="http://schemas.microsoft.com/office/powerpoint/2010/main" val="90292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a:t>Temel olarak kabloları ortadan kaldıran ve interneti tek bir merkezden kitlelere yaymayı hedefleyen </a:t>
            </a:r>
            <a:r>
              <a:rPr lang="tr-TR" sz="1200" dirty="0" err="1"/>
              <a:t>Wimax</a:t>
            </a:r>
            <a:r>
              <a:rPr lang="tr-TR" sz="1200" dirty="0"/>
              <a:t> teknolojisini dünyada bazı ülkeler kullanmaya başladı. WİMAX Halen yaygın olarak kullanılmakta olan </a:t>
            </a:r>
            <a:r>
              <a:rPr lang="tr-TR" sz="1200" dirty="0" err="1"/>
              <a:t>Wi-Fi’nin</a:t>
            </a:r>
            <a:r>
              <a:rPr lang="tr-TR" sz="1200" dirty="0"/>
              <a:t> çok daha kapsamlı bir versiyonudur. 2002 senesinden beri kullanılan ve daha çok alışveriş merkezlerinde, restoranlarda, hava alanı, gar gibi merkezi yerlerde </a:t>
            </a:r>
            <a:r>
              <a:rPr lang="tr-TR" sz="1200" dirty="0" err="1"/>
              <a:t>himet</a:t>
            </a:r>
            <a:r>
              <a:rPr lang="tr-TR" sz="1200" dirty="0"/>
              <a:t> veren Wİ-</a:t>
            </a:r>
            <a:r>
              <a:rPr lang="tr-TR" sz="1200" dirty="0" err="1"/>
              <a:t>Fİ’nin</a:t>
            </a:r>
            <a:r>
              <a:rPr lang="tr-TR" sz="1200" dirty="0"/>
              <a:t> sunduğu olanakları daha geniş kitlelere ve daha hızlı bir şekilde yaymak amacıyla WİMAX geliştirilmiştir.</a:t>
            </a:r>
            <a:endParaRPr lang="tr-TR" dirty="0"/>
          </a:p>
        </p:txBody>
      </p:sp>
      <p:sp>
        <p:nvSpPr>
          <p:cNvPr id="4" name="Slayt Numarası Yer Tutucusu 3"/>
          <p:cNvSpPr>
            <a:spLocks noGrp="1"/>
          </p:cNvSpPr>
          <p:nvPr>
            <p:ph type="sldNum" sz="quarter" idx="10"/>
          </p:nvPr>
        </p:nvSpPr>
        <p:spPr/>
        <p:txBody>
          <a:bodyPr/>
          <a:lstStyle/>
          <a:p>
            <a:fld id="{5F95C528-EB1A-4B90-BCE2-B6CD7ECBA05D}" type="slidenum">
              <a:rPr lang="tr-TR" smtClean="0"/>
              <a:t>294</a:t>
            </a:fld>
            <a:endParaRPr lang="tr-TR"/>
          </a:p>
        </p:txBody>
      </p:sp>
    </p:spTree>
    <p:extLst>
      <p:ext uri="{BB962C8B-B14F-4D97-AF65-F5344CB8AC3E}">
        <p14:creationId xmlns:p14="http://schemas.microsoft.com/office/powerpoint/2010/main" val="3392485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Felaket bölgelerinde veya gereken başka noktalarda hızlı ve geçici bir altyapı kurulmak istendiğinde </a:t>
            </a:r>
            <a:r>
              <a:rPr lang="tr-TR" dirty="0" err="1"/>
              <a:t>WiMax</a:t>
            </a:r>
            <a:r>
              <a:rPr lang="tr-TR" dirty="0"/>
              <a:t> hala </a:t>
            </a:r>
            <a:r>
              <a:rPr lang="tr-TR" dirty="0" err="1"/>
              <a:t>gerçeli</a:t>
            </a:r>
            <a:r>
              <a:rPr lang="tr-TR" dirty="0"/>
              <a:t> tercih olarak kullanılabilir. Örneğin Endonezya’daki 2004 </a:t>
            </a:r>
            <a:r>
              <a:rPr lang="tr-TR" dirty="0" err="1"/>
              <a:t>tsunamisinden</a:t>
            </a:r>
            <a:r>
              <a:rPr lang="tr-TR" dirty="0"/>
              <a:t> sonra da bölgedeki iletişime yardımcı olması için </a:t>
            </a:r>
            <a:r>
              <a:rPr lang="tr-TR" dirty="0" err="1"/>
              <a:t>WiMax</a:t>
            </a:r>
            <a:r>
              <a:rPr lang="tr-TR" dirty="0"/>
              <a:t> teknolojisinden yararlanılmıştı</a:t>
            </a:r>
          </a:p>
        </p:txBody>
      </p:sp>
      <p:sp>
        <p:nvSpPr>
          <p:cNvPr id="4" name="Slayt Numarası Yer Tutucusu 3"/>
          <p:cNvSpPr>
            <a:spLocks noGrp="1"/>
          </p:cNvSpPr>
          <p:nvPr>
            <p:ph type="sldNum" sz="quarter" idx="10"/>
          </p:nvPr>
        </p:nvSpPr>
        <p:spPr/>
        <p:txBody>
          <a:bodyPr/>
          <a:lstStyle/>
          <a:p>
            <a:fld id="{5F95C528-EB1A-4B90-BCE2-B6CD7ECBA05D}" type="slidenum">
              <a:rPr lang="tr-TR" smtClean="0"/>
              <a:t>295</a:t>
            </a:fld>
            <a:endParaRPr lang="tr-TR"/>
          </a:p>
        </p:txBody>
      </p:sp>
    </p:spTree>
    <p:extLst>
      <p:ext uri="{BB962C8B-B14F-4D97-AF65-F5344CB8AC3E}">
        <p14:creationId xmlns:p14="http://schemas.microsoft.com/office/powerpoint/2010/main" val="493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Son yılların popüler teması olan “çevreye duyarlılık anlayışı”, birçok organizasyonun günlük ve stratejik aktivitelerini gerçekleştirirken dikkat ettikleri bir konu haline gelmiştir. İşletmeler, tedarik zinciri faaliyetlerini, çevreye daha az zarar verecek şekilde yapılandırmaya özen gösterirken, sosyal, ekonomik ve </a:t>
            </a:r>
            <a:r>
              <a:rPr lang="tr-TR" dirty="0" err="1"/>
              <a:t>operasyonel</a:t>
            </a:r>
            <a:r>
              <a:rPr lang="tr-TR" dirty="0"/>
              <a:t> düzeylerde kazanımlar elde etmektedirler. </a:t>
            </a:r>
          </a:p>
        </p:txBody>
      </p:sp>
      <p:sp>
        <p:nvSpPr>
          <p:cNvPr id="4" name="Slayt Numarası Yer Tutucusu 3"/>
          <p:cNvSpPr>
            <a:spLocks noGrp="1"/>
          </p:cNvSpPr>
          <p:nvPr>
            <p:ph type="sldNum" sz="quarter" idx="10"/>
          </p:nvPr>
        </p:nvSpPr>
        <p:spPr/>
        <p:txBody>
          <a:bodyPr/>
          <a:lstStyle/>
          <a:p>
            <a:fld id="{A68C1F63-6BD9-4743-BAC8-C084FC09BEFF}" type="slidenum">
              <a:rPr lang="en-US" smtClean="0"/>
              <a:t>316</a:t>
            </a:fld>
            <a:endParaRPr lang="en-US"/>
          </a:p>
        </p:txBody>
      </p:sp>
    </p:spTree>
    <p:extLst>
      <p:ext uri="{BB962C8B-B14F-4D97-AF65-F5344CB8AC3E}">
        <p14:creationId xmlns:p14="http://schemas.microsoft.com/office/powerpoint/2010/main" val="3470280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Yeşil ekonomi kavramı, sürdürülebilir kalkınma kapsamı içinde yer almaktadır. Sürdürülebilir kalkınma; bugünkü ihtiyaçların, gelecek nesillerin ihtiyaç karşılama yeteneklerini tehlikeye atmadan karşılanması anlamına gelmektedir</a:t>
            </a:r>
          </a:p>
          <a:p>
            <a:r>
              <a:rPr lang="tr-TR" dirty="0"/>
              <a:t>Ayrıca sürdürülebilirlik, ilgili gelişmeler sonucunda ortaya çıkabilecek çevreye zararlı etkilerin azaltılmasına ve çevrenin korunmasına da odaklanmaktadır.21 Yeşil ekonomi ise çevre ile ilgili daha özelleşmiş alanlarla ilgilenmektedir. Mevcut ekonomik faaliyetlerin çevreci bir şekilde dönüşümü sağlanarak aynı zamanda ekonomik kalkınmanın gerçekleştirilmesi yeşil ekonomi hedefleri arasında yer almaktadır. Birleşmiş Milletler Çevre Programı (UNEP), yeşil ekonomi kavramını önemli ölçüde çevresel risklerin ve ekolojik kıtlığın azaltılması, insan refahının ve sosyal eşitliğin de eş zamanlı olarak attırılması olarak tanımlamaktadır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317</a:t>
            </a:fld>
            <a:endParaRPr lang="en-US"/>
          </a:p>
        </p:txBody>
      </p:sp>
    </p:spTree>
    <p:extLst>
      <p:ext uri="{BB962C8B-B14F-4D97-AF65-F5344CB8AC3E}">
        <p14:creationId xmlns:p14="http://schemas.microsoft.com/office/powerpoint/2010/main" val="3704250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Dünya üzerindeki iklim değişikliklerinin ve kısıtlı hammadde kaynaklarının fark edilebilir hale gelmesiyle çevreci uygulamalar olarak nitelendirilen doğayı korumaya yönelik uygulamalar artmaya başlamıştır. Günümüzde gelişen iletişim ağlarıyla beraber yayılan çevreci fikirler ön plana çıkmaktadır. Doğal kaynakların verimli bir şekilde kullanılması temeline dayanan sürdürülebilirlik kavramı devletlerarası kapsamda ve işletme özelinde uygulamalarla kendini göstermektedir.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319</a:t>
            </a:fld>
            <a:endParaRPr lang="en-US"/>
          </a:p>
        </p:txBody>
      </p:sp>
    </p:spTree>
    <p:extLst>
      <p:ext uri="{BB962C8B-B14F-4D97-AF65-F5344CB8AC3E}">
        <p14:creationId xmlns:p14="http://schemas.microsoft.com/office/powerpoint/2010/main" val="1119837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Çevresel risklerin azaltılması ve kaynakların sürdürülebilirliğinin sağlanması amacıyla yeşil ekonomi oluşturulmaya çalışılmaktadır. Yeşil ekonomi; toplumsal refah ve ekonomik gelişim sağlanırken aynı zamanda çevreye verilen zararların en aza indirilmesi anlamına gelmektedir.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a:t>Son yıllarda çevreci ürünler, tüketicilerin </a:t>
            </a:r>
            <a:r>
              <a:rPr lang="tr-TR" dirty="0" err="1"/>
              <a:t>satınalma</a:t>
            </a:r>
            <a:r>
              <a:rPr lang="tr-TR" dirty="0"/>
              <a:t> tercihleri içerisinde yer almaktadır. İşletmeler, değişen tüketici beklentilerine paralel olarak iç süreçlerini dönüştürmek istemektedir. İşletme fonksiyonlarından olan tedarik zinciri yönetimi de çevreci dönüşümlerle yeniden yapılandırılmaktadır. Tedarik zinciri süreçlerinin tümünün çevreci kaygılarla yeniden ele alınarak dönüştürülmesi yeşil tedarik zinciri yönetiminin temelini oluşturmaktadır. Yeşil </a:t>
            </a:r>
            <a:r>
              <a:rPr lang="tr-TR" dirty="0" err="1"/>
              <a:t>satınalma</a:t>
            </a:r>
            <a:r>
              <a:rPr lang="tr-TR" dirty="0"/>
              <a:t>, ekolojik tasarım, yeşil üretim, yeşil pazarlama, yeşil dağıtım ve tersine lojistik uygulamaları yeşil tedarik zinciri yönetimi kapsamında incelenmektedir</a:t>
            </a:r>
          </a:p>
          <a:p>
            <a:endParaRPr lang="tr-TR" dirty="0"/>
          </a:p>
        </p:txBody>
      </p:sp>
      <p:sp>
        <p:nvSpPr>
          <p:cNvPr id="4" name="Slayt Numarası Yer Tutucusu 3"/>
          <p:cNvSpPr>
            <a:spLocks noGrp="1"/>
          </p:cNvSpPr>
          <p:nvPr>
            <p:ph type="sldNum" sz="quarter" idx="10"/>
          </p:nvPr>
        </p:nvSpPr>
        <p:spPr/>
        <p:txBody>
          <a:bodyPr/>
          <a:lstStyle/>
          <a:p>
            <a:fld id="{A68C1F63-6BD9-4743-BAC8-C084FC09BEFF}" type="slidenum">
              <a:rPr lang="en-US" smtClean="0"/>
              <a:t>321</a:t>
            </a:fld>
            <a:endParaRPr lang="en-US"/>
          </a:p>
        </p:txBody>
      </p:sp>
    </p:spTree>
    <p:extLst>
      <p:ext uri="{BB962C8B-B14F-4D97-AF65-F5344CB8AC3E}">
        <p14:creationId xmlns:p14="http://schemas.microsoft.com/office/powerpoint/2010/main" val="554274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Yeşil </a:t>
            </a:r>
            <a:r>
              <a:rPr lang="tr-TR" dirty="0" err="1"/>
              <a:t>satınalma</a:t>
            </a:r>
            <a:r>
              <a:rPr lang="tr-TR" dirty="0"/>
              <a:t> “çevreci tercihli </a:t>
            </a:r>
            <a:r>
              <a:rPr lang="tr-TR" dirty="0" err="1"/>
              <a:t>satınalma</a:t>
            </a:r>
            <a:r>
              <a:rPr lang="tr-TR" dirty="0"/>
              <a:t>”, “pozitif </a:t>
            </a:r>
            <a:r>
              <a:rPr lang="tr-TR" dirty="0" err="1"/>
              <a:t>satınalma</a:t>
            </a:r>
            <a:r>
              <a:rPr lang="tr-TR" dirty="0"/>
              <a:t>”, “ekolojik </a:t>
            </a:r>
            <a:r>
              <a:rPr lang="tr-TR" dirty="0" err="1"/>
              <a:t>satınalma</a:t>
            </a:r>
            <a:r>
              <a:rPr lang="tr-TR" dirty="0"/>
              <a:t>”, “çevresel sorumlu </a:t>
            </a:r>
            <a:r>
              <a:rPr lang="tr-TR" dirty="0" err="1"/>
              <a:t>satınalma</a:t>
            </a:r>
            <a:r>
              <a:rPr lang="tr-TR" dirty="0"/>
              <a:t>” gibi isimlendirmeler ile literatürde yer almaktadır. </a:t>
            </a:r>
          </a:p>
          <a:p>
            <a:r>
              <a:rPr lang="tr-TR" dirty="0"/>
              <a:t>Yeşil </a:t>
            </a:r>
            <a:r>
              <a:rPr lang="tr-TR" dirty="0" err="1"/>
              <a:t>satınalma</a:t>
            </a:r>
            <a:r>
              <a:rPr lang="tr-TR" dirty="0"/>
              <a:t> en yalın anlamıyla işletmelerin </a:t>
            </a:r>
            <a:r>
              <a:rPr lang="tr-TR" dirty="0" err="1"/>
              <a:t>satınalma</a:t>
            </a:r>
            <a:r>
              <a:rPr lang="tr-TR" dirty="0"/>
              <a:t> faaliyetlerinin tümünün çevreci konular göz önünde bulundurularak gerçekleştirilmesi anlamına gelmektedir.</a:t>
            </a:r>
          </a:p>
          <a:p>
            <a:r>
              <a:rPr lang="tr-TR" dirty="0"/>
              <a:t> Bir işletmenin satın alma faaliyetlerinde yeşil yaklaşımı benimsemesi, tedarikçisi olarak pazarda yer alan diğer işletmeleri de ihtiyaçları karşılayabilmek adına yeşil yaklaşımlara itmektedir. Yeşil </a:t>
            </a:r>
            <a:r>
              <a:rPr lang="tr-TR" dirty="0" err="1"/>
              <a:t>satınalma</a:t>
            </a:r>
            <a:r>
              <a:rPr lang="tr-TR" dirty="0"/>
              <a:t> faaliyetleri işletmenin tümü için düşünülebilir. Bu kavram üretimin gerçekleştirilmesi için gerekli olan hammadde, teçhizat vb. gereksinimleri kapsamakla beraber aynı zamanda işletme içi </a:t>
            </a:r>
            <a:r>
              <a:rPr lang="tr-TR" dirty="0" err="1"/>
              <a:t>satınalma</a:t>
            </a:r>
            <a:r>
              <a:rPr lang="tr-TR" dirty="0"/>
              <a:t> faaliyetlerini de içermektedir. </a:t>
            </a:r>
          </a:p>
        </p:txBody>
      </p:sp>
      <p:sp>
        <p:nvSpPr>
          <p:cNvPr id="4" name="Slayt Numarası Yer Tutucusu 3"/>
          <p:cNvSpPr>
            <a:spLocks noGrp="1"/>
          </p:cNvSpPr>
          <p:nvPr>
            <p:ph type="sldNum" sz="quarter" idx="10"/>
          </p:nvPr>
        </p:nvSpPr>
        <p:spPr/>
        <p:txBody>
          <a:bodyPr/>
          <a:lstStyle/>
          <a:p>
            <a:fld id="{A68C1F63-6BD9-4743-BAC8-C084FC09BEFF}" type="slidenum">
              <a:rPr lang="en-US" smtClean="0"/>
              <a:t>322</a:t>
            </a:fld>
            <a:endParaRPr lang="en-US"/>
          </a:p>
        </p:txBody>
      </p:sp>
    </p:spTree>
    <p:extLst>
      <p:ext uri="{BB962C8B-B14F-4D97-AF65-F5344CB8AC3E}">
        <p14:creationId xmlns:p14="http://schemas.microsoft.com/office/powerpoint/2010/main" val="2893870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68C1F63-6BD9-4743-BAC8-C084FC09BEFF}" type="slidenum">
              <a:rPr lang="en-US" smtClean="0"/>
              <a:t>323</a:t>
            </a:fld>
            <a:endParaRPr lang="en-US"/>
          </a:p>
        </p:txBody>
      </p:sp>
    </p:spTree>
    <p:extLst>
      <p:ext uri="{BB962C8B-B14F-4D97-AF65-F5344CB8AC3E}">
        <p14:creationId xmlns:p14="http://schemas.microsoft.com/office/powerpoint/2010/main" val="28938703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68C1F63-6BD9-4743-BAC8-C084FC09BEFF}" type="slidenum">
              <a:rPr lang="en-US" smtClean="0"/>
              <a:t>324</a:t>
            </a:fld>
            <a:endParaRPr lang="en-US"/>
          </a:p>
        </p:txBody>
      </p:sp>
    </p:spTree>
    <p:extLst>
      <p:ext uri="{BB962C8B-B14F-4D97-AF65-F5344CB8AC3E}">
        <p14:creationId xmlns:p14="http://schemas.microsoft.com/office/powerpoint/2010/main" val="289387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İşletme malzemesi olarak da ifade edilen bu yardımcı malzemeler, işletmenin faaliyet türü ve içinde bulunduğu sektörün niteliklerine göre farklı özellikler göstermektedirler. Büro malzemeleri, elektrik, gaz, su, petrol, oksijen, maden kömürü birer yardımcı malzeme iken bitkisel yağ üretiminde kullanılan vitaminler, renk verici maddeler, hidrojen gibi maddeler de yardımcı malzeme stoku içerisinde yer almaktadır. (Tekin, 2003: 8)</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215</a:t>
            </a:fld>
            <a:endParaRPr lang="tr-TR"/>
          </a:p>
        </p:txBody>
      </p:sp>
    </p:spTree>
    <p:extLst>
      <p:ext uri="{BB962C8B-B14F-4D97-AF65-F5344CB8AC3E}">
        <p14:creationId xmlns:p14="http://schemas.microsoft.com/office/powerpoint/2010/main" val="2158857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68C1F63-6BD9-4743-BAC8-C084FC09BEFF}" type="slidenum">
              <a:rPr lang="en-US" smtClean="0"/>
              <a:t>325</a:t>
            </a:fld>
            <a:endParaRPr lang="en-US"/>
          </a:p>
        </p:txBody>
      </p:sp>
    </p:spTree>
    <p:extLst>
      <p:ext uri="{BB962C8B-B14F-4D97-AF65-F5344CB8AC3E}">
        <p14:creationId xmlns:p14="http://schemas.microsoft.com/office/powerpoint/2010/main" val="289387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Sonuç olarak yeşil satın alma faaliyetleri, işletmenin doğaya verebileceği tüm zararların en aza indirilmesine yönelik mikro düzeyden makro düzeye doğru bir açılım sergilemektedir.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326</a:t>
            </a:fld>
            <a:endParaRPr lang="en-US"/>
          </a:p>
        </p:txBody>
      </p:sp>
    </p:spTree>
    <p:extLst>
      <p:ext uri="{BB962C8B-B14F-4D97-AF65-F5344CB8AC3E}">
        <p14:creationId xmlns:p14="http://schemas.microsoft.com/office/powerpoint/2010/main" val="2893870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Tedarik zinciri yönetiminde yeşil üretim kavramına farklı açılardan incelenmektedir. yeşil üretim; tasarım ve mühendislik faaliyetlerinin ürün geliştirme ve üretim kapsamında çevreye etkinin minimize edilmesine dayalı sürdürülebilir bir yaklaşım olarak tanımlanmaktadır. Yeşil üretim içerisinde gerçekleşen faaliyetler; zararlı madde emisyonunun azaltılması, kaynakları kirleten maddelerin elemine edilmesi ve geri dönüşüm olarak sıralanmaktadır. Diğer bir yaklaşımda ise yeşil üretimin, kullanılan hammaddelerin geri dönüşüm faaliyetleri ile elde edilmesini gerektirdiği savunulmaktadır. </a:t>
            </a:r>
          </a:p>
          <a:p>
            <a:r>
              <a:rPr lang="tr-TR" dirty="0"/>
              <a:t>Yeşil üretim; yaşam kalitesi, doğanın kullanımı ve ekonomik büyümeyi ortak bir paydada birleştirmeyi hedef edinmiştir.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327</a:t>
            </a:fld>
            <a:endParaRPr lang="en-US"/>
          </a:p>
        </p:txBody>
      </p:sp>
    </p:spTree>
    <p:extLst>
      <p:ext uri="{BB962C8B-B14F-4D97-AF65-F5344CB8AC3E}">
        <p14:creationId xmlns:p14="http://schemas.microsoft.com/office/powerpoint/2010/main" val="3582162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68C1F63-6BD9-4743-BAC8-C084FC09BEFF}" type="slidenum">
              <a:rPr lang="en-US" smtClean="0"/>
              <a:t>328</a:t>
            </a:fld>
            <a:endParaRPr lang="en-US"/>
          </a:p>
        </p:txBody>
      </p:sp>
    </p:spTree>
    <p:extLst>
      <p:ext uri="{BB962C8B-B14F-4D97-AF65-F5344CB8AC3E}">
        <p14:creationId xmlns:p14="http://schemas.microsoft.com/office/powerpoint/2010/main" val="3582162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Yeşil üretim stratejilerinin geliştirilmesi rekabet avantajının da kaybedilmemesi için birçok faktör göz önünde bulundurulmalıdır. maliyet, kalite, esneklik, zaman faktörlerinin yeşil üretim konsepti içerisinde optimum düzeyde bir araya getirilmesi gerektiğini vurgulamaktadır.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329</a:t>
            </a:fld>
            <a:endParaRPr lang="en-US"/>
          </a:p>
        </p:txBody>
      </p:sp>
    </p:spTree>
    <p:extLst>
      <p:ext uri="{BB962C8B-B14F-4D97-AF65-F5344CB8AC3E}">
        <p14:creationId xmlns:p14="http://schemas.microsoft.com/office/powerpoint/2010/main" val="3582162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Yeşil pazarlama, “Sürdürülebilir Pazarlama”, “Ekolojik Pazarlama” ve “Çevreci Pazarlama” kavramları pazarlama içerisinde çevreci anlayışı temsil etmekle beraber literatürde benzer anlamlarda kullanılmaktadır</a:t>
            </a:r>
          </a:p>
          <a:p>
            <a:r>
              <a:rPr lang="tr-TR" dirty="0"/>
              <a:t>yeşil pazarlamanın müşterilerin ihtiyaçlarının karşılanması doğrultusunda gerçekleştirilen pazarlama faaliyetlerinin çevreye verdiği zararın en aza indirmeyi hedeflemesi</a:t>
            </a:r>
          </a:p>
          <a:p>
            <a:endParaRPr lang="tr-TR" dirty="0"/>
          </a:p>
        </p:txBody>
      </p:sp>
      <p:sp>
        <p:nvSpPr>
          <p:cNvPr id="4" name="Slayt Numarası Yer Tutucusu 3"/>
          <p:cNvSpPr>
            <a:spLocks noGrp="1"/>
          </p:cNvSpPr>
          <p:nvPr>
            <p:ph type="sldNum" sz="quarter" idx="10"/>
          </p:nvPr>
        </p:nvSpPr>
        <p:spPr/>
        <p:txBody>
          <a:bodyPr/>
          <a:lstStyle/>
          <a:p>
            <a:fld id="{A68C1F63-6BD9-4743-BAC8-C084FC09BEFF}" type="slidenum">
              <a:rPr lang="en-US" smtClean="0"/>
              <a:t>330</a:t>
            </a:fld>
            <a:endParaRPr lang="en-US"/>
          </a:p>
        </p:txBody>
      </p:sp>
    </p:spTree>
    <p:extLst>
      <p:ext uri="{BB962C8B-B14F-4D97-AF65-F5344CB8AC3E}">
        <p14:creationId xmlns:p14="http://schemas.microsoft.com/office/powerpoint/2010/main" val="1041888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6AFD3102-1EE9-4921-91C6-857BAE6C557D}" type="slidenum">
              <a:rPr lang="tr-TR" smtClean="0"/>
              <a:pPr/>
              <a:t>331</a:t>
            </a:fld>
            <a:endParaRPr lang="tr-T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Tutundurma faaliyetlerinin işletmelerin çevreci faaliyetlerinin de göz önüne alınarak gerçekleştirilmesi gerekmektedir. İlgili tutundurma stratejisi seçilirken işletmenin ilişki içinde bulunduğu tüm çevre dikkate alınmalıdır. Doğruyu yansıtmayan tutundurma faaliyetleri olumsuz sonuçlar doğurabilmektedir. </a:t>
            </a:r>
          </a:p>
        </p:txBody>
      </p:sp>
      <p:sp>
        <p:nvSpPr>
          <p:cNvPr id="4" name="Slayt Numarası Yer Tutucusu 3"/>
          <p:cNvSpPr>
            <a:spLocks noGrp="1"/>
          </p:cNvSpPr>
          <p:nvPr>
            <p:ph type="sldNum" sz="quarter" idx="10"/>
          </p:nvPr>
        </p:nvSpPr>
        <p:spPr/>
        <p:txBody>
          <a:bodyPr/>
          <a:lstStyle/>
          <a:p>
            <a:fld id="{A68C1F63-6BD9-4743-BAC8-C084FC09BEFF}" type="slidenum">
              <a:rPr lang="en-US" smtClean="0"/>
              <a:t>337</a:t>
            </a:fld>
            <a:endParaRPr lang="en-US"/>
          </a:p>
        </p:txBody>
      </p:sp>
    </p:spTree>
    <p:extLst>
      <p:ext uri="{BB962C8B-B14F-4D97-AF65-F5344CB8AC3E}">
        <p14:creationId xmlns:p14="http://schemas.microsoft.com/office/powerpoint/2010/main" val="232109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Yeşil dağıtım kavramı işletmelerin üretim süreci sonunda nihai ürünün tüketici ile buluşacağı noktalara naklini kapsamaktadır. Ürünün tüketici ile buluşacağı nokta bir perakendeci olabileceği gibi kurumsal müşteriler için ise bir fabrika veya ofis olabilmektedir. Günümüzde kısa ve orta mesafeli dağıtım faaliyetlerinin büyük bir çoğunluğu kara araçlarıyla sağlanmaktadır. Gelişen teknolojiyle beraber araç yakıtlarında petrol yerini diğer alternatif enerji kaynaklarına bırakmaktadır. Alternatif enerji kaynakları sadece çevresel riski düşürmek için değil sürdürülebilir bir çevre ve ekonomi için de gereklidir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346</a:t>
            </a:fld>
            <a:endParaRPr lang="en-US"/>
          </a:p>
        </p:txBody>
      </p:sp>
    </p:spTree>
    <p:extLst>
      <p:ext uri="{BB962C8B-B14F-4D97-AF65-F5344CB8AC3E}">
        <p14:creationId xmlns:p14="http://schemas.microsoft.com/office/powerpoint/2010/main" val="12528275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Paketleme özellikleri de yeşil tedarik zinciri yönetiminin performansını etkiler. Çevreye duyarlı bir şekilde paketleme faaliyetini yerine getirmek için, paketlerin boyutuna, şekline, çevre dostu malzemelerin kullanılmasına dikkat edilmelidir. Paketlemenin geri dönüşümlü olacak şekilde tasarlanması, firmanın ekonomik performansını olumlu yönde etkilemektedir (</a:t>
            </a:r>
            <a:r>
              <a:rPr lang="tr-TR" dirty="0" err="1"/>
              <a:t>Zhu</a:t>
            </a:r>
            <a:r>
              <a:rPr lang="tr-TR" dirty="0"/>
              <a:t> ve diğerleri, 2005). Bu şekilde tasarlanmış paketler sayesinde malzeme kullanımında azalma sağlanır, depoda ve treylerde alan verimli kullanılır ve gereken taşıma miktarında azalma kaydedilir (</a:t>
            </a:r>
            <a:r>
              <a:rPr lang="tr-TR" dirty="0" err="1"/>
              <a:t>Sarkis</a:t>
            </a:r>
            <a:r>
              <a:rPr lang="tr-TR" dirty="0"/>
              <a:t>, 2003). İyi paketleme dağıtım faaliyetini de olumlu etkilemektedir. Çünkü tırların en iyi şekilde yüklenmesi neticesinde, taşıtların yapacakları sefer sayısında azalma gözlemlenmiştir. Araçların daha fazla sefer ile daha fazla yakıt yakacağı düşünülürse, bu durumda taşıma maliyetinin </a:t>
            </a:r>
            <a:r>
              <a:rPr lang="tr-TR" dirty="0" err="1"/>
              <a:t>azalmasıkaçınılmaz</a:t>
            </a:r>
            <a:r>
              <a:rPr lang="tr-TR" dirty="0"/>
              <a:t> bir durumdur. Bu uygulamaya ekonomik getiri odaklı olmadan çevreye duyarlılık bakışından ele alırsak, taşıma sırasında havaya verilen zararlı gazların miktarında azalma sağlayarak çevresel katma değer yaratmıştır. Bazı ülkelerde paketlerin geri toplanmasını düzenleyen yönetmelikler vardır </a:t>
            </a:r>
          </a:p>
        </p:txBody>
      </p:sp>
      <p:sp>
        <p:nvSpPr>
          <p:cNvPr id="4" name="Slayt Numarası Yer Tutucusu 3"/>
          <p:cNvSpPr>
            <a:spLocks noGrp="1"/>
          </p:cNvSpPr>
          <p:nvPr>
            <p:ph type="sldNum" sz="quarter" idx="10"/>
          </p:nvPr>
        </p:nvSpPr>
        <p:spPr/>
        <p:txBody>
          <a:bodyPr/>
          <a:lstStyle/>
          <a:p>
            <a:fld id="{A68C1F63-6BD9-4743-BAC8-C084FC09BEFF}" type="slidenum">
              <a:rPr lang="en-US" smtClean="0"/>
              <a:t>348</a:t>
            </a:fld>
            <a:endParaRPr lang="en-US"/>
          </a:p>
        </p:txBody>
      </p:sp>
    </p:spTree>
    <p:extLst>
      <p:ext uri="{BB962C8B-B14F-4D97-AF65-F5344CB8AC3E}">
        <p14:creationId xmlns:p14="http://schemas.microsoft.com/office/powerpoint/2010/main" val="84285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a:t>Her stok kontrol probleminde amaç bu maliyetler arasındaki denge noktasının bulunmasıdır. Çünkü bu maliyet kalemlerinin bir kısmı stok miktarı arttıkça artmakta, bir kısmı stok miktarı arttıkça azalmakta, bir kısmı ise stok miktarından bağımsız olarak sabit kalmaktadır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217</a:t>
            </a:fld>
            <a:endParaRPr lang="tr-TR"/>
          </a:p>
        </p:txBody>
      </p:sp>
    </p:spTree>
    <p:extLst>
      <p:ext uri="{BB962C8B-B14F-4D97-AF65-F5344CB8AC3E}">
        <p14:creationId xmlns:p14="http://schemas.microsoft.com/office/powerpoint/2010/main" val="692399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“Hammaddelerin, halen süreçte bulunan envanterlerin, bitmiş malların ve bunlar hakkındaki bilginin tüketim noktasından üretim noktasına tekrar değer elde etme veya düzgün bir şekilde elden çıkarma amacıyla verimli ve maliyet avantajlı akışını planlama, yürütme ve kontrol etme sürecidir Başarılı bir tersine lojistik yaklaşımı gerek işletme içi gerekse işletme çevresinde faydalar sunmaktadır. Tersine lojistiğin özü ürün dönüşleridir. Bu ürün dönüşleri beş temel şekilde gerçekleşir. Bunlar üretici dönüşleri, dağıtıcı dönüşleri, müşteri dönüşleri, fonksiyonel dönüşler, üreticinin ürünleri geri çağırması başlıklarından oluşmaktadır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349</a:t>
            </a:fld>
            <a:endParaRPr lang="en-US"/>
          </a:p>
        </p:txBody>
      </p:sp>
    </p:spTree>
    <p:extLst>
      <p:ext uri="{BB962C8B-B14F-4D97-AF65-F5344CB8AC3E}">
        <p14:creationId xmlns:p14="http://schemas.microsoft.com/office/powerpoint/2010/main" val="35908732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Tersine lojistik hizmetleri sunan birçok işletme mevcuttur. Uluslararası bir işletme geri dönüşlerini kolaylaştırmak adına fotokopi makinaları sektöründe yeni bir iş modeli geliştirmişlerdir. Her sektörde kullanılabilen çok özellikli fotokopi makineleri ürün ömrü sonunda bir atık haline gelebilmektedir. ,İlgili işletme kullanım ömrü dolan ürünlerinin üzerindeki kontrolü daha etkin kılabilmek adına makinelerini kiralama seçeneğini de işletmelere sunmuştur.68 Böylece firma ürünlerini yakından takip edebilmektedir ve kullanım ömrü sonunda da ürünü geri çağırarak geri dönüşüme tabii tutmaktadır. Örneğin; uluslararası bir taşımacılık işletmesi müşterilerine ürün geri dönüşleri için internetten etiket yazdırabilme ve kurye çağırma olanağı sunmaktadır. Sektördeki diğer uygulamada ise geri dönüştürülebilir paketleme malzemelerinin müşteriler tarafından şubelere bırakılabilmesi sağlanmaktadır</a:t>
            </a:r>
          </a:p>
        </p:txBody>
      </p:sp>
      <p:sp>
        <p:nvSpPr>
          <p:cNvPr id="4" name="Slayt Numarası Yer Tutucusu 3"/>
          <p:cNvSpPr>
            <a:spLocks noGrp="1"/>
          </p:cNvSpPr>
          <p:nvPr>
            <p:ph type="sldNum" sz="quarter" idx="10"/>
          </p:nvPr>
        </p:nvSpPr>
        <p:spPr/>
        <p:txBody>
          <a:bodyPr/>
          <a:lstStyle/>
          <a:p>
            <a:fld id="{A68C1F63-6BD9-4743-BAC8-C084FC09BEFF}" type="slidenum">
              <a:rPr lang="en-US" smtClean="0"/>
              <a:t>350</a:t>
            </a:fld>
            <a:endParaRPr lang="en-US"/>
          </a:p>
        </p:txBody>
      </p:sp>
    </p:spTree>
    <p:extLst>
      <p:ext uri="{BB962C8B-B14F-4D97-AF65-F5344CB8AC3E}">
        <p14:creationId xmlns:p14="http://schemas.microsoft.com/office/powerpoint/2010/main" val="66529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Bazı maliyet kalemleri ise stok miktarından bağımsızdır.1 Hangi faaliyet alanında olursa olsun her işletmenin karşı karşıya kaldığı bu maliyet kalemleri 4 ana stok maliyeti içerisinde toplanabilir. Bunlar: Sipariş veya üretime hazırlık (kurulum) maliyeti, satın alma veya üretim maliyeti, stok bulundurma maliyeti ve stok bulundurmama (stoksuzluk) maliyetidir. (Chase vd., 1998: 584)</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218</a:t>
            </a:fld>
            <a:endParaRPr lang="tr-TR"/>
          </a:p>
        </p:txBody>
      </p:sp>
    </p:spTree>
    <p:extLst>
      <p:ext uri="{BB962C8B-B14F-4D97-AF65-F5344CB8AC3E}">
        <p14:creationId xmlns:p14="http://schemas.microsoft.com/office/powerpoint/2010/main" val="389810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Bazı durumlarda ise, sipariş miktarı artıkça miktar indirimi denilen bir indirim de söz konusu olabilmektedir. Bu durumda birim başına düşen sipariş maliyeti miktar indiriminden dolayı daha da az olacaktır. Dolayısıyla, bir seferde büyük miktarda alımlar yaparak hem miktar indirimi hem de toplam sipariş sayısının azalması nedeniyle toplam sipariş maliyeti de düşecektir. Bununla beraber, bir kalemde çok büyük miktarda mal siparişi vermenin başka stok maliyeti kalemlerini (stok bulundurma ve depolama maliyeti gibi) artıracağı da göz önüne alınmalıdır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219</a:t>
            </a:fld>
            <a:endParaRPr lang="tr-TR"/>
          </a:p>
        </p:txBody>
      </p:sp>
    </p:spTree>
    <p:extLst>
      <p:ext uri="{BB962C8B-B14F-4D97-AF65-F5344CB8AC3E}">
        <p14:creationId xmlns:p14="http://schemas.microsoft.com/office/powerpoint/2010/main" val="76472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Bunun yanında üretimin yapılabilmesi için gerekli hammadde, yardımcı malzeme ve işletme malzemesinin siparişi için yapılan masraflar da üretime hazırlık maliyeti içinde ele alınmaktadır.</a:t>
            </a:r>
          </a:p>
          <a:p>
            <a:endParaRPr lang="tr-TR" dirty="0"/>
          </a:p>
        </p:txBody>
      </p:sp>
      <p:sp>
        <p:nvSpPr>
          <p:cNvPr id="4" name="Slayt Numarası Yer Tutucusu 3"/>
          <p:cNvSpPr>
            <a:spLocks noGrp="1"/>
          </p:cNvSpPr>
          <p:nvPr>
            <p:ph type="sldNum" sz="quarter" idx="10"/>
          </p:nvPr>
        </p:nvSpPr>
        <p:spPr/>
        <p:txBody>
          <a:bodyPr/>
          <a:lstStyle/>
          <a:p>
            <a:fld id="{FE497080-9699-49ED-8BC8-41D7A22B2B99}" type="slidenum">
              <a:rPr lang="tr-TR" smtClean="0"/>
              <a:t>220</a:t>
            </a:fld>
            <a:endParaRPr lang="tr-TR"/>
          </a:p>
        </p:txBody>
      </p:sp>
    </p:spTree>
    <p:extLst>
      <p:ext uri="{BB962C8B-B14F-4D97-AF65-F5344CB8AC3E}">
        <p14:creationId xmlns:p14="http://schemas.microsoft.com/office/powerpoint/2010/main" val="390088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tr-TR"/>
              <a:t>Asıl başlık stili için tıklatın</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a:t>Asıl alt başlık stilini düzenlemek için tıklatın</a:t>
            </a:r>
            <a:endParaRPr kumimoji="0" lang="en-US"/>
          </a:p>
        </p:txBody>
      </p:sp>
      <p:sp>
        <p:nvSpPr>
          <p:cNvPr id="30" name="Date Placeholder 29"/>
          <p:cNvSpPr>
            <a:spLocks noGrp="1"/>
          </p:cNvSpPr>
          <p:nvPr>
            <p:ph type="dt" sz="half" idx="10"/>
          </p:nvPr>
        </p:nvSpPr>
        <p:spPr/>
        <p:txBody>
          <a:bodyPr/>
          <a:lstStyle/>
          <a:p>
            <a:fld id="{E8E9029A-036A-4E8C-BEBE-3AE6E34E072B}" type="datetimeFigureOut">
              <a:rPr lang="tr-TR" smtClean="0"/>
              <a:t>13.04.2021</a:t>
            </a:fld>
            <a:endParaRPr lang="tr-TR"/>
          </a:p>
        </p:txBody>
      </p:sp>
      <p:sp>
        <p:nvSpPr>
          <p:cNvPr id="19" name="Footer Placeholder 18"/>
          <p:cNvSpPr>
            <a:spLocks noGrp="1"/>
          </p:cNvSpPr>
          <p:nvPr>
            <p:ph type="ftr" sz="quarter" idx="11"/>
          </p:nvPr>
        </p:nvSpPr>
        <p:spPr/>
        <p:txBody>
          <a:bodyPr/>
          <a:lstStyle/>
          <a:p>
            <a:endParaRPr lang="tr-TR"/>
          </a:p>
        </p:txBody>
      </p:sp>
      <p:sp>
        <p:nvSpPr>
          <p:cNvPr id="27" name="Slide Number Placeholder 26"/>
          <p:cNvSpPr>
            <a:spLocks noGrp="1"/>
          </p:cNvSpPr>
          <p:nvPr>
            <p:ph type="sldNum" sz="quarter" idx="12"/>
          </p:nvPr>
        </p:nvSpPr>
        <p:spPr/>
        <p:txBody>
          <a:bodyPr/>
          <a:lstStyle/>
          <a:p>
            <a:fld id="{0210974F-78F3-4E00-B183-525F043A0FEB}" type="slidenum">
              <a:rPr lang="tr-TR" smtClean="0"/>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a:t>Asıl başlık stili için tıklatın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Date Placeholder 3"/>
          <p:cNvSpPr>
            <a:spLocks noGrp="1"/>
          </p:cNvSpPr>
          <p:nvPr>
            <p:ph type="dt" sz="half" idx="10"/>
          </p:nvPr>
        </p:nvSpPr>
        <p:spPr/>
        <p:txBody>
          <a:bodyPr/>
          <a:lstStyle/>
          <a:p>
            <a:fld id="{E8E9029A-036A-4E8C-BEBE-3AE6E34E072B}" type="datetimeFigureOut">
              <a:rPr lang="tr-TR" smtClean="0"/>
              <a:t>13.04.2021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tr-TR"/>
              <a:t>Asıl başlık stili için tıklatın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Date Placeholder 3"/>
          <p:cNvSpPr>
            <a:spLocks noGrp="1"/>
          </p:cNvSpPr>
          <p:nvPr>
            <p:ph type="dt" sz="half" idx="10"/>
          </p:nvPr>
        </p:nvSpPr>
        <p:spPr/>
        <p:txBody>
          <a:bodyPr/>
          <a:lstStyle/>
          <a:p>
            <a:fld id="{E8E9029A-036A-4E8C-BEBE-3AE6E34E072B}" type="datetimeFigureOut">
              <a:rPr lang="tr-TR" smtClean="0"/>
              <a:t>13.04.2021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tr-TR"/>
              <a:t>Asıl başlık stili için tıklatın</a:t>
            </a:r>
            <a:endParaRPr kumimoji="0" lang="en-US"/>
          </a:p>
        </p:txBody>
      </p:sp>
      <p:sp>
        <p:nvSpPr>
          <p:cNvPr id="3" name="Content Placeholder 2"/>
          <p:cNvSpPr>
            <a:spLocks noGrp="1"/>
          </p:cNvSpPr>
          <p:nvPr>
            <p:ph idx="1"/>
          </p:nvPr>
        </p:nvSpPr>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Date Placeholder 3"/>
          <p:cNvSpPr>
            <a:spLocks noGrp="1"/>
          </p:cNvSpPr>
          <p:nvPr>
            <p:ph type="dt" sz="half" idx="10"/>
          </p:nvPr>
        </p:nvSpPr>
        <p:spPr/>
        <p:txBody>
          <a:bodyPr/>
          <a:lstStyle/>
          <a:p>
            <a:fld id="{E8E9029A-036A-4E8C-BEBE-3AE6E34E072B}" type="datetimeFigureOut">
              <a:rPr lang="tr-TR" smtClean="0"/>
              <a:t>13.04.2021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tr-TR"/>
              <a:t>Asıl başlık stili için tıklatın</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a:t>Asıl metin stillerini düzenlemek için tıklatın</a:t>
            </a:r>
          </a:p>
        </p:txBody>
      </p:sp>
      <p:sp>
        <p:nvSpPr>
          <p:cNvPr id="4" name="Date Placeholder 3"/>
          <p:cNvSpPr>
            <a:spLocks noGrp="1"/>
          </p:cNvSpPr>
          <p:nvPr>
            <p:ph type="dt" sz="half" idx="10"/>
          </p:nvPr>
        </p:nvSpPr>
        <p:spPr/>
        <p:txBody>
          <a:bodyPr/>
          <a:lstStyle/>
          <a:p>
            <a:fld id="{E8E9029A-036A-4E8C-BEBE-3AE6E34E072B}" type="datetimeFigureOut">
              <a:rPr lang="tr-TR" smtClean="0"/>
              <a:t>13.04.2021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210974F-78F3-4E00-B183-525F043A0FEB}" type="slidenum">
              <a:rPr lang="tr-TR" smtClean="0"/>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tr-TR"/>
              <a:t>Asıl başlık stili için tıklatın</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5" name="Date Placeholder 4"/>
          <p:cNvSpPr>
            <a:spLocks noGrp="1"/>
          </p:cNvSpPr>
          <p:nvPr>
            <p:ph type="dt" sz="half" idx="10"/>
          </p:nvPr>
        </p:nvSpPr>
        <p:spPr/>
        <p:txBody>
          <a:bodyPr/>
          <a:lstStyle/>
          <a:p>
            <a:fld id="{E8E9029A-036A-4E8C-BEBE-3AE6E34E072B}" type="datetimeFigureOut">
              <a:rPr lang="tr-TR" smtClean="0"/>
              <a:t>13.04.2021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tr-TR"/>
              <a:t>Asıl başlık stili için tıklatın</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tr-TR"/>
              <a:t>Asıl metin stillerini düzenlemek için tıklatın</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tr-TR"/>
              <a:t>Asıl metin stillerini düzenlemek için tıklatın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7" name="Date Placeholder 6"/>
          <p:cNvSpPr>
            <a:spLocks noGrp="1"/>
          </p:cNvSpPr>
          <p:nvPr>
            <p:ph type="dt" sz="half" idx="10"/>
          </p:nvPr>
        </p:nvSpPr>
        <p:spPr/>
        <p:txBody>
          <a:bodyPr/>
          <a:lstStyle/>
          <a:p>
            <a:fld id="{E8E9029A-036A-4E8C-BEBE-3AE6E34E072B}" type="datetimeFigureOut">
              <a:rPr lang="tr-TR" smtClean="0"/>
              <a:t>13.04.2021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tr-TR"/>
              <a:t>Asıl başlık stili için tıklatın</a:t>
            </a:r>
            <a:endParaRPr kumimoji="0" lang="en-US"/>
          </a:p>
        </p:txBody>
      </p:sp>
      <p:sp>
        <p:nvSpPr>
          <p:cNvPr id="3" name="Date Placeholder 2"/>
          <p:cNvSpPr>
            <a:spLocks noGrp="1"/>
          </p:cNvSpPr>
          <p:nvPr>
            <p:ph type="dt" sz="half" idx="10"/>
          </p:nvPr>
        </p:nvSpPr>
        <p:spPr/>
        <p:txBody>
          <a:bodyPr/>
          <a:lstStyle/>
          <a:p>
            <a:fld id="{E8E9029A-036A-4E8C-BEBE-3AE6E34E072B}" type="datetimeFigureOut">
              <a:rPr lang="tr-TR" smtClean="0"/>
              <a:t>13.04.2021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9029A-036A-4E8C-BEBE-3AE6E34E072B}" type="datetimeFigureOut">
              <a:rPr lang="tr-TR" smtClean="0"/>
              <a:t>13.04.2021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tr-TR"/>
              <a:t>Asıl başlık stili için tıklatın</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tr-TR"/>
              <a:t>Asıl metin stillerini düzenlemek için tıklatın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5" name="Date Placeholder 4"/>
          <p:cNvSpPr>
            <a:spLocks noGrp="1"/>
          </p:cNvSpPr>
          <p:nvPr>
            <p:ph type="dt" sz="half" idx="10"/>
          </p:nvPr>
        </p:nvSpPr>
        <p:spPr/>
        <p:txBody>
          <a:bodyPr/>
          <a:lstStyle/>
          <a:p>
            <a:fld id="{E8E9029A-036A-4E8C-BEBE-3AE6E34E072B}" type="datetimeFigureOut">
              <a:rPr lang="tr-TR" smtClean="0"/>
              <a:t>13.04.2021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210974F-78F3-4E00-B183-525F043A0FEB}"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tr-TR"/>
              <a:t>Asıl başlık stili için tıklatın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tr-TR"/>
              <a:t>Asıl metin stillerini düzenlemek için tıklatın</a:t>
            </a:r>
          </a:p>
        </p:txBody>
      </p:sp>
      <p:sp>
        <p:nvSpPr>
          <p:cNvPr id="5" name="Date Placeholder 4"/>
          <p:cNvSpPr>
            <a:spLocks noGrp="1"/>
          </p:cNvSpPr>
          <p:nvPr>
            <p:ph type="dt" sz="half" idx="10"/>
          </p:nvPr>
        </p:nvSpPr>
        <p:spPr/>
        <p:txBody>
          <a:bodyPr/>
          <a:lstStyle/>
          <a:p>
            <a:fld id="{E8E9029A-036A-4E8C-BEBE-3AE6E34E072B}" type="datetimeFigureOut">
              <a:rPr lang="tr-TR" smtClean="0"/>
              <a:t>13.04.2021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8077200" y="6356350"/>
            <a:ext cx="609600" cy="365125"/>
          </a:xfrm>
        </p:spPr>
        <p:txBody>
          <a:bodyPr/>
          <a:lstStyle/>
          <a:p>
            <a:fld id="{0210974F-78F3-4E00-B183-525F043A0FEB}" type="slidenum">
              <a:rPr lang="tr-TR" smtClean="0"/>
              <a:t>‹#›</a:t>
            </a:fld>
            <a:endParaRPr lang="tr-T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tr-TR"/>
              <a:t>Resim eklemek için simgeyi tıklatın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tr-TR"/>
              <a:t>Asıl başlık stili için tıklatın</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8E9029A-036A-4E8C-BEBE-3AE6E34E072B}" type="datetimeFigureOut">
              <a:rPr lang="tr-TR" smtClean="0"/>
              <a:t>13.04.2021</a:t>
            </a:fld>
            <a:endParaRPr lang="tr-T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tr-T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210974F-78F3-4E00-B183-525F043A0FEB}" type="slidenum">
              <a:rPr lang="tr-TR" smtClean="0"/>
              <a:t>‹#›</a:t>
            </a:fld>
            <a:endParaRPr lang="tr-T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www.youtube.com/watch?v=o0-b-D6TCpY" TargetMode="Externa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c_Y-RttMqc4" TargetMode="External"/><Relationship Id="rId2" Type="http://schemas.openxmlformats.org/officeDocument/2006/relationships/hyperlink" Target="https://www.youtube.com/watch?v=-CnWi5_gkzM&amp;list=PLrvkaCa48zMqN1ugL5gsLwwdqB5odpmF8" TargetMode="Externa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lRRzPYWTnqc"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www.youtube.com/watch?v=OS5CrureJoE"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youtube.com/watch?v=dAXdeqcHBp4" TargetMode="External"/><Relationship Id="rId2" Type="http://schemas.openxmlformats.org/officeDocument/2006/relationships/hyperlink" Target="https://www.youtube.com/watch?v=v-Q7Tmw85Xs" TargetMode="External"/><Relationship Id="rId1" Type="http://schemas.openxmlformats.org/officeDocument/2006/relationships/slideLayout" Target="../slideLayouts/slideLayout2.xml"/><Relationship Id="rId4" Type="http://schemas.openxmlformats.org/officeDocument/2006/relationships/hyperlink" Target="https://www.youtube.com/watch?v=AU-isIwAuZk"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19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2.xml"/><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slides/_rels/slide20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www.youtube.com/watch?v=A2hCfE5xP3Q" TargetMode="External"/><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hyperlink" Target="https://www.youtube.com/watch?v=JHezf9wfF6c"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tr.wikipedia.org/w/index.php?title=Stok&amp;action=edit&amp;redlink=1" TargetMode="External"/><Relationship Id="rId2" Type="http://schemas.openxmlformats.org/officeDocument/2006/relationships/hyperlink" Target="http://tr.wikipedia.org/wiki/Depolama" TargetMode="External"/><Relationship Id="rId1" Type="http://schemas.openxmlformats.org/officeDocument/2006/relationships/slideLayout" Target="../slideLayouts/slideLayout2.xml"/><Relationship Id="rId6" Type="http://schemas.openxmlformats.org/officeDocument/2006/relationships/hyperlink" Target="http://tr.wikipedia.org/w/index.php?title=Da%C4%9F%C4%B1t%C4%B1m&amp;action=edit&amp;redlink=1" TargetMode="External"/><Relationship Id="rId5" Type="http://schemas.openxmlformats.org/officeDocument/2006/relationships/hyperlink" Target="http://tr.wikipedia.org/w/index.php?title=Etiketleme&amp;action=edit&amp;redlink=1" TargetMode="External"/><Relationship Id="rId4" Type="http://schemas.openxmlformats.org/officeDocument/2006/relationships/hyperlink" Target="http://tr.wikipedia.org/wiki/Paketleme" TargetMode="Externa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2.wmf"/></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1.wmf"/><Relationship Id="rId7" Type="http://schemas.openxmlformats.org/officeDocument/2006/relationships/image" Target="../media/image97.wmf"/><Relationship Id="rId2" Type="http://schemas.openxmlformats.org/officeDocument/2006/relationships/image" Target="../media/image94.wmf"/><Relationship Id="rId1" Type="http://schemas.openxmlformats.org/officeDocument/2006/relationships/slideLayout" Target="../slideLayouts/slideLayout2.xml"/><Relationship Id="rId6" Type="http://schemas.openxmlformats.org/officeDocument/2006/relationships/image" Target="../media/image96.wmf"/><Relationship Id="rId5" Type="http://schemas.openxmlformats.org/officeDocument/2006/relationships/image" Target="../media/image92.wmf"/><Relationship Id="rId10" Type="http://schemas.openxmlformats.org/officeDocument/2006/relationships/image" Target="../media/image100.wmf"/><Relationship Id="rId4" Type="http://schemas.openxmlformats.org/officeDocument/2006/relationships/image" Target="../media/image95.gif"/><Relationship Id="rId9" Type="http://schemas.openxmlformats.org/officeDocument/2006/relationships/image" Target="../media/image99.gif"/></Relationships>
</file>

<file path=ppt/slides/_rels/slide35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gif"/><Relationship Id="rId5" Type="http://schemas.openxmlformats.org/officeDocument/2006/relationships/image" Target="../media/image107.wmf"/><Relationship Id="rId4" Type="http://schemas.openxmlformats.org/officeDocument/2006/relationships/image" Target="../media/image106.wmf"/></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hyperlink" Target="http://www.som.iitb.ac.in/live/greensupplychain.html" TargetMode="External"/><Relationship Id="rId2" Type="http://schemas.openxmlformats.org/officeDocument/2006/relationships/hyperlink" Target="http://www.apicsterragrande.org/Wal-Mart%20Sustainability.pdf" TargetMode="External"/><Relationship Id="rId1" Type="http://schemas.openxmlformats.org/officeDocument/2006/relationships/slideLayout" Target="../slideLayouts/slideLayout2.xml"/><Relationship Id="rId4" Type="http://schemas.openxmlformats.org/officeDocument/2006/relationships/hyperlink" Target="http://www.lojistikhatti.com/haber/2013/07/lojistik-firmalarinin-yesil-olmasi-icin-10-temel-nede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539552" y="692696"/>
            <a:ext cx="7851648" cy="3083768"/>
          </a:xfrm>
        </p:spPr>
        <p:txBody>
          <a:bodyPr>
            <a:normAutofit/>
          </a:bodyPr>
          <a:lstStyle/>
          <a:p>
            <a:r>
              <a:rPr lang="tr-TR" dirty="0"/>
              <a:t>TEDARİK ZİNCİRİ VE LOJİSTİK</a:t>
            </a:r>
          </a:p>
        </p:txBody>
      </p:sp>
      <p:sp>
        <p:nvSpPr>
          <p:cNvPr id="3" name="Alt Başlık 2"/>
          <p:cNvSpPr>
            <a:spLocks noGrp="1"/>
          </p:cNvSpPr>
          <p:nvPr>
            <p:ph type="subTitle" idx="1"/>
          </p:nvPr>
        </p:nvSpPr>
        <p:spPr>
          <a:xfrm>
            <a:off x="539552" y="4149080"/>
            <a:ext cx="7854696" cy="1752600"/>
          </a:xfrm>
        </p:spPr>
        <p:txBody>
          <a:bodyPr/>
          <a:lstStyle/>
          <a:p>
            <a:r>
              <a:rPr lang="tr-TR" dirty="0"/>
              <a:t>Dr. Fatih Çallı</a:t>
            </a:r>
          </a:p>
          <a:p>
            <a:r>
              <a:rPr lang="tr-TR" dirty="0"/>
              <a:t>fcalli@sakarya.edu.tr</a:t>
            </a:r>
          </a:p>
        </p:txBody>
      </p:sp>
    </p:spTree>
    <p:extLst>
      <p:ext uri="{BB962C8B-B14F-4D97-AF65-F5344CB8AC3E}">
        <p14:creationId xmlns:p14="http://schemas.microsoft.com/office/powerpoint/2010/main" val="24424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sz="4200" dirty="0"/>
              <a:t>TEDARİK ZİNCİRİ=LOJİSTİK</a:t>
            </a:r>
            <a:r>
              <a:rPr lang="tr-TR" dirty="0"/>
              <a:t>?</a:t>
            </a:r>
          </a:p>
        </p:txBody>
      </p:sp>
      <p:sp>
        <p:nvSpPr>
          <p:cNvPr id="64515" name="İçerik Yer Tutucusu 2"/>
          <p:cNvSpPr>
            <a:spLocks noGrp="1"/>
          </p:cNvSpPr>
          <p:nvPr>
            <p:ph idx="1"/>
          </p:nvPr>
        </p:nvSpPr>
        <p:spPr/>
        <p:txBody>
          <a:bodyPr/>
          <a:lstStyle/>
          <a:p>
            <a:pPr algn="just"/>
            <a:r>
              <a:rPr lang="tr-TR" altLang="tr-TR" sz="2500"/>
              <a:t>“</a:t>
            </a:r>
            <a:r>
              <a:rPr lang="tr-TR" altLang="tr-TR" sz="2500" b="1"/>
              <a:t>Tedarik Zinciri</a:t>
            </a:r>
            <a:r>
              <a:rPr lang="tr-TR" altLang="tr-TR" sz="2500"/>
              <a:t>” ve “</a:t>
            </a:r>
            <a:r>
              <a:rPr lang="tr-TR" altLang="tr-TR" sz="2500" b="1"/>
              <a:t>Lojistik</a:t>
            </a:r>
            <a:r>
              <a:rPr lang="tr-TR" altLang="tr-TR" sz="2500"/>
              <a:t>” kavramları birbirine karışan ve zaman zaman birbiri yerine kullanılan iki terimdir. Tedarik zincirinin amacı, bir işletme için kesintisiz üretimi sağlamak amacıyla hammaddeden tüketime kadar olan zinciri kurumlara artı değer kazandırılması amacıyla planlanması olurken; Lojistik ise aynı yönetimi tüketiciyi temel alarak planlama işlemi olarak tanımlanmaktadır. Bu kısa tanım hangi terimin nerde kullanılacağı konusunda karmaşa oluşturmaktadır.  </a:t>
            </a:r>
          </a:p>
          <a:p>
            <a:endParaRPr lang="tr-TR" altLang="tr-TR" sz="25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5737468" cy="584775"/>
          </a:xfrm>
          <a:prstGeom prst="rect">
            <a:avLst/>
          </a:prstGeom>
          <a:noFill/>
        </p:spPr>
        <p:txBody>
          <a:bodyPr wrap="none" rtlCol="0">
            <a:spAutoFit/>
          </a:bodyPr>
          <a:lstStyle/>
          <a:p>
            <a:r>
              <a:rPr lang="tr-TR" sz="3200" b="1" i="1" dirty="0">
                <a:solidFill>
                  <a:srgbClr val="00B0F0"/>
                </a:solidFill>
              </a:rPr>
              <a:t>Ürün Ömür Çevrimi Bazlı Lojistik</a:t>
            </a:r>
          </a:p>
        </p:txBody>
      </p:sp>
      <p:sp>
        <p:nvSpPr>
          <p:cNvPr id="3" name="Metin kutusu 2"/>
          <p:cNvSpPr txBox="1"/>
          <p:nvPr/>
        </p:nvSpPr>
        <p:spPr>
          <a:xfrm>
            <a:off x="296839" y="1473959"/>
            <a:ext cx="8608325" cy="1815882"/>
          </a:xfrm>
          <a:prstGeom prst="rect">
            <a:avLst/>
          </a:prstGeom>
          <a:noFill/>
        </p:spPr>
        <p:txBody>
          <a:bodyPr wrap="square" rtlCol="0">
            <a:spAutoFit/>
          </a:bodyPr>
          <a:lstStyle/>
          <a:p>
            <a:pPr algn="just"/>
            <a:r>
              <a:rPr lang="tr-TR" sz="2800" dirty="0"/>
              <a:t>Kullanım ömrü uzun olan ve bu sürede nakliye, montaj, yedek parçaların stoklanması, bakım ve imhası gereken ürünlere bu desteklerin verilmesi esasına dayanan lojistik sistemidir .</a:t>
            </a:r>
          </a:p>
        </p:txBody>
      </p:sp>
    </p:spTree>
    <p:extLst>
      <p:ext uri="{BB962C8B-B14F-4D97-AF65-F5344CB8AC3E}">
        <p14:creationId xmlns:p14="http://schemas.microsoft.com/office/powerpoint/2010/main" val="41681578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318679" y="839333"/>
            <a:ext cx="4179094" cy="4886325"/>
          </a:xfrm>
          <a:prstGeom prst="rect">
            <a:avLst/>
          </a:prstGeom>
        </p:spPr>
      </p:pic>
      <p:sp>
        <p:nvSpPr>
          <p:cNvPr id="5" name="Metin kutusu 4"/>
          <p:cNvSpPr txBox="1"/>
          <p:nvPr/>
        </p:nvSpPr>
        <p:spPr>
          <a:xfrm>
            <a:off x="3265293" y="5725657"/>
            <a:ext cx="3122586" cy="369332"/>
          </a:xfrm>
          <a:prstGeom prst="rect">
            <a:avLst/>
          </a:prstGeom>
          <a:noFill/>
        </p:spPr>
        <p:txBody>
          <a:bodyPr wrap="none" rtlCol="0">
            <a:spAutoFit/>
          </a:bodyPr>
          <a:lstStyle/>
          <a:p>
            <a:r>
              <a:rPr lang="tr-TR" b="1" dirty="0"/>
              <a:t>Şekil 2.1 : Ürün yaşam çevrimi</a:t>
            </a:r>
            <a:endParaRPr lang="tr-TR" dirty="0"/>
          </a:p>
        </p:txBody>
      </p:sp>
    </p:spTree>
    <p:extLst>
      <p:ext uri="{BB962C8B-B14F-4D97-AF65-F5344CB8AC3E}">
        <p14:creationId xmlns:p14="http://schemas.microsoft.com/office/powerpoint/2010/main" val="10315171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90618"/>
            <a:ext cx="5911875" cy="769441"/>
          </a:xfrm>
          <a:prstGeom prst="rect">
            <a:avLst/>
          </a:prstGeom>
          <a:noFill/>
        </p:spPr>
        <p:txBody>
          <a:bodyPr wrap="none" rtlCol="0">
            <a:spAutoFit/>
          </a:bodyPr>
          <a:lstStyle/>
          <a:p>
            <a:r>
              <a:rPr lang="tr-TR" sz="4400" dirty="0">
                <a:solidFill>
                  <a:srgbClr val="00B0F0"/>
                </a:solidFill>
              </a:rPr>
              <a:t>Lojistiğin Tarihsel Süreci</a:t>
            </a:r>
          </a:p>
        </p:txBody>
      </p:sp>
      <p:sp>
        <p:nvSpPr>
          <p:cNvPr id="5" name="Metin kutusu 4"/>
          <p:cNvSpPr txBox="1"/>
          <p:nvPr/>
        </p:nvSpPr>
        <p:spPr>
          <a:xfrm>
            <a:off x="296839" y="1652223"/>
            <a:ext cx="7994177" cy="4524315"/>
          </a:xfrm>
          <a:prstGeom prst="rect">
            <a:avLst/>
          </a:prstGeom>
          <a:noFill/>
        </p:spPr>
        <p:txBody>
          <a:bodyPr wrap="square" rtlCol="0">
            <a:spAutoFit/>
          </a:bodyPr>
          <a:lstStyle/>
          <a:p>
            <a:pPr algn="just"/>
            <a:r>
              <a:rPr lang="tr-TR" dirty="0"/>
              <a:t>Lojistik esas olarak askeri bir terimdir, bunda dolayı da ilk uygulamalar askeri alanlar ve harp sahaları olmuştur. Fakat esas önemi II.Dünya savaşı sırasında anlaşılmış ve sonrasında lojistiğe bilimsel bir konu gözüyle bakılmaya ve uygulanmaya başlanmıştır.</a:t>
            </a:r>
          </a:p>
          <a:p>
            <a:endParaRPr lang="tr-TR" dirty="0"/>
          </a:p>
          <a:p>
            <a:pPr algn="just"/>
            <a:r>
              <a:rPr lang="tr-TR" dirty="0"/>
              <a:t>II. Dünya savası sırasında görülen gerçeklerden birisi de, kalabalık ordulara sahip olmanın zafer kazanmak için yeterli olmayacağıdır. Orduların gelişmiş silah, araç ve donanımla teçhiz edilmesi sayısal fazlalıktan daha önemlidir. Pek tabii ki; bu ürünlere sahip olmak da yeterli olmamakta bunların uzman personel tarafından kullanılıp, sürekli faal tutulması da o derece önem arz etmektedir. İşte bütün bunlar lojistik desteğin hayati bir unsur olduğu gerçeğini ortaya çıkarmıştır. Yani kusursuz bir lojistik destek sağlamadan, herhangi bir harekattan başarı beklemenin hayal olduğunu söyleyebiliriz.”</a:t>
            </a:r>
            <a:br>
              <a:rPr lang="tr-TR" dirty="0"/>
            </a:br>
            <a:r>
              <a:rPr lang="tr-TR" dirty="0"/>
              <a:t>II. Dünya savaşı sonrası ABD’ de bir çok işletme lojistiğin önemini fark etti ve 1960 yılından günümüze kadar süren gelişim evresi içerisinde lojistik hizmetlerinden faydalanmaya başladılar.</a:t>
            </a:r>
          </a:p>
        </p:txBody>
      </p:sp>
    </p:spTree>
    <p:extLst>
      <p:ext uri="{BB962C8B-B14F-4D97-AF65-F5344CB8AC3E}">
        <p14:creationId xmlns:p14="http://schemas.microsoft.com/office/powerpoint/2010/main" val="1842653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12594" y="736980"/>
            <a:ext cx="8772723" cy="1938992"/>
          </a:xfrm>
          <a:prstGeom prst="rect">
            <a:avLst/>
          </a:prstGeom>
          <a:noFill/>
        </p:spPr>
        <p:txBody>
          <a:bodyPr wrap="none" rtlCol="0">
            <a:spAutoFit/>
          </a:bodyPr>
          <a:lstStyle/>
          <a:p>
            <a:r>
              <a:rPr lang="tr-TR" sz="2000" b="1" dirty="0">
                <a:solidFill>
                  <a:srgbClr val="00B0F0"/>
                </a:solidFill>
              </a:rPr>
              <a:t>Dünyada lojistiğin gelişimini tarihteki aşamalarını şöyle sıralayabiliriz:</a:t>
            </a:r>
            <a:br>
              <a:rPr lang="tr-TR" sz="2000" dirty="0">
                <a:solidFill>
                  <a:srgbClr val="00B0F0"/>
                </a:solidFill>
              </a:rPr>
            </a:br>
            <a:endParaRPr lang="tr-TR" sz="2000" dirty="0">
              <a:solidFill>
                <a:srgbClr val="00B0F0"/>
              </a:solidFill>
            </a:endParaRPr>
          </a:p>
          <a:p>
            <a:r>
              <a:rPr lang="tr-TR" sz="2000" b="1" dirty="0"/>
              <a:t>1940-1960 yılları arası : Lojistik aşamasını kurma</a:t>
            </a:r>
          </a:p>
          <a:p>
            <a:r>
              <a:rPr lang="tr-TR" sz="2000" b="1" dirty="0"/>
              <a:t>1960-1970 yılları arası : Lojistik fikrinin yerleşmesi ve itibar kazanması</a:t>
            </a:r>
          </a:p>
          <a:p>
            <a:r>
              <a:rPr lang="tr-TR" sz="2000" b="1" dirty="0"/>
              <a:t>1970-1980 yılları arası : Önceliklerin ve modellerin değişme çağı</a:t>
            </a:r>
          </a:p>
          <a:p>
            <a:r>
              <a:rPr lang="tr-TR" sz="2000" b="1" dirty="0"/>
              <a:t>1980- günümüze kadar : Ekonomik ve teknik değişimin yeni çağı</a:t>
            </a:r>
          </a:p>
        </p:txBody>
      </p:sp>
      <p:sp>
        <p:nvSpPr>
          <p:cNvPr id="5" name="Metin kutusu 4"/>
          <p:cNvSpPr txBox="1"/>
          <p:nvPr/>
        </p:nvSpPr>
        <p:spPr>
          <a:xfrm>
            <a:off x="112594" y="3441511"/>
            <a:ext cx="7939609" cy="2154436"/>
          </a:xfrm>
          <a:prstGeom prst="rect">
            <a:avLst/>
          </a:prstGeom>
          <a:noFill/>
        </p:spPr>
        <p:txBody>
          <a:bodyPr wrap="none" rtlCol="0">
            <a:spAutoFit/>
          </a:bodyPr>
          <a:lstStyle/>
          <a:p>
            <a:r>
              <a:rPr lang="tr-TR" sz="2800" b="1" dirty="0">
                <a:solidFill>
                  <a:srgbClr val="00B0F0"/>
                </a:solidFill>
              </a:rPr>
              <a:t>Lojistiğin gelişimi temelde üç aşamada toplanabilir;</a:t>
            </a:r>
            <a:br>
              <a:rPr lang="tr-TR" sz="2800" dirty="0">
                <a:solidFill>
                  <a:srgbClr val="00B0F0"/>
                </a:solidFill>
              </a:rPr>
            </a:br>
            <a:endParaRPr lang="tr-TR" sz="2800" dirty="0">
              <a:solidFill>
                <a:srgbClr val="00B0F0"/>
              </a:solidFill>
            </a:endParaRPr>
          </a:p>
          <a:p>
            <a:r>
              <a:rPr lang="tr-TR" sz="2600" b="1" dirty="0"/>
              <a:t>Parçalanma(1960-1980)</a:t>
            </a:r>
          </a:p>
          <a:p>
            <a:r>
              <a:rPr lang="tr-TR" sz="2600" b="1" dirty="0"/>
              <a:t>Birleşme(1980-2000)</a:t>
            </a:r>
          </a:p>
          <a:p>
            <a:r>
              <a:rPr lang="tr-TR" sz="2600" b="1" dirty="0"/>
              <a:t>Toplama Bütünleştirme(2000-Günümüze)</a:t>
            </a:r>
          </a:p>
        </p:txBody>
      </p:sp>
    </p:spTree>
    <p:extLst>
      <p:ext uri="{BB962C8B-B14F-4D97-AF65-F5344CB8AC3E}">
        <p14:creationId xmlns:p14="http://schemas.microsoft.com/office/powerpoint/2010/main" val="2976338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78725" y="666720"/>
            <a:ext cx="4538358" cy="584775"/>
          </a:xfrm>
          <a:prstGeom prst="rect">
            <a:avLst/>
          </a:prstGeom>
          <a:noFill/>
        </p:spPr>
        <p:txBody>
          <a:bodyPr wrap="none" rtlCol="0">
            <a:spAutoFit/>
          </a:bodyPr>
          <a:lstStyle/>
          <a:p>
            <a:r>
              <a:rPr lang="tr-TR" sz="3200" b="1" i="1" dirty="0">
                <a:solidFill>
                  <a:srgbClr val="00B0F0"/>
                </a:solidFill>
              </a:rPr>
              <a:t>Parçalanma(1960-1980)</a:t>
            </a:r>
          </a:p>
        </p:txBody>
      </p:sp>
      <p:sp>
        <p:nvSpPr>
          <p:cNvPr id="3" name="Metin kutusu 2"/>
          <p:cNvSpPr txBox="1"/>
          <p:nvPr/>
        </p:nvSpPr>
        <p:spPr>
          <a:xfrm>
            <a:off x="179512" y="1484784"/>
            <a:ext cx="8761863" cy="4493538"/>
          </a:xfrm>
          <a:prstGeom prst="rect">
            <a:avLst/>
          </a:prstGeom>
          <a:noFill/>
        </p:spPr>
        <p:txBody>
          <a:bodyPr wrap="square" rtlCol="0" anchor="ctr">
            <a:spAutoFit/>
          </a:bodyPr>
          <a:lstStyle/>
          <a:p>
            <a:r>
              <a:rPr lang="tr-TR" sz="2200" dirty="0"/>
              <a:t>Bu dönemde lojistiği oluşturan faaliyetlerin ayrı ayrı yapıldığı görülmektedir. Aşağıdaki operasyonların bir kısmı işletme içinde yapılırken, kısmen de dışarıdan hizmet alma şeklinde gerçekleşiyordu.</a:t>
            </a:r>
            <a:br>
              <a:rPr lang="tr-TR" sz="2200" dirty="0"/>
            </a:br>
            <a:br>
              <a:rPr lang="tr-TR" sz="2200" dirty="0"/>
            </a:br>
            <a:r>
              <a:rPr lang="tr-TR" sz="2200" dirty="0"/>
              <a:t>• Talep Öngörüsü</a:t>
            </a:r>
            <a:br>
              <a:rPr lang="tr-TR" sz="2200" dirty="0"/>
            </a:br>
            <a:r>
              <a:rPr lang="tr-TR" sz="2200" dirty="0"/>
              <a:t>• Satın Alma</a:t>
            </a:r>
            <a:br>
              <a:rPr lang="tr-TR" sz="2200" dirty="0"/>
            </a:br>
            <a:r>
              <a:rPr lang="tr-TR" sz="2200" dirty="0"/>
              <a:t>• İhtiyaç Planlama</a:t>
            </a:r>
            <a:br>
              <a:rPr lang="tr-TR" sz="2200" dirty="0"/>
            </a:br>
            <a:r>
              <a:rPr lang="tr-TR" sz="2200" dirty="0"/>
              <a:t>• Üretim Planlama</a:t>
            </a:r>
            <a:br>
              <a:rPr lang="tr-TR" sz="2200" dirty="0"/>
            </a:br>
            <a:r>
              <a:rPr lang="tr-TR" sz="2200" dirty="0"/>
              <a:t>• Fabrika Stokları (girdi düzeyindeki stoklar )</a:t>
            </a:r>
          </a:p>
          <a:p>
            <a:r>
              <a:rPr lang="tr-TR" sz="2200" dirty="0"/>
              <a:t>• Depolama</a:t>
            </a:r>
            <a:br>
              <a:rPr lang="tr-TR" sz="2200" dirty="0"/>
            </a:br>
            <a:r>
              <a:rPr lang="tr-TR" sz="2200" dirty="0"/>
              <a:t>• Malzeme İşlemleri</a:t>
            </a:r>
            <a:br>
              <a:rPr lang="tr-TR" sz="2200" dirty="0"/>
            </a:br>
            <a:r>
              <a:rPr lang="tr-TR" sz="2200" dirty="0"/>
              <a:t>• </a:t>
            </a:r>
            <a:r>
              <a:rPr lang="tr-TR" sz="2200" dirty="0" err="1"/>
              <a:t>Paletleme</a:t>
            </a:r>
            <a:br>
              <a:rPr lang="tr-TR" sz="2200" dirty="0"/>
            </a:br>
            <a:endParaRPr lang="tr-TR" sz="2200" dirty="0"/>
          </a:p>
        </p:txBody>
      </p:sp>
      <p:sp>
        <p:nvSpPr>
          <p:cNvPr id="4" name="Metin kutusu 3"/>
          <p:cNvSpPr txBox="1"/>
          <p:nvPr/>
        </p:nvSpPr>
        <p:spPr>
          <a:xfrm>
            <a:off x="5652120" y="2780928"/>
            <a:ext cx="2687730" cy="3170098"/>
          </a:xfrm>
          <a:prstGeom prst="rect">
            <a:avLst/>
          </a:prstGeom>
          <a:noFill/>
        </p:spPr>
        <p:txBody>
          <a:bodyPr wrap="none" rtlCol="0">
            <a:spAutoFit/>
          </a:bodyPr>
          <a:lstStyle/>
          <a:p>
            <a:r>
              <a:rPr lang="tr-TR" sz="2800" dirty="0"/>
              <a:t>• </a:t>
            </a:r>
            <a:r>
              <a:rPr lang="tr-TR" sz="2200" dirty="0"/>
              <a:t>Depolama</a:t>
            </a:r>
            <a:br>
              <a:rPr lang="tr-TR" sz="2200" dirty="0"/>
            </a:br>
            <a:r>
              <a:rPr lang="tr-TR" sz="2200" dirty="0"/>
              <a:t>• Malzeme İşlemleri</a:t>
            </a:r>
            <a:br>
              <a:rPr lang="tr-TR" sz="2200" dirty="0"/>
            </a:br>
            <a:r>
              <a:rPr lang="tr-TR" sz="2200" dirty="0"/>
              <a:t>• </a:t>
            </a:r>
            <a:r>
              <a:rPr lang="tr-TR" sz="2200" dirty="0" err="1"/>
              <a:t>Paletleme</a:t>
            </a:r>
            <a:br>
              <a:rPr lang="tr-TR" sz="2200" dirty="0"/>
            </a:br>
            <a:r>
              <a:rPr lang="tr-TR" sz="2200" dirty="0"/>
              <a:t>• </a:t>
            </a:r>
            <a:r>
              <a:rPr lang="tr-TR" sz="2200" dirty="0" err="1"/>
              <a:t>Mamül</a:t>
            </a:r>
            <a:r>
              <a:rPr lang="tr-TR" sz="2200" dirty="0"/>
              <a:t> Stokları</a:t>
            </a:r>
            <a:br>
              <a:rPr lang="tr-TR" sz="2200" dirty="0"/>
            </a:br>
            <a:r>
              <a:rPr lang="tr-TR" sz="2200" dirty="0"/>
              <a:t>• Sipariş Süreci</a:t>
            </a:r>
            <a:br>
              <a:rPr lang="tr-TR" sz="2200" dirty="0"/>
            </a:br>
            <a:r>
              <a:rPr lang="tr-TR" sz="2200" dirty="0"/>
              <a:t>• Taşıma</a:t>
            </a:r>
            <a:br>
              <a:rPr lang="tr-TR" sz="2200" dirty="0"/>
            </a:br>
            <a:r>
              <a:rPr lang="tr-TR" sz="2200" dirty="0"/>
              <a:t>• Müşteri Hizmetleri</a:t>
            </a:r>
            <a:br>
              <a:rPr lang="tr-TR" sz="2200" dirty="0"/>
            </a:br>
            <a:r>
              <a:rPr lang="tr-TR" sz="2200" dirty="0"/>
              <a:t>• Dağıtım Planlama</a:t>
            </a:r>
          </a:p>
          <a:p>
            <a:endParaRPr lang="tr-TR" dirty="0"/>
          </a:p>
        </p:txBody>
      </p:sp>
    </p:spTree>
    <p:extLst>
      <p:ext uri="{BB962C8B-B14F-4D97-AF65-F5344CB8AC3E}">
        <p14:creationId xmlns:p14="http://schemas.microsoft.com/office/powerpoint/2010/main" val="2674713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754392"/>
            <a:ext cx="4337021" cy="584775"/>
          </a:xfrm>
          <a:prstGeom prst="rect">
            <a:avLst/>
          </a:prstGeom>
          <a:noFill/>
        </p:spPr>
        <p:txBody>
          <a:bodyPr wrap="none" rtlCol="0">
            <a:spAutoFit/>
          </a:bodyPr>
          <a:lstStyle/>
          <a:p>
            <a:r>
              <a:rPr lang="tr-TR" sz="3200" b="1" i="1" dirty="0">
                <a:solidFill>
                  <a:srgbClr val="00B0F0"/>
                </a:solidFill>
              </a:rPr>
              <a:t>Birleştirme(1980-2000)</a:t>
            </a:r>
          </a:p>
        </p:txBody>
      </p:sp>
      <p:sp>
        <p:nvSpPr>
          <p:cNvPr id="3" name="Metin kutusu 2"/>
          <p:cNvSpPr txBox="1"/>
          <p:nvPr/>
        </p:nvSpPr>
        <p:spPr>
          <a:xfrm>
            <a:off x="323528" y="1988840"/>
            <a:ext cx="7983941" cy="2677656"/>
          </a:xfrm>
          <a:prstGeom prst="rect">
            <a:avLst/>
          </a:prstGeom>
          <a:noFill/>
        </p:spPr>
        <p:txBody>
          <a:bodyPr wrap="square" rtlCol="0" anchor="ctr">
            <a:spAutoFit/>
          </a:bodyPr>
          <a:lstStyle/>
          <a:p>
            <a:r>
              <a:rPr lang="tr-TR" sz="2800" dirty="0"/>
              <a:t>Bu dönemdeki lojistik faaliyetler iki kavram altında toplanmıştır:</a:t>
            </a:r>
            <a:br>
              <a:rPr lang="tr-TR" sz="2800" dirty="0"/>
            </a:br>
            <a:endParaRPr lang="tr-TR" sz="2800" dirty="0"/>
          </a:p>
          <a:p>
            <a:endParaRPr lang="tr-TR" sz="2800" dirty="0"/>
          </a:p>
          <a:p>
            <a:r>
              <a:rPr lang="tr-TR" sz="2800" dirty="0"/>
              <a:t>• Madde ve Malzeme Yönetimi</a:t>
            </a:r>
            <a:br>
              <a:rPr lang="tr-TR" sz="2800" dirty="0"/>
            </a:br>
            <a:r>
              <a:rPr lang="tr-TR" sz="2800" dirty="0"/>
              <a:t>• Fiziksel Dağıtım</a:t>
            </a:r>
          </a:p>
        </p:txBody>
      </p:sp>
    </p:spTree>
    <p:extLst>
      <p:ext uri="{BB962C8B-B14F-4D97-AF65-F5344CB8AC3E}">
        <p14:creationId xmlns:p14="http://schemas.microsoft.com/office/powerpoint/2010/main" val="1017508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7576305" cy="584775"/>
          </a:xfrm>
          <a:prstGeom prst="rect">
            <a:avLst/>
          </a:prstGeom>
          <a:noFill/>
        </p:spPr>
        <p:txBody>
          <a:bodyPr wrap="none" rtlCol="0">
            <a:spAutoFit/>
          </a:bodyPr>
          <a:lstStyle/>
          <a:p>
            <a:r>
              <a:rPr lang="tr-TR" sz="3200" b="1" dirty="0">
                <a:solidFill>
                  <a:srgbClr val="00B0F0"/>
                </a:solidFill>
              </a:rPr>
              <a:t> </a:t>
            </a:r>
            <a:r>
              <a:rPr lang="tr-TR" sz="3200" b="1" i="1" dirty="0">
                <a:solidFill>
                  <a:srgbClr val="00B0F0"/>
                </a:solidFill>
              </a:rPr>
              <a:t>Toplam Bütünleşme ( 2000 – Günümüze )</a:t>
            </a:r>
          </a:p>
        </p:txBody>
      </p:sp>
      <p:sp>
        <p:nvSpPr>
          <p:cNvPr id="3" name="Metin kutusu 2"/>
          <p:cNvSpPr txBox="1"/>
          <p:nvPr/>
        </p:nvSpPr>
        <p:spPr>
          <a:xfrm>
            <a:off x="539552" y="1485364"/>
            <a:ext cx="7983941" cy="3970318"/>
          </a:xfrm>
          <a:prstGeom prst="rect">
            <a:avLst/>
          </a:prstGeom>
          <a:noFill/>
        </p:spPr>
        <p:txBody>
          <a:bodyPr wrap="square" rtlCol="0" anchor="ctr">
            <a:spAutoFit/>
          </a:bodyPr>
          <a:lstStyle/>
          <a:p>
            <a:pPr algn="just"/>
            <a:r>
              <a:rPr lang="tr-TR" sz="2800" dirty="0"/>
              <a:t>Halen de devam etmekte olan bu süreç parçalanma ve birleşme kısmında verilen faaliyetlerin bir çatı altında toplanmasını gündeme getirmiştir. Dünya ekonomisinde yaşanan küreselleşme, liberalleşme ve buna paralel olarak firmaları zorlayan uyum çabaları, lojistik faaliyetlerin önemini arttırırken günümüzdeki entegre lojistik kavramını ortaya çıkarmıştır.</a:t>
            </a:r>
          </a:p>
        </p:txBody>
      </p:sp>
    </p:spTree>
    <p:extLst>
      <p:ext uri="{BB962C8B-B14F-4D97-AF65-F5344CB8AC3E}">
        <p14:creationId xmlns:p14="http://schemas.microsoft.com/office/powerpoint/2010/main" val="15334175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99592" y="1718954"/>
            <a:ext cx="7407877" cy="3293209"/>
          </a:xfrm>
          <a:prstGeom prst="rect">
            <a:avLst/>
          </a:prstGeom>
          <a:noFill/>
        </p:spPr>
        <p:txBody>
          <a:bodyPr wrap="square" rtlCol="0" anchor="ctr">
            <a:spAutoFit/>
          </a:bodyPr>
          <a:lstStyle/>
          <a:p>
            <a:pPr algn="just"/>
            <a:r>
              <a:rPr lang="tr-TR" sz="1600" dirty="0"/>
              <a:t>Osmanlı ordusunun seferlerinin taktiksel açıdan askeri boyutları ile stratejik açıdan siyasi sonuçları hakkında sayısız eser bulunmasına rağmen bu seferlerin başarıyla tamamlanması için mükemmele yakın bir biçimde organize edilen lojistik desteğin planlanması ve icrası yeteri kadar ele alınmamıştır. O dönemde, malzeme ve insan nakli için canlı hayvanlar kullanılmakta ve çoğu zaman mesafeler yaya olarak kat edilmekteydi. Batı seferlerinde nehirlerin su gücünden kısmen faydalanılmış olsa da doğu seferlerinde bu imkan da yoktu. Seferlerde kalabalık tutulan ordunun en önemli dezavantajı ordu ağırlıklarının taşınması, iaşe ve barınma sorunuydu. Seferlerin başlangıç noktası ile varış noktası arasındaki iklim farkı, aylarca süren bu seferlerde, gerekli tedbirlerin alınmasını gerektiriyordu. Teknolojinin gelişmesiyle muharebe sahasına sonradan giren ve zamanla devasa boyutlara ulaşan toplar ve bu toplara ait mühimmatın nakli, başlı başına lojistik çözümler gerektiren sorunlardandı.</a:t>
            </a:r>
          </a:p>
        </p:txBody>
      </p:sp>
    </p:spTree>
    <p:extLst>
      <p:ext uri="{BB962C8B-B14F-4D97-AF65-F5344CB8AC3E}">
        <p14:creationId xmlns:p14="http://schemas.microsoft.com/office/powerpoint/2010/main" val="4241208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99592" y="1226511"/>
            <a:ext cx="7407877" cy="4278094"/>
          </a:xfrm>
          <a:prstGeom prst="rect">
            <a:avLst/>
          </a:prstGeom>
          <a:noFill/>
        </p:spPr>
        <p:txBody>
          <a:bodyPr wrap="square" rtlCol="0" anchor="ctr">
            <a:spAutoFit/>
          </a:bodyPr>
          <a:lstStyle/>
          <a:p>
            <a:pPr algn="just"/>
            <a:r>
              <a:rPr lang="tr-TR" sz="1600" dirty="0"/>
              <a:t>İmparatorluk zengin kaynaklara sahipse de bahsedilen lojistik sorunlara etkin çözümler üretmek her zaman mümkün değildi. Sayıları yüzbinleri aşan ordunun seferdeki lojistik sorunlarından en önde geleni olan iaşe sorununun boyutu hakkında fikir sahibi olabilmek adına, günümüzde kullanılan iaşe hesaplama yöntemini esas alan bir çalışma örnek olarak verilebilir. Yiyecek maddelerinin ihtiyaç miktarları, en basit şekliyle, kişi başına günde tüketilecek yiyecek miktarının toplam mevcutla çarpılması ile hesaplanır. Yapılacak </a:t>
            </a:r>
            <a:r>
              <a:rPr lang="tr-TR" sz="1600" dirty="0" err="1"/>
              <a:t>hârekatın</a:t>
            </a:r>
            <a:r>
              <a:rPr lang="tr-TR" sz="1600" dirty="0"/>
              <a:t> iklim şartları ve bölgesel özelliklerine göre değişiklik gösterse de (su hariç) bir askerin tüketeceği günlük gıdanın ağırlığı yaklaşık 0.970 kg, bir hayvanın (at, katır, manda, öküz gibi) ise yaklaşık 4 kg civarındadır. Bu yaklaşımla 100 bin kişi ve 10 bin binek veya taşıma maksatlı hayvandan oluşan bir ordunun (su hariç) bir günlük yemek ihtiyacı için yanında taşıması gereken yiyecek maddesi, yaklaşık 97 ton (100 bin X 0.970 kg = 97.000 kg), hayvanlar için taşıması gereken bir günlük yem, yaklaşık 40 ton (10 bin X 4 kg = 40.000 kg) olarak hesaplanır. Özetle ifade etmek gerekirse sefere çıkan 100 bin asker ve 10 bin binek veya taşıma maksatlı hayvandan oluşan bir ordunun (su hariç) yiyecek maddesi ağırlığı, günlük 137 ton olmaktadır. </a:t>
            </a:r>
          </a:p>
        </p:txBody>
      </p:sp>
    </p:spTree>
    <p:extLst>
      <p:ext uri="{BB962C8B-B14F-4D97-AF65-F5344CB8AC3E}">
        <p14:creationId xmlns:p14="http://schemas.microsoft.com/office/powerpoint/2010/main" val="39035878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99592" y="1472732"/>
            <a:ext cx="7407877" cy="3785652"/>
          </a:xfrm>
          <a:prstGeom prst="rect">
            <a:avLst/>
          </a:prstGeom>
          <a:noFill/>
        </p:spPr>
        <p:txBody>
          <a:bodyPr wrap="square" rtlCol="0" anchor="ctr">
            <a:spAutoFit/>
          </a:bodyPr>
          <a:lstStyle/>
          <a:p>
            <a:pPr algn="just"/>
            <a:r>
              <a:rPr lang="tr-TR" sz="1600" dirty="0"/>
              <a:t>Seferlerin aylarca sürdüğü ve genelde ordunun sayıca yüzbinleri de aştığı göz önüne alınırsa, bu boyutlardaki bir orduya sefer boyunca yeterli olacak yiyeceğin ordu ile birlikte taşınmasının, o dönemin teknolojik imkanlarıyla mümkün olmadığı tespiti yapılabilmektedir. Aylarca, bazen yıllarca süren seferlerde bu sorun, ihtiyaçların sefer güzergahlarında önceden alınacak tedbirler kapsamında yapılan bölgesel stoklama sistemi ile çözümlenmekteydi. Bitkisel ürünlerden karşılanacak un, bulgur, pirinç gibi gıdalarla, büyük ve küçükbaş hayvanlardan karşılanacak et, süt, yumurta gibi ihtiyaçların miktarı önceden belirleniyor, ordunun geçiş zamanına göre hazır bulunduruluyordu. Bu tarz lojistik çözümün beraberinde getirdiği en önemli sorun bölgesel tarım kıtlıkları veya ani iklim değişiklikleriydi. Ayrıca, bu tarz yarı mamul gıdaların tüketilebilecek hale getirilmesi de miktarlar göz önüne alındığında bir başka lojistik problemdi. Bu sorun, yarı mamullerin stoklandığı bölgelere yakın yerleşim birimlerinde ikamet eden, hizmetin cinsine göre seçilen yerel ahaliden faydalanılmak suretiyle çözülmekteydi. </a:t>
            </a:r>
          </a:p>
        </p:txBody>
      </p:sp>
    </p:spTree>
    <p:extLst>
      <p:ext uri="{BB962C8B-B14F-4D97-AF65-F5344CB8AC3E}">
        <p14:creationId xmlns:p14="http://schemas.microsoft.com/office/powerpoint/2010/main" val="306813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TEDARİK ZİNCİRİ=LOJİSTİK?</a:t>
            </a:r>
          </a:p>
        </p:txBody>
      </p:sp>
      <p:sp>
        <p:nvSpPr>
          <p:cNvPr id="3" name="İçerik Yer Tutucusu 2"/>
          <p:cNvSpPr>
            <a:spLocks noGrp="1"/>
          </p:cNvSpPr>
          <p:nvPr>
            <p:ph idx="1"/>
          </p:nvPr>
        </p:nvSpPr>
        <p:spPr/>
        <p:txBody>
          <a:bodyPr/>
          <a:lstStyle/>
          <a:p>
            <a:pPr>
              <a:defRPr/>
            </a:pPr>
            <a:r>
              <a:rPr lang="tr-TR" dirty="0"/>
              <a:t>Gelenekselciler </a:t>
            </a:r>
          </a:p>
          <a:p>
            <a:pPr>
              <a:defRPr/>
            </a:pPr>
            <a:r>
              <a:rPr lang="tr-TR" dirty="0"/>
              <a:t>Yeniden adlandıranlar </a:t>
            </a:r>
          </a:p>
          <a:p>
            <a:pPr>
              <a:defRPr/>
            </a:pPr>
            <a:r>
              <a:rPr lang="tr-TR" dirty="0"/>
              <a:t>Birleştirenler </a:t>
            </a:r>
          </a:p>
          <a:p>
            <a:pPr>
              <a:defRPr/>
            </a:pPr>
            <a:r>
              <a:rPr lang="tr-TR" dirty="0"/>
              <a:t>Kesiştirenler</a:t>
            </a:r>
          </a:p>
          <a:p>
            <a:pPr marL="0" indent="0">
              <a:buFont typeface="Wingdings 3" pitchFamily="18" charset="2"/>
              <a:buNone/>
              <a:defRPr/>
            </a:pPr>
            <a:endParaRPr lang="tr-TR" dirty="0"/>
          </a:p>
        </p:txBody>
      </p:sp>
      <p:pic>
        <p:nvPicPr>
          <p:cNvPr id="65540" name="Resi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75" y="3860800"/>
            <a:ext cx="6040438"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99592" y="1226511"/>
            <a:ext cx="7407877" cy="4278094"/>
          </a:xfrm>
          <a:prstGeom prst="rect">
            <a:avLst/>
          </a:prstGeom>
          <a:noFill/>
        </p:spPr>
        <p:txBody>
          <a:bodyPr wrap="square" rtlCol="0" anchor="ctr">
            <a:spAutoFit/>
          </a:bodyPr>
          <a:lstStyle/>
          <a:p>
            <a:pPr algn="just"/>
            <a:r>
              <a:rPr lang="tr-TR" sz="1600" dirty="0"/>
              <a:t>Seferlerin lojistik desteğinin etkin olabilmesi için, seferin hedefine ve yönüne göre başlama ve bitiş zamanları, ürünlerin hasat zamanına göre belirleniyordu. Batı yönüne açılan seferler baharın ilk aylarında başlayıp kış başlamadan biterdi. Doğu yönündeki seferlerde yaz mevsimi, aşırı sıcaklar nedeniyle uygun değildi. Batıya yönelik yapılan seferlerde önceleri develerden, sonraları Tuna Nehri’nden faydalanılmıştır. Doğu yönünde yapılan seferler Avrupa yönüne yapılan seferlerle mukayese edilmeyecek kadar çetin şartlarda icra ediliyordu.</a:t>
            </a:r>
          </a:p>
          <a:p>
            <a:pPr algn="just"/>
            <a:endParaRPr lang="tr-TR" sz="1600" dirty="0"/>
          </a:p>
          <a:p>
            <a:pPr algn="just"/>
            <a:r>
              <a:rPr lang="tr-TR" sz="1600" dirty="0"/>
              <a:t>Sefer denilince ilk akla gelen Osmanlı padişahı tahtı devraldığında 2.375.000 km2 olan Osmanlı topraklarını, 6.557.000 km2 ye çıkaran Yavuz Sultan Selim’dir. 16’ncı yüzyılda Sultan Selim komutasındaki Osmanlı ordusunun, 1516’da çıkıp, 1518’de döndüğü Mısır seferini, diğer Osmanlı seferlerinden ayıran neden, 2 bin km’lik mesafenin yaya olarak aşılmasının ardından, Sina Çölü’nün günde ortalama 30 km’lik bir hızla yürünerek bir haftada geçilmesi, bu geçiş esnasında her birine dörder veya altışar çekim hayvanının koşulduğu ağır arabalardaki yüzlerce topun, sıcak çöl kumlarının üzerinden nakledilmesi gibi eşine az rastlanır örneklerle dolu olmasıdır. </a:t>
            </a:r>
          </a:p>
        </p:txBody>
      </p:sp>
    </p:spTree>
    <p:extLst>
      <p:ext uri="{BB962C8B-B14F-4D97-AF65-F5344CB8AC3E}">
        <p14:creationId xmlns:p14="http://schemas.microsoft.com/office/powerpoint/2010/main" val="16584115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0" y="692696"/>
            <a:ext cx="8774903" cy="707886"/>
          </a:xfrm>
          <a:prstGeom prst="rect">
            <a:avLst/>
          </a:prstGeom>
          <a:noFill/>
        </p:spPr>
        <p:txBody>
          <a:bodyPr wrap="none" rtlCol="0">
            <a:spAutoFit/>
          </a:bodyPr>
          <a:lstStyle/>
          <a:p>
            <a:r>
              <a:rPr lang="tr-TR" sz="4000" dirty="0">
                <a:solidFill>
                  <a:srgbClr val="00B0F0"/>
                </a:solidFill>
              </a:rPr>
              <a:t>Dünyada Lojistik Sektörünün Gelişimi </a:t>
            </a:r>
          </a:p>
        </p:txBody>
      </p:sp>
      <p:sp>
        <p:nvSpPr>
          <p:cNvPr id="6" name="Metin kutusu 5"/>
          <p:cNvSpPr txBox="1"/>
          <p:nvPr/>
        </p:nvSpPr>
        <p:spPr>
          <a:xfrm>
            <a:off x="296839" y="2018520"/>
            <a:ext cx="7983941" cy="3170099"/>
          </a:xfrm>
          <a:prstGeom prst="rect">
            <a:avLst/>
          </a:prstGeom>
          <a:noFill/>
        </p:spPr>
        <p:txBody>
          <a:bodyPr wrap="square" rtlCol="0" anchor="ctr">
            <a:spAutoFit/>
          </a:bodyPr>
          <a:lstStyle/>
          <a:p>
            <a:r>
              <a:rPr lang="tr-TR" sz="2000" dirty="0"/>
              <a:t>Lojistik sektörünün ülkelerin kalkınmalarında lokomotif olduğu ifade </a:t>
            </a:r>
          </a:p>
          <a:p>
            <a:r>
              <a:rPr lang="tr-TR" sz="2000" dirty="0"/>
              <a:t>edilirken Georgetown Üniversitesi Lojistik Direktörü Prof. Dr. </a:t>
            </a:r>
            <a:r>
              <a:rPr lang="tr-TR" sz="2000" dirty="0" err="1"/>
              <a:t>Ricardo</a:t>
            </a:r>
            <a:endParaRPr lang="tr-TR" sz="2000" dirty="0"/>
          </a:p>
          <a:p>
            <a:r>
              <a:rPr lang="tr-TR" sz="2000" dirty="0" err="1"/>
              <a:t>Ernst</a:t>
            </a:r>
            <a:r>
              <a:rPr lang="tr-TR" sz="2000" dirty="0"/>
              <a:t>, dünyada üretilen her bir doların 25 </a:t>
            </a:r>
            <a:r>
              <a:rPr lang="tr-TR" sz="2000" dirty="0" err="1"/>
              <a:t>centinin</a:t>
            </a:r>
            <a:r>
              <a:rPr lang="tr-TR" sz="2000" dirty="0"/>
              <a:t> lojistik faaliyetlerine </a:t>
            </a:r>
          </a:p>
          <a:p>
            <a:r>
              <a:rPr lang="tr-TR" sz="2000" dirty="0"/>
              <a:t>gittiğini belirtmektedir. Birçok faaliyeti kapsadığı için sektör </a:t>
            </a:r>
          </a:p>
          <a:p>
            <a:r>
              <a:rPr lang="tr-TR" sz="2000" dirty="0"/>
              <a:t>büyüklüğünün hesaplanması zor olmakla birlikte, dünya lojistik pazarının son yıllarda 5 trilyon dolarlık büyüklüğe ulaştığı tahmin edilmektedir. </a:t>
            </a:r>
          </a:p>
          <a:p>
            <a:r>
              <a:rPr lang="tr-TR" sz="2000" dirty="0"/>
              <a:t>Sektör Avrupa ‟da yıllık yüzde 7-9, Kuzey Amerika ‟da yüzde 15 ve </a:t>
            </a:r>
          </a:p>
          <a:p>
            <a:r>
              <a:rPr lang="tr-TR" sz="2000" dirty="0"/>
              <a:t>Asya ‟da da yüzde 20‟lik büyüme oranlarıyla en hızlı büyüyen sektörler </a:t>
            </a:r>
          </a:p>
          <a:p>
            <a:r>
              <a:rPr lang="tr-TR" sz="2000" dirty="0"/>
              <a:t>arasında önemli bir yere sahiptir. </a:t>
            </a:r>
          </a:p>
        </p:txBody>
      </p:sp>
    </p:spTree>
    <p:extLst>
      <p:ext uri="{BB962C8B-B14F-4D97-AF65-F5344CB8AC3E}">
        <p14:creationId xmlns:p14="http://schemas.microsoft.com/office/powerpoint/2010/main" val="20670978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96838" y="1564776"/>
            <a:ext cx="8103613" cy="5262980"/>
          </a:xfrm>
          <a:prstGeom prst="rect">
            <a:avLst/>
          </a:prstGeom>
        </p:spPr>
        <p:txBody>
          <a:bodyPr wrap="square">
            <a:spAutoFit/>
          </a:bodyPr>
          <a:lstStyle/>
          <a:p>
            <a:r>
              <a:rPr lang="tr-TR" sz="2800" dirty="0"/>
              <a:t>Lojistik sektörünün önde gelen ülkeleri; </a:t>
            </a:r>
            <a:br>
              <a:rPr lang="tr-TR" sz="2800" dirty="0"/>
            </a:br>
            <a:endParaRPr lang="tr-TR" sz="2800" dirty="0"/>
          </a:p>
          <a:p>
            <a:pPr algn="just"/>
            <a:r>
              <a:rPr lang="tr-TR" sz="2800" dirty="0"/>
              <a:t>ABD başta olmak üzere İngiltere, Japonya, Hollanda, Almanya, Fransa, Macaristan ve Bulgaristan'dır. Dünya lojistik pazarının yüzde elliden fazlasına sahip olan ABD ve Avrupa dışında, son dönemde, Dubai ve Hong Kong gibi Şehirler de lojistik üs olma yolunda hızla ilerlemektedirler. Gelecekte önemi artacak bölgeler ise sırasıyla Asya-Pasifik, Doğu Avrupa, Rusya ve Ortadoğu olarak belirtilmektedir .</a:t>
            </a:r>
          </a:p>
          <a:p>
            <a:endParaRPr lang="tr-TR" sz="2800" dirty="0"/>
          </a:p>
        </p:txBody>
      </p:sp>
      <p:sp>
        <p:nvSpPr>
          <p:cNvPr id="5" name="Metin kutusu 4"/>
          <p:cNvSpPr txBox="1"/>
          <p:nvPr/>
        </p:nvSpPr>
        <p:spPr>
          <a:xfrm>
            <a:off x="296838" y="604265"/>
            <a:ext cx="8654998" cy="584775"/>
          </a:xfrm>
          <a:prstGeom prst="rect">
            <a:avLst/>
          </a:prstGeom>
          <a:noFill/>
        </p:spPr>
        <p:txBody>
          <a:bodyPr wrap="none" rtlCol="0">
            <a:spAutoFit/>
          </a:bodyPr>
          <a:lstStyle/>
          <a:p>
            <a:r>
              <a:rPr lang="tr-TR" sz="3200" dirty="0">
                <a:solidFill>
                  <a:srgbClr val="00B0F0"/>
                </a:solidFill>
              </a:rPr>
              <a:t>Dünyada Lojistik Sektörünün Gelişimi(devamı) </a:t>
            </a:r>
          </a:p>
        </p:txBody>
      </p:sp>
    </p:spTree>
    <p:extLst>
      <p:ext uri="{BB962C8B-B14F-4D97-AF65-F5344CB8AC3E}">
        <p14:creationId xmlns:p14="http://schemas.microsoft.com/office/powerpoint/2010/main" val="3169832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6971"/>
            <a:ext cx="8621271" cy="769441"/>
          </a:xfrm>
          <a:prstGeom prst="rect">
            <a:avLst/>
          </a:prstGeom>
          <a:noFill/>
        </p:spPr>
        <p:txBody>
          <a:bodyPr wrap="none" rtlCol="0">
            <a:spAutoFit/>
          </a:bodyPr>
          <a:lstStyle/>
          <a:p>
            <a:r>
              <a:rPr lang="tr-TR" sz="4400" dirty="0">
                <a:solidFill>
                  <a:srgbClr val="00B0F0"/>
                </a:solidFill>
              </a:rPr>
              <a:t>AB’ de Lojistik Sektörünün Gelişimi </a:t>
            </a:r>
          </a:p>
        </p:txBody>
      </p:sp>
      <p:sp>
        <p:nvSpPr>
          <p:cNvPr id="5" name="Metin kutusu 4"/>
          <p:cNvSpPr txBox="1"/>
          <p:nvPr/>
        </p:nvSpPr>
        <p:spPr>
          <a:xfrm>
            <a:off x="296839" y="1492659"/>
            <a:ext cx="7983941" cy="3539430"/>
          </a:xfrm>
          <a:prstGeom prst="rect">
            <a:avLst/>
          </a:prstGeom>
          <a:noFill/>
        </p:spPr>
        <p:txBody>
          <a:bodyPr wrap="square" rtlCol="0" anchor="ctr">
            <a:spAutoFit/>
          </a:bodyPr>
          <a:lstStyle/>
          <a:p>
            <a:pPr algn="just"/>
            <a:r>
              <a:rPr lang="tr-TR" sz="2800" dirty="0"/>
              <a:t>Avrupa Birliği'nin Ulaştırma Politikası, genel hatlarıyla ulaşım sektöründeki AB standartlarını yansıtmaktadır. Bu standartlar AB vatandaşlarının kamu hizmetleri alanındaki sosyal hak ve özgürlüklerini korumayı amaçladığı kadar, AB içerisindeki ekonomik rekabetin korunması, dengeli ve sürdürülebilir kalkınmanın sağlanması için de önem taşımaktadır. </a:t>
            </a:r>
          </a:p>
        </p:txBody>
      </p:sp>
    </p:spTree>
    <p:extLst>
      <p:ext uri="{BB962C8B-B14F-4D97-AF65-F5344CB8AC3E}">
        <p14:creationId xmlns:p14="http://schemas.microsoft.com/office/powerpoint/2010/main" val="18410297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604267"/>
            <a:ext cx="8286371" cy="769441"/>
          </a:xfrm>
          <a:prstGeom prst="rect">
            <a:avLst/>
          </a:prstGeom>
          <a:noFill/>
        </p:spPr>
        <p:txBody>
          <a:bodyPr wrap="none" rtlCol="0">
            <a:spAutoFit/>
          </a:bodyPr>
          <a:lstStyle/>
          <a:p>
            <a:r>
              <a:rPr lang="tr-TR" sz="3200" dirty="0">
                <a:solidFill>
                  <a:srgbClr val="00B0F0"/>
                </a:solidFill>
              </a:rPr>
              <a:t>AB’ de Lojistik Sektörünün Gelişimi(devamı</a:t>
            </a:r>
            <a:r>
              <a:rPr lang="tr-TR" sz="4400" dirty="0">
                <a:solidFill>
                  <a:srgbClr val="00B0F0"/>
                </a:solidFill>
              </a:rPr>
              <a:t>) </a:t>
            </a:r>
          </a:p>
        </p:txBody>
      </p:sp>
      <p:sp>
        <p:nvSpPr>
          <p:cNvPr id="5" name="Metin kutusu 4"/>
          <p:cNvSpPr txBox="1"/>
          <p:nvPr/>
        </p:nvSpPr>
        <p:spPr>
          <a:xfrm>
            <a:off x="296839" y="1468285"/>
            <a:ext cx="7983941" cy="3970318"/>
          </a:xfrm>
          <a:prstGeom prst="rect">
            <a:avLst/>
          </a:prstGeom>
          <a:noFill/>
        </p:spPr>
        <p:txBody>
          <a:bodyPr wrap="square" rtlCol="0" anchor="ctr">
            <a:spAutoFit/>
          </a:bodyPr>
          <a:lstStyle/>
          <a:p>
            <a:pPr algn="just"/>
            <a:r>
              <a:rPr lang="tr-TR" sz="2800" dirty="0"/>
              <a:t>AB Ulaştırma Politikası, tek pazarın düzenli işlemesi ve gelişmesine katkıda bulunmasının yanı sıra, ekonomik ve sosyal bütünleşmenin kuvvetlendirilmesi amacıyla oluşturulmuştur. Zaman içinde giderek artan trafik sıkışıklığı, hizmetlerin kalitesindeki bozulma, çevreye verilen zarar, güvenliğin tehlikeye atılması ve bazı bölgelerin izole edilmesi ulaşım konusunda yeni faaliyetleri gerekli kılmıştır.</a:t>
            </a:r>
          </a:p>
        </p:txBody>
      </p:sp>
    </p:spTree>
    <p:extLst>
      <p:ext uri="{BB962C8B-B14F-4D97-AF65-F5344CB8AC3E}">
        <p14:creationId xmlns:p14="http://schemas.microsoft.com/office/powerpoint/2010/main" val="28817852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6970"/>
            <a:ext cx="8190191" cy="584775"/>
          </a:xfrm>
          <a:prstGeom prst="rect">
            <a:avLst/>
          </a:prstGeom>
          <a:noFill/>
        </p:spPr>
        <p:txBody>
          <a:bodyPr wrap="none" rtlCol="0">
            <a:spAutoFit/>
          </a:bodyPr>
          <a:lstStyle/>
          <a:p>
            <a:r>
              <a:rPr lang="tr-TR" sz="3200" dirty="0">
                <a:solidFill>
                  <a:srgbClr val="00B0F0"/>
                </a:solidFill>
              </a:rPr>
              <a:t>AB’ de Lojistik Sektörünün Gelişimi(devamı) </a:t>
            </a:r>
          </a:p>
        </p:txBody>
      </p:sp>
      <p:sp>
        <p:nvSpPr>
          <p:cNvPr id="5" name="Metin kutusu 4"/>
          <p:cNvSpPr txBox="1"/>
          <p:nvPr/>
        </p:nvSpPr>
        <p:spPr>
          <a:xfrm>
            <a:off x="296839" y="1721751"/>
            <a:ext cx="7983941" cy="3108543"/>
          </a:xfrm>
          <a:prstGeom prst="rect">
            <a:avLst/>
          </a:prstGeom>
          <a:noFill/>
        </p:spPr>
        <p:txBody>
          <a:bodyPr wrap="square" rtlCol="0" anchor="ctr">
            <a:spAutoFit/>
          </a:bodyPr>
          <a:lstStyle/>
          <a:p>
            <a:pPr algn="just"/>
            <a:r>
              <a:rPr lang="tr-TR" sz="2800" dirty="0"/>
              <a:t>Ulaşım sanayi, AB içerisinde önemli bir konuma sahiptir. Ulaşım sektörü AB </a:t>
            </a:r>
            <a:r>
              <a:rPr lang="tr-TR" sz="2800" dirty="0" err="1"/>
              <a:t>GSYiH’sının</a:t>
            </a:r>
            <a:r>
              <a:rPr lang="tr-TR" sz="2800" dirty="0"/>
              <a:t> %7’sini, istihdamın %7’sini, üye ülke yatırımlarının %40’ını ve enerji tüketiminin %30‟unu oluşturmaktadır. Topluluk içi trafikte son 20 yılda, ortalama olarak, mallar için yılda %2,3, yolcular için ise %3.1 düzeyinde bir talep artısı meydana gelmiştir.</a:t>
            </a:r>
          </a:p>
        </p:txBody>
      </p:sp>
    </p:spTree>
    <p:extLst>
      <p:ext uri="{BB962C8B-B14F-4D97-AF65-F5344CB8AC3E}">
        <p14:creationId xmlns:p14="http://schemas.microsoft.com/office/powerpoint/2010/main" val="42811680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5928"/>
            <a:ext cx="8190191" cy="584775"/>
          </a:xfrm>
          <a:prstGeom prst="rect">
            <a:avLst/>
          </a:prstGeom>
          <a:noFill/>
        </p:spPr>
        <p:txBody>
          <a:bodyPr wrap="none" rtlCol="0">
            <a:spAutoFit/>
          </a:bodyPr>
          <a:lstStyle/>
          <a:p>
            <a:r>
              <a:rPr lang="tr-TR" sz="3200" dirty="0">
                <a:solidFill>
                  <a:srgbClr val="00B0F0"/>
                </a:solidFill>
              </a:rPr>
              <a:t>AB’ de Lojistik Sektörünün Gelişimi(devamı) </a:t>
            </a:r>
          </a:p>
        </p:txBody>
      </p:sp>
      <p:sp>
        <p:nvSpPr>
          <p:cNvPr id="5" name="Metin kutusu 4"/>
          <p:cNvSpPr txBox="1"/>
          <p:nvPr/>
        </p:nvSpPr>
        <p:spPr>
          <a:xfrm>
            <a:off x="296839" y="1814477"/>
            <a:ext cx="7983941" cy="4708981"/>
          </a:xfrm>
          <a:prstGeom prst="rect">
            <a:avLst/>
          </a:prstGeom>
          <a:noFill/>
        </p:spPr>
        <p:txBody>
          <a:bodyPr wrap="square" rtlCol="0" anchor="ctr">
            <a:spAutoFit/>
          </a:bodyPr>
          <a:lstStyle/>
          <a:p>
            <a:pPr algn="just"/>
            <a:r>
              <a:rPr lang="tr-TR" sz="2500" dirty="0"/>
              <a:t>Tüm dünyada, karayolu ağırlıklı mevcut taşımacılık sistemi sebep olduğu kirlenme, kazalar ve trafik tıkanıklığı ile ekonominin gelişmesinde en büyük rol oynayan hareketliliği sınırlamaktadır. Avrupa ve Asya'nın birçok ülkesinde bu durumu değiştirmek için demiryollarına özel önem verilmiştir ve ilk olarak 1960‟lı yıllarda Japonya'da kullanılmaya başlanan ileri teknoloji ürünü yüksek hız trenleri 1980‟lerden itibaren tüm Avrupa’da yaygınlaşmıştır. Yüksek hız trenlerinin hizmet verdiği ülkelerde 200-600 kilometre arasındaki mesafelerde demiryolu ile ulaşım havayolu ulaşımına tercih edilmektedir. </a:t>
            </a:r>
          </a:p>
        </p:txBody>
      </p:sp>
    </p:spTree>
    <p:extLst>
      <p:ext uri="{BB962C8B-B14F-4D97-AF65-F5344CB8AC3E}">
        <p14:creationId xmlns:p14="http://schemas.microsoft.com/office/powerpoint/2010/main" val="35337091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6970"/>
            <a:ext cx="8190191" cy="584775"/>
          </a:xfrm>
          <a:prstGeom prst="rect">
            <a:avLst/>
          </a:prstGeom>
          <a:noFill/>
        </p:spPr>
        <p:txBody>
          <a:bodyPr wrap="none" rtlCol="0">
            <a:spAutoFit/>
          </a:bodyPr>
          <a:lstStyle/>
          <a:p>
            <a:r>
              <a:rPr lang="tr-TR" sz="3200" dirty="0">
                <a:solidFill>
                  <a:srgbClr val="00B0F0"/>
                </a:solidFill>
              </a:rPr>
              <a:t>AB’ de Lojistik Sektörünün Gelişimi(devamı) </a:t>
            </a:r>
          </a:p>
        </p:txBody>
      </p:sp>
      <p:sp>
        <p:nvSpPr>
          <p:cNvPr id="5" name="Metin kutusu 4"/>
          <p:cNvSpPr txBox="1"/>
          <p:nvPr/>
        </p:nvSpPr>
        <p:spPr>
          <a:xfrm>
            <a:off x="296839" y="1546465"/>
            <a:ext cx="8847161" cy="5693866"/>
          </a:xfrm>
          <a:prstGeom prst="rect">
            <a:avLst/>
          </a:prstGeom>
          <a:noFill/>
        </p:spPr>
        <p:txBody>
          <a:bodyPr wrap="square" rtlCol="0" anchor="ctr">
            <a:spAutoFit/>
          </a:bodyPr>
          <a:lstStyle/>
          <a:p>
            <a:pPr algn="just"/>
            <a:r>
              <a:rPr lang="tr-TR" sz="2400" dirty="0"/>
              <a:t>Son yıllarda Almanya, Avrupa'daki merkezi konumu sayesinde dünyadaki küresel ticaretten önemli ölçüde payını alan ülkeler arasında yer alıyor. Avrupa Birliği'nin Doğu Avrupa ülkelerini bünyesine katılmasıyla Avrupa'nın orta noktası haline gelen Almanya, özellikle doğu ile batı arasındaki ürün ticareti açısından cazibesini artırarak, Avrupa'nın önemli lojistik merkezlerinden biri olmuştur. Özellikle 1999–2004 yılları arasında hız kazanan lojistik sektörü bu dönemde GSYH'nin yüzde 2,5 katından daha fazla büyüme kaydetmiştir. 2006 yılında yüzde 5 oranında bir büyümeyle 170 milyar Euro tutarında bir ciro hacmine ulaşmıştır. Almanya'da lojistiğin başlangıç kenti Dortmund, lojistik ve nakliye sektörü Dortmund ekonomisi için geleneksel olarak önemli bir rol oynamaktadır.</a:t>
            </a:r>
          </a:p>
          <a:p>
            <a:r>
              <a:rPr lang="tr-TR" sz="2600" dirty="0"/>
              <a:t> </a:t>
            </a:r>
          </a:p>
          <a:p>
            <a:endParaRPr lang="tr-TR" sz="2600" dirty="0"/>
          </a:p>
        </p:txBody>
      </p:sp>
    </p:spTree>
    <p:extLst>
      <p:ext uri="{BB962C8B-B14F-4D97-AF65-F5344CB8AC3E}">
        <p14:creationId xmlns:p14="http://schemas.microsoft.com/office/powerpoint/2010/main" val="22849245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619672" y="2636912"/>
            <a:ext cx="5723468" cy="1828090"/>
          </a:xfrm>
        </p:spPr>
        <p:txBody>
          <a:bodyPr>
            <a:normAutofit fontScale="90000"/>
          </a:bodyPr>
          <a:lstStyle/>
          <a:p>
            <a:r>
              <a:rPr lang="tr-TR" dirty="0"/>
              <a:t>TÜRKİYE’DE TAŞIMACILIK VE LOJİSTİK</a:t>
            </a:r>
          </a:p>
        </p:txBody>
      </p:sp>
    </p:spTree>
    <p:extLst>
      <p:ext uri="{BB962C8B-B14F-4D97-AF65-F5344CB8AC3E}">
        <p14:creationId xmlns:p14="http://schemas.microsoft.com/office/powerpoint/2010/main" val="18026982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90618"/>
            <a:ext cx="7395486" cy="584775"/>
          </a:xfrm>
          <a:prstGeom prst="rect">
            <a:avLst/>
          </a:prstGeom>
          <a:noFill/>
        </p:spPr>
        <p:txBody>
          <a:bodyPr wrap="none" rtlCol="0">
            <a:spAutoFit/>
          </a:bodyPr>
          <a:lstStyle/>
          <a:p>
            <a:r>
              <a:rPr lang="tr-TR" sz="3200" dirty="0">
                <a:solidFill>
                  <a:srgbClr val="00B0F0"/>
                </a:solidFill>
              </a:rPr>
              <a:t>Türkiye’ de Lojistik Sektörünün Gelişimi </a:t>
            </a:r>
          </a:p>
        </p:txBody>
      </p:sp>
      <p:sp>
        <p:nvSpPr>
          <p:cNvPr id="5" name="Metin kutusu 4"/>
          <p:cNvSpPr txBox="1"/>
          <p:nvPr/>
        </p:nvSpPr>
        <p:spPr>
          <a:xfrm>
            <a:off x="296839" y="1226501"/>
            <a:ext cx="7983941" cy="4832092"/>
          </a:xfrm>
          <a:prstGeom prst="rect">
            <a:avLst/>
          </a:prstGeom>
          <a:noFill/>
        </p:spPr>
        <p:txBody>
          <a:bodyPr wrap="square" rtlCol="0" anchor="ctr">
            <a:spAutoFit/>
          </a:bodyPr>
          <a:lstStyle/>
          <a:p>
            <a:r>
              <a:rPr lang="tr-TR" sz="2800" dirty="0"/>
              <a:t>Lojistiğin gelişmesi, ülkelerin lojistik olanak ve yeteneklerine </a:t>
            </a:r>
          </a:p>
          <a:p>
            <a:pPr algn="just"/>
            <a:r>
              <a:rPr lang="tr-TR" sz="2800" dirty="0"/>
              <a:t>bağlıdır. Ülke ve bölge bazında yapılan lojistik değerlendirmeler önemlidir, çünkü dünyanın bazı bölgeleri, başarılarında önemli paya sahip mükemmel lojistik olanaklara sahip iken diğer bölgeler, bu özelliklerden yoksundur. Lojistikte bölge değerlendirmesi, coğrafik, fiziksel ve kurumsal altyapıya göre yapılır. Bu tür değerlendirmeler lojistiğin gelişmesi için gerekli olan yatırım ve düzenlemelere ışık tutar.</a:t>
            </a:r>
          </a:p>
        </p:txBody>
      </p:sp>
    </p:spTree>
    <p:extLst>
      <p:ext uri="{BB962C8B-B14F-4D97-AF65-F5344CB8AC3E}">
        <p14:creationId xmlns:p14="http://schemas.microsoft.com/office/powerpoint/2010/main" val="415934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TEDARİK ZİNCİRİ=LOJİSTİK?</a:t>
            </a:r>
          </a:p>
        </p:txBody>
      </p:sp>
      <p:sp>
        <p:nvSpPr>
          <p:cNvPr id="66563" name="İçerik Yer Tutucusu 2"/>
          <p:cNvSpPr>
            <a:spLocks noGrp="1"/>
          </p:cNvSpPr>
          <p:nvPr>
            <p:ph idx="1"/>
          </p:nvPr>
        </p:nvSpPr>
        <p:spPr/>
        <p:txBody>
          <a:bodyPr/>
          <a:lstStyle/>
          <a:p>
            <a:r>
              <a:rPr lang="tr-TR" altLang="tr-TR"/>
              <a:t>. Lojistik tanımlamalarına bakıldığına, ürün ve hizmetlerin hammadde noktasından tüketiciye kadar akışının ve depolanmasının müşteri ihtiyaçlarına uygun olarak planlama ve kontrol süreçlerini içerdiği görülür. Bu tanımın genel olarak harici ve dahili hareketliliği ve materyallerin firmaya geri dönüşünü, ayrıca hem hammaddenin hem de bitmiş ürünlerin hareketliliğini içerir.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286603" y="1165507"/>
            <a:ext cx="7983941" cy="4893647"/>
          </a:xfrm>
          <a:prstGeom prst="rect">
            <a:avLst/>
          </a:prstGeom>
          <a:noFill/>
        </p:spPr>
        <p:txBody>
          <a:bodyPr wrap="square" rtlCol="0" anchor="ctr">
            <a:spAutoFit/>
          </a:bodyPr>
          <a:lstStyle/>
          <a:p>
            <a:pPr algn="just"/>
            <a:r>
              <a:rPr lang="tr-TR" sz="2400" dirty="0"/>
              <a:t>Dünya üzerindeki gelişmiş ülkelerin tamamının entegre olduğu günden güne gelişen lojistik sektörü, Türkiye’de de 1980’lerle 1990’lı yıllar arasında kara, hava, deniz, demiryolu ve kombine taşımacılık alanlarındaki yatırımlarla alt yapısını oluşturmuştur, 1990’lı yıllarda da atılıma geçmiştir. Dünyadaki benzer uygulamalara paralel biçimde </a:t>
            </a:r>
          </a:p>
          <a:p>
            <a:r>
              <a:rPr lang="tr-TR" sz="2400" dirty="0"/>
              <a:t>hizmetlerini çeşitlendiren ve uzmanlaştıran Türkiye ‘de yerleşik lojistik sektörü, 2000 yılının başına gelindiğinde, emekleme devresini geride bırakarak, yerli ve uluslararası şirketlerde işbirliğine giden, yurtdışı bürolar açan hizmetlerinin kalitesini sürekli artıran, dinamik bir sektör haline gelmiştir.</a:t>
            </a:r>
          </a:p>
        </p:txBody>
      </p:sp>
    </p:spTree>
    <p:extLst>
      <p:ext uri="{BB962C8B-B14F-4D97-AF65-F5344CB8AC3E}">
        <p14:creationId xmlns:p14="http://schemas.microsoft.com/office/powerpoint/2010/main" val="2392431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99592" y="260648"/>
            <a:ext cx="6984776" cy="1778549"/>
          </a:xfrm>
        </p:spPr>
        <p:txBody>
          <a:bodyPr>
            <a:normAutofit/>
          </a:bodyPr>
          <a:lstStyle/>
          <a:p>
            <a:r>
              <a:rPr lang="tr-TR" sz="3000" dirty="0"/>
              <a:t>2023 YILINA YÖNELİK TAŞIMACILIK VE LOJİSTİK SEKTÖRÜNE İLİŞKİN YÜKSEK HEDEFLER</a:t>
            </a:r>
          </a:p>
        </p:txBody>
      </p:sp>
      <p:sp>
        <p:nvSpPr>
          <p:cNvPr id="3" name="İçerik Yer Tutucusu 2"/>
          <p:cNvSpPr>
            <a:spLocks noGrp="1"/>
          </p:cNvSpPr>
          <p:nvPr>
            <p:ph idx="1"/>
          </p:nvPr>
        </p:nvSpPr>
        <p:spPr>
          <a:xfrm>
            <a:off x="1115616" y="2852936"/>
            <a:ext cx="6421327" cy="1862020"/>
          </a:xfrm>
        </p:spPr>
        <p:txBody>
          <a:bodyPr>
            <a:normAutofit fontScale="62500" lnSpcReduction="20000"/>
          </a:bodyPr>
          <a:lstStyle/>
          <a:p>
            <a:r>
              <a:rPr lang="tr-TR" dirty="0"/>
              <a:t>16 adet büyük ölçekli yeni lojistik merkezi</a:t>
            </a:r>
          </a:p>
          <a:p>
            <a:r>
              <a:rPr lang="tr-TR" dirty="0"/>
              <a:t>36.500 km’lik bölünmüş yol, 7.500 km’lik otoyol</a:t>
            </a:r>
          </a:p>
          <a:p>
            <a:r>
              <a:rPr lang="tr-TR" dirty="0"/>
              <a:t>70.000 km’lik bitümlü sıcak karışım asfalt</a:t>
            </a:r>
          </a:p>
          <a:p>
            <a:r>
              <a:rPr lang="tr-TR" dirty="0"/>
              <a:t>2019 yılında Boğaz’da bir denizaltı tüp geçit ve 3. köprü</a:t>
            </a:r>
          </a:p>
          <a:p>
            <a:r>
              <a:rPr lang="tr-TR" dirty="0"/>
              <a:t>Çanakkale Boğazı’nda köprü</a:t>
            </a:r>
          </a:p>
          <a:p>
            <a:r>
              <a:rPr lang="tr-TR" dirty="0"/>
              <a:t>10.000 km’lik hızlı tren demir yolu, 4.000 km’lik ilave demir yolu</a:t>
            </a:r>
          </a:p>
          <a:p>
            <a:pPr marL="0" indent="0">
              <a:buNone/>
            </a:pPr>
            <a:endParaRPr lang="tr-TR" dirty="0"/>
          </a:p>
        </p:txBody>
      </p:sp>
    </p:spTree>
    <p:extLst>
      <p:ext uri="{BB962C8B-B14F-4D97-AF65-F5344CB8AC3E}">
        <p14:creationId xmlns:p14="http://schemas.microsoft.com/office/powerpoint/2010/main" val="617395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92500"/>
          </a:bodyPr>
          <a:lstStyle/>
          <a:p>
            <a:r>
              <a:rPr lang="tr-TR" dirty="0"/>
              <a:t>8.000 km’lik hattın elektrikli ve sinyalli hale getirilmesi</a:t>
            </a:r>
          </a:p>
          <a:p>
            <a:r>
              <a:rPr lang="tr-TR" dirty="0"/>
              <a:t>Yılda 500 km’lik demir yolunun yenilenmesi</a:t>
            </a:r>
          </a:p>
          <a:p>
            <a:r>
              <a:rPr lang="tr-TR" dirty="0"/>
              <a:t>Demir yollarının özel sektöre açılması</a:t>
            </a:r>
          </a:p>
          <a:p>
            <a:r>
              <a:rPr lang="tr-TR" dirty="0"/>
              <a:t>Terminal ve istasyonların yenilenmesi, hızlı trenlere yönelik yeni terminallerin inşası</a:t>
            </a:r>
          </a:p>
          <a:p>
            <a:r>
              <a:rPr lang="tr-TR" dirty="0"/>
              <a:t>Türkiye’yi; Kafkaslar, Orta Doğu ve Kuzey Afrika’ya bağlayacak demir yolu projelerinin desteklenmesi</a:t>
            </a:r>
          </a:p>
          <a:p>
            <a:r>
              <a:rPr lang="tr-TR" dirty="0"/>
              <a:t>Yeni havaalanları, 400 milyonluk yolcu kapasitesi (165 milyon)</a:t>
            </a:r>
          </a:p>
          <a:p>
            <a:r>
              <a:rPr lang="tr-TR" dirty="0"/>
              <a:t>İstanbul’a 3 yeni havaalanı</a:t>
            </a:r>
          </a:p>
          <a:p>
            <a:endParaRPr lang="tr-TR" dirty="0"/>
          </a:p>
        </p:txBody>
      </p:sp>
      <p:sp>
        <p:nvSpPr>
          <p:cNvPr id="4" name="Başlık 1"/>
          <p:cNvSpPr>
            <a:spLocks noGrp="1"/>
          </p:cNvSpPr>
          <p:nvPr>
            <p:ph type="title"/>
          </p:nvPr>
        </p:nvSpPr>
        <p:spPr>
          <a:xfrm>
            <a:off x="899592" y="260648"/>
            <a:ext cx="6984776" cy="1778549"/>
          </a:xfrm>
        </p:spPr>
        <p:txBody>
          <a:bodyPr>
            <a:normAutofit/>
          </a:bodyPr>
          <a:lstStyle/>
          <a:p>
            <a:r>
              <a:rPr lang="tr-TR" sz="3000" dirty="0"/>
              <a:t>2023 YILINA YÖNELİK TAŞIMACILIK VE LOJİSTİK SEKTÖRÜNE İLİŞKİN YÜKSEK HEDEFLER</a:t>
            </a:r>
          </a:p>
        </p:txBody>
      </p:sp>
    </p:spTree>
    <p:extLst>
      <p:ext uri="{BB962C8B-B14F-4D97-AF65-F5344CB8AC3E}">
        <p14:creationId xmlns:p14="http://schemas.microsoft.com/office/powerpoint/2010/main" val="14937662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92500"/>
          </a:bodyPr>
          <a:lstStyle/>
          <a:p>
            <a:r>
              <a:rPr lang="tr-TR" dirty="0"/>
              <a:t>750 uçaklık filo (200 bölgesel)</a:t>
            </a:r>
          </a:p>
          <a:p>
            <a:r>
              <a:rPr lang="tr-TR" dirty="0"/>
              <a:t>Ana limanların demir yollarına bağlanması</a:t>
            </a:r>
          </a:p>
          <a:p>
            <a:r>
              <a:rPr lang="tr-TR" dirty="0"/>
              <a:t>Ege/Akdeniz/Marmara ve Karadeniz’de transfer limanları </a:t>
            </a:r>
          </a:p>
          <a:p>
            <a:r>
              <a:rPr lang="tr-TR" dirty="0"/>
              <a:t>2019 yılında dünyanın en iyi 10 limanından en az birine sahip olmak</a:t>
            </a:r>
          </a:p>
          <a:p>
            <a:r>
              <a:rPr lang="tr-TR" dirty="0"/>
              <a:t>Konteynır taşımacılığı için 32 milyon </a:t>
            </a:r>
            <a:r>
              <a:rPr lang="tr-TR" dirty="0" err="1"/>
              <a:t>TEU’luk</a:t>
            </a:r>
            <a:r>
              <a:rPr lang="tr-TR" dirty="0"/>
              <a:t> </a:t>
            </a:r>
            <a:r>
              <a:rPr lang="tr-TR" dirty="0" err="1"/>
              <a:t>elleçleme</a:t>
            </a:r>
            <a:r>
              <a:rPr lang="tr-TR" dirty="0"/>
              <a:t> kapasitesi</a:t>
            </a:r>
          </a:p>
          <a:p>
            <a:r>
              <a:rPr lang="tr-TR" dirty="0"/>
              <a:t>500 milyon ton katı, 350 milyon ton sıvı yük </a:t>
            </a:r>
            <a:r>
              <a:rPr lang="tr-TR" dirty="0" err="1"/>
              <a:t>elleçlemek</a:t>
            </a:r>
            <a:endParaRPr lang="tr-TR" dirty="0"/>
          </a:p>
          <a:p>
            <a:r>
              <a:rPr lang="tr-TR" dirty="0"/>
              <a:t>10 milyon </a:t>
            </a:r>
            <a:r>
              <a:rPr lang="tr-TR" dirty="0" err="1"/>
              <a:t>DWT’lik</a:t>
            </a:r>
            <a:r>
              <a:rPr lang="tr-TR" dirty="0"/>
              <a:t> gemi inşaatı kapasitesi</a:t>
            </a:r>
          </a:p>
          <a:p>
            <a:r>
              <a:rPr lang="tr-TR" dirty="0"/>
              <a:t>50.000 yat kapasiteli 100 marina</a:t>
            </a:r>
          </a:p>
          <a:p>
            <a:endParaRPr lang="tr-TR" dirty="0"/>
          </a:p>
        </p:txBody>
      </p:sp>
      <p:sp>
        <p:nvSpPr>
          <p:cNvPr id="4" name="Başlık 1"/>
          <p:cNvSpPr>
            <a:spLocks noGrp="1"/>
          </p:cNvSpPr>
          <p:nvPr>
            <p:ph type="title"/>
          </p:nvPr>
        </p:nvSpPr>
        <p:spPr>
          <a:xfrm>
            <a:off x="899592" y="260648"/>
            <a:ext cx="6984776" cy="1778549"/>
          </a:xfrm>
        </p:spPr>
        <p:txBody>
          <a:bodyPr>
            <a:normAutofit/>
          </a:bodyPr>
          <a:lstStyle/>
          <a:p>
            <a:r>
              <a:rPr lang="tr-TR" sz="3000" dirty="0"/>
              <a:t>2023 YILINA YÖNELİK TAŞIMACILIK VE LOJİSTİK SEKTÖRÜNE İLİŞKİN YÜKSEK HEDEFLER</a:t>
            </a:r>
          </a:p>
        </p:txBody>
      </p:sp>
    </p:spTree>
    <p:extLst>
      <p:ext uri="{BB962C8B-B14F-4D97-AF65-F5344CB8AC3E}">
        <p14:creationId xmlns:p14="http://schemas.microsoft.com/office/powerpoint/2010/main" val="37052573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Güçlü Noktalar</a:t>
            </a:r>
            <a:br>
              <a:rPr lang="tr-TR" dirty="0"/>
            </a:br>
            <a:endParaRPr lang="tr-TR" dirty="0"/>
          </a:p>
        </p:txBody>
      </p:sp>
      <p:sp>
        <p:nvSpPr>
          <p:cNvPr id="3" name="İçerik Yer Tutucusu 2"/>
          <p:cNvSpPr>
            <a:spLocks noGrp="1"/>
          </p:cNvSpPr>
          <p:nvPr>
            <p:ph idx="1"/>
          </p:nvPr>
        </p:nvSpPr>
        <p:spPr/>
        <p:txBody>
          <a:bodyPr>
            <a:normAutofit/>
          </a:bodyPr>
          <a:lstStyle/>
          <a:p>
            <a:r>
              <a:rPr lang="tr-TR" dirty="0" err="1"/>
              <a:t>Jeostratejik</a:t>
            </a:r>
            <a:r>
              <a:rPr lang="tr-TR" dirty="0"/>
              <a:t> önem – Türkiye gelişmekte olan Orta Doğu ve Türki cumhuriyetlerden Avrupa’ya uzanan yol üzerinde bir merkez konumundadır. </a:t>
            </a:r>
          </a:p>
          <a:p>
            <a:r>
              <a:rPr lang="tr-TR" dirty="0"/>
              <a:t>Çok uluslu lojistik şirketlerinin ülkedeki varlığı yerel şirketlere bu çok uluslu şirketlerin teknik bilgi birikimlerinden faydalanma imkânı sunmaktadır.</a:t>
            </a:r>
          </a:p>
          <a:p>
            <a:r>
              <a:rPr lang="tr-TR" dirty="0"/>
              <a:t>Türkiye’de Avrupa’nın en büyük kamyon filolarından biri ve gelişmiş bir karayolu taşımacılık sektörü bulunmaktadır</a:t>
            </a:r>
          </a:p>
          <a:p>
            <a:endParaRPr lang="tr-TR" dirty="0"/>
          </a:p>
        </p:txBody>
      </p:sp>
    </p:spTree>
    <p:extLst>
      <p:ext uri="{BB962C8B-B14F-4D97-AF65-F5344CB8AC3E}">
        <p14:creationId xmlns:p14="http://schemas.microsoft.com/office/powerpoint/2010/main" val="37570646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Zayıf Noktalar</a:t>
            </a:r>
            <a:br>
              <a:rPr lang="tr-TR" dirty="0"/>
            </a:br>
            <a:endParaRPr lang="tr-TR" dirty="0"/>
          </a:p>
        </p:txBody>
      </p:sp>
      <p:sp>
        <p:nvSpPr>
          <p:cNvPr id="3" name="İçerik Yer Tutucusu 2"/>
          <p:cNvSpPr>
            <a:spLocks noGrp="1"/>
          </p:cNvSpPr>
          <p:nvPr>
            <p:ph idx="1"/>
          </p:nvPr>
        </p:nvSpPr>
        <p:spPr/>
        <p:txBody>
          <a:bodyPr/>
          <a:lstStyle/>
          <a:p>
            <a:r>
              <a:rPr lang="tr-TR" dirty="0"/>
              <a:t>Fiyat odaklı rekabet yüksek kalitede hizmet sunan firmaları zorlamakta ve özellikle kamyon taşımacılığındaki kâr marjlarını olumsuz etkilemektedir</a:t>
            </a:r>
          </a:p>
          <a:p>
            <a:r>
              <a:rPr lang="tr-TR" dirty="0"/>
              <a:t>Sektörde kayıt dışı şirketlerin bulunması</a:t>
            </a:r>
          </a:p>
          <a:p>
            <a:r>
              <a:rPr lang="tr-TR" dirty="0"/>
              <a:t>Özellikle demir yolu ve deniz yolu altyapısında modernizasyon gereksinimi	</a:t>
            </a:r>
          </a:p>
          <a:p>
            <a:endParaRPr lang="tr-TR" dirty="0"/>
          </a:p>
        </p:txBody>
      </p:sp>
    </p:spTree>
    <p:extLst>
      <p:ext uri="{BB962C8B-B14F-4D97-AF65-F5344CB8AC3E}">
        <p14:creationId xmlns:p14="http://schemas.microsoft.com/office/powerpoint/2010/main" val="35561722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Fırsatlar</a:t>
            </a:r>
            <a:br>
              <a:rPr lang="tr-TR" dirty="0"/>
            </a:br>
            <a:endParaRPr lang="tr-TR" dirty="0"/>
          </a:p>
        </p:txBody>
      </p:sp>
      <p:sp>
        <p:nvSpPr>
          <p:cNvPr id="3" name="İçerik Yer Tutucusu 2"/>
          <p:cNvSpPr>
            <a:spLocks noGrp="1"/>
          </p:cNvSpPr>
          <p:nvPr>
            <p:ph idx="1"/>
          </p:nvPr>
        </p:nvSpPr>
        <p:spPr/>
        <p:txBody>
          <a:bodyPr>
            <a:normAutofit/>
          </a:bodyPr>
          <a:lstStyle/>
          <a:p>
            <a:pPr lvl="0"/>
            <a:r>
              <a:rPr lang="tr-TR" dirty="0"/>
              <a:t>Demir yollarının yeniden yapılandırılması verimliliği artıracaktır</a:t>
            </a:r>
          </a:p>
          <a:p>
            <a:pPr lvl="0"/>
            <a:r>
              <a:rPr lang="tr-TR" dirty="0"/>
              <a:t>Sektörün boyutu AB ülkelerine kıyasla önemli ölçüde küçüktür ve pazar henüz doymamıştır</a:t>
            </a:r>
          </a:p>
          <a:p>
            <a:pPr lvl="0"/>
            <a:r>
              <a:rPr lang="tr-TR" dirty="0"/>
              <a:t>Artan uluslararası ticaret</a:t>
            </a:r>
          </a:p>
          <a:p>
            <a:pPr lvl="0"/>
            <a:r>
              <a:rPr lang="tr-TR" dirty="0"/>
              <a:t>Türkiye’nin olası AB üyeliği ticaret hacimlerinin daha da artmasını sağlayacaktır</a:t>
            </a:r>
          </a:p>
          <a:p>
            <a:pPr lvl="0"/>
            <a:r>
              <a:rPr lang="tr-TR" dirty="0"/>
              <a:t>Yeni limanların inşa edilmesine uygun topografya</a:t>
            </a:r>
          </a:p>
          <a:p>
            <a:endParaRPr lang="tr-TR" dirty="0"/>
          </a:p>
        </p:txBody>
      </p:sp>
    </p:spTree>
    <p:extLst>
      <p:ext uri="{BB962C8B-B14F-4D97-AF65-F5344CB8AC3E}">
        <p14:creationId xmlns:p14="http://schemas.microsoft.com/office/powerpoint/2010/main" val="32968234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Tehditler</a:t>
            </a:r>
            <a:br>
              <a:rPr lang="tr-TR" dirty="0"/>
            </a:br>
            <a:endParaRPr lang="tr-TR" dirty="0"/>
          </a:p>
        </p:txBody>
      </p:sp>
      <p:sp>
        <p:nvSpPr>
          <p:cNvPr id="3" name="İçerik Yer Tutucusu 2"/>
          <p:cNvSpPr>
            <a:spLocks noGrp="1"/>
          </p:cNvSpPr>
          <p:nvPr>
            <p:ph idx="1"/>
          </p:nvPr>
        </p:nvSpPr>
        <p:spPr/>
        <p:txBody>
          <a:bodyPr/>
          <a:lstStyle/>
          <a:p>
            <a:pPr lvl="0"/>
            <a:r>
              <a:rPr lang="tr-TR" dirty="0"/>
              <a:t>Kamyon taşımacılığındaki kotalar, vize sınırlamaları ve gümrük belgesi yükümlülükleri</a:t>
            </a:r>
          </a:p>
          <a:p>
            <a:pPr lvl="0"/>
            <a:r>
              <a:rPr lang="tr-TR" dirty="0"/>
              <a:t>Yunanistan gibi komşu ülkelerle rekabet</a:t>
            </a:r>
          </a:p>
          <a:p>
            <a:pPr lvl="0"/>
            <a:r>
              <a:rPr lang="tr-TR" dirty="0"/>
              <a:t>Yüksek derecede yatırım gereksinimi</a:t>
            </a:r>
          </a:p>
          <a:p>
            <a:endParaRPr lang="tr-TR" dirty="0"/>
          </a:p>
        </p:txBody>
      </p:sp>
    </p:spTree>
    <p:extLst>
      <p:ext uri="{BB962C8B-B14F-4D97-AF65-F5344CB8AC3E}">
        <p14:creationId xmlns:p14="http://schemas.microsoft.com/office/powerpoint/2010/main" val="2093698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normAutofit fontScale="90000"/>
          </a:bodyPr>
          <a:lstStyle/>
          <a:p>
            <a:r>
              <a:rPr lang="tr-TR" dirty="0">
                <a:latin typeface="Times New Roman" panose="02020603050405020304" pitchFamily="18" charset="0"/>
                <a:cs typeface="Times New Roman" panose="02020603050405020304" pitchFamily="18" charset="0"/>
              </a:rPr>
              <a:t>TEDARİK ZİNCİRİ VE LOJİSTİK</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3.HAFTA-1</a:t>
            </a:r>
            <a:endParaRPr lang="en-US" dirty="0">
              <a:latin typeface="Times New Roman" panose="02020603050405020304" pitchFamily="18" charset="0"/>
              <a:cs typeface="Times New Roman" panose="02020603050405020304" pitchFamily="18" charset="0"/>
            </a:endParaRPr>
          </a:p>
        </p:txBody>
      </p:sp>
      <p:sp>
        <p:nvSpPr>
          <p:cNvPr id="3" name="Alt Başlık 2"/>
          <p:cNvSpPr>
            <a:spLocks noGrp="1"/>
          </p:cNvSpPr>
          <p:nvPr>
            <p:ph type="subTitle" idx="1"/>
          </p:nvPr>
        </p:nvSpPr>
        <p:spPr>
          <a:xfrm>
            <a:off x="4283968" y="4797152"/>
            <a:ext cx="4608512" cy="1473200"/>
          </a:xfrm>
        </p:spPr>
        <p:txBody>
          <a:bodyPr/>
          <a:lstStyle/>
          <a:p>
            <a:r>
              <a:rPr lang="tr-TR" b="1" dirty="0">
                <a:solidFill>
                  <a:schemeClr val="accent3">
                    <a:lumMod val="50000"/>
                  </a:schemeClr>
                </a:solidFill>
              </a:rPr>
              <a:t>Yrd. Doç. Dr. FATİH ÇALLI</a:t>
            </a:r>
          </a:p>
          <a:p>
            <a:r>
              <a:rPr lang="tr-TR" b="1" dirty="0">
                <a:solidFill>
                  <a:schemeClr val="accent3">
                    <a:lumMod val="50000"/>
                  </a:schemeClr>
                </a:solidFill>
              </a:rPr>
              <a:t>fcalli@sakarya.edu.tr</a:t>
            </a:r>
            <a:endParaRPr lang="en-US" b="1" dirty="0">
              <a:solidFill>
                <a:schemeClr val="accent3">
                  <a:lumMod val="50000"/>
                </a:schemeClr>
              </a:solidFill>
            </a:endParaRPr>
          </a:p>
        </p:txBody>
      </p:sp>
    </p:spTree>
    <p:extLst>
      <p:ext uri="{BB962C8B-B14F-4D97-AF65-F5344CB8AC3E}">
        <p14:creationId xmlns:p14="http://schemas.microsoft.com/office/powerpoint/2010/main" val="41905283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TZY her düzeyde farklı müşteri talepleri ve pazarın karmaşıklığı gibi sorunlarla karşı karşıya kalmaktadır. Bu karmaşıklık tamamen ortadan kaldırılmasa da kabul edilebilir bir seviyeye indirilebilir. Kabul edilen seviyeye inebilmek için </a:t>
            </a:r>
            <a:r>
              <a:rPr lang="tr-TR" sz="3000" b="1" dirty="0"/>
              <a:t>5</a:t>
            </a:r>
            <a:r>
              <a:rPr lang="tr-TR" b="1" dirty="0"/>
              <a:t> </a:t>
            </a:r>
            <a:r>
              <a:rPr lang="tr-TR" dirty="0"/>
              <a:t>farklı tedarik zinciri fonksiyonu üzerinde karar almaları gerekmektedir.</a:t>
            </a:r>
            <a:endParaRPr lang="en-US" dirty="0"/>
          </a:p>
        </p:txBody>
      </p:sp>
      <p:sp>
        <p:nvSpPr>
          <p:cNvPr id="3" name="Başlık 2"/>
          <p:cNvSpPr>
            <a:spLocks noGrp="1"/>
          </p:cNvSpPr>
          <p:nvPr>
            <p:ph type="title"/>
          </p:nvPr>
        </p:nvSpPr>
        <p:spPr/>
        <p:txBody>
          <a:bodyPr/>
          <a:lstStyle/>
          <a:p>
            <a:r>
              <a:rPr lang="tr-TR" dirty="0"/>
              <a:t>TEDARİK ZİNCİRİ YÖNETİMİ</a:t>
            </a:r>
            <a:endParaRPr lang="en-US" dirty="0"/>
          </a:p>
        </p:txBody>
      </p:sp>
    </p:spTree>
    <p:extLst>
      <p:ext uri="{BB962C8B-B14F-4D97-AF65-F5344CB8AC3E}">
        <p14:creationId xmlns:p14="http://schemas.microsoft.com/office/powerpoint/2010/main" val="263925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TEDARİK ZİNCİRİ=LOJİSTİK?</a:t>
            </a:r>
          </a:p>
        </p:txBody>
      </p:sp>
      <p:sp>
        <p:nvSpPr>
          <p:cNvPr id="67587" name="İçerik Yer Tutucusu 2"/>
          <p:cNvSpPr>
            <a:spLocks noGrp="1"/>
          </p:cNvSpPr>
          <p:nvPr>
            <p:ph idx="1"/>
          </p:nvPr>
        </p:nvSpPr>
        <p:spPr/>
        <p:txBody>
          <a:bodyPr/>
          <a:lstStyle/>
          <a:p>
            <a:pPr algn="just"/>
            <a:r>
              <a:rPr lang="tr-TR" altLang="tr-TR"/>
              <a:t>Tedarik zinciri ise hammaddeden müşteriye kadar bir ürünün dağıtımına ilişkin tüm faaliyetleri içerir; hammaddenin ve parçaların temin edilmesi, üretim ve montaj, depolama ve envanter taşıması, sipariş girilmesi ve sipariş yönetimi, tüm kanallar boyunca dağıtım, müşteriye ulaştırma ve tüm bu faaliyetlerin izlenebilmesi için gerekli olan bilgi sistemlerini kapsar</a:t>
            </a:r>
          </a:p>
          <a:p>
            <a:endParaRPr lang="tr-TR" altLang="tr-T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800" dirty="0"/>
              <a:t>TEDARİK ZİNCİRİ FONKSİYONLARI</a:t>
            </a:r>
            <a:r>
              <a:rPr lang="tr-TR" dirty="0"/>
              <a:t>:</a:t>
            </a:r>
          </a:p>
          <a:p>
            <a:r>
              <a:rPr lang="tr-TR" dirty="0"/>
              <a:t>TAŞIMA(ürün tipi, boyutu, son kullanma tarihi </a:t>
            </a:r>
            <a:r>
              <a:rPr lang="tr-TR" dirty="0" err="1"/>
              <a:t>vb</a:t>
            </a:r>
            <a:r>
              <a:rPr lang="tr-TR" dirty="0"/>
              <a:t>)</a:t>
            </a:r>
          </a:p>
          <a:p>
            <a:r>
              <a:rPr lang="tr-TR" dirty="0"/>
              <a:t>ÜRETİM</a:t>
            </a:r>
          </a:p>
          <a:p>
            <a:r>
              <a:rPr lang="tr-TR" b="1" dirty="0">
                <a:solidFill>
                  <a:srgbClr val="FF0000"/>
                </a:solidFill>
              </a:rPr>
              <a:t>ENVANTER YÖNETİMİ</a:t>
            </a:r>
          </a:p>
          <a:p>
            <a:r>
              <a:rPr lang="tr-TR" b="1" dirty="0">
                <a:solidFill>
                  <a:srgbClr val="FF0000"/>
                </a:solidFill>
              </a:rPr>
              <a:t>YER SEÇİMİ(KONUM)</a:t>
            </a:r>
          </a:p>
          <a:p>
            <a:r>
              <a:rPr lang="tr-TR" b="1" dirty="0">
                <a:solidFill>
                  <a:srgbClr val="FF0000"/>
                </a:solidFill>
              </a:rPr>
              <a:t>BİLGİ-İLETİŞİM-HABERLEŞME</a:t>
            </a:r>
            <a:endParaRPr lang="en-US" b="1" dirty="0">
              <a:solidFill>
                <a:srgbClr val="FF0000"/>
              </a:solidFill>
            </a:endParaRPr>
          </a:p>
        </p:txBody>
      </p:sp>
      <p:sp>
        <p:nvSpPr>
          <p:cNvPr id="2" name="Başlık 1"/>
          <p:cNvSpPr>
            <a:spLocks noGrp="1"/>
          </p:cNvSpPr>
          <p:nvPr>
            <p:ph type="title"/>
          </p:nvPr>
        </p:nvSpPr>
        <p:spPr/>
        <p:txBody>
          <a:bodyPr/>
          <a:lstStyle/>
          <a:p>
            <a:r>
              <a:rPr lang="tr-TR" dirty="0"/>
              <a:t>TEDARİK ZİNCİRİ YÖNETİMİ</a:t>
            </a:r>
            <a:endParaRPr lang="en-US" dirty="0"/>
          </a:p>
        </p:txBody>
      </p:sp>
    </p:spTree>
    <p:extLst>
      <p:ext uri="{BB962C8B-B14F-4D97-AF65-F5344CB8AC3E}">
        <p14:creationId xmlns:p14="http://schemas.microsoft.com/office/powerpoint/2010/main" val="1998750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pPr algn="just"/>
            <a:r>
              <a:rPr lang="tr-TR" dirty="0"/>
              <a:t>Envanter: Tedarik zincirindeki her aşamada ne kadar stoklama yapılmalıdır? Hammadde, yarı bitmiş ya da bitmiş ürün olarak ne kadar stok elde bulundurulmalıdır? Stok tutmanın altında yatan temel amaç, tedarik zinciri içerisindeki belirsizlik karşısında bir tampon görevi görmektir. Bununla birlikte, stok tutma pahalı olabilir ve bu yüzden optimum stok düzeyinin ve yeniden sipariş verme noktasının ne olacağı önceden belirlenmelidir. </a:t>
            </a:r>
          </a:p>
          <a:p>
            <a:endParaRPr lang="en-US" dirty="0"/>
          </a:p>
        </p:txBody>
      </p:sp>
      <p:sp>
        <p:nvSpPr>
          <p:cNvPr id="2" name="Başlık 1"/>
          <p:cNvSpPr>
            <a:spLocks noGrp="1"/>
          </p:cNvSpPr>
          <p:nvPr>
            <p:ph type="title"/>
          </p:nvPr>
        </p:nvSpPr>
        <p:spPr/>
        <p:txBody>
          <a:bodyPr/>
          <a:lstStyle/>
          <a:p>
            <a:r>
              <a:rPr lang="tr-TR" dirty="0"/>
              <a:t>ENVANTER</a:t>
            </a:r>
            <a:endParaRPr lang="en-US" dirty="0"/>
          </a:p>
        </p:txBody>
      </p:sp>
    </p:spTree>
    <p:extLst>
      <p:ext uri="{BB962C8B-B14F-4D97-AF65-F5344CB8AC3E}">
        <p14:creationId xmlns:p14="http://schemas.microsoft.com/office/powerpoint/2010/main" val="6890534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lnSpcReduction="10000"/>
          </a:bodyPr>
          <a:lstStyle/>
          <a:p>
            <a:pPr algn="just"/>
            <a:r>
              <a:rPr lang="tr-TR" dirty="0"/>
              <a:t>Dönem Envanteri: Bu kavram satın alma dönemleri arasında, ürün için oluşan talebi karşılayacak envanter miktarını ifade eder. İşletmeler, ölçek ekonomisinden faydalanmak için fazla miktarda ürün üretir ya da satın alırlar. Ancak yüklü miktarlar, beraberinde taşıma/nakliye maliyeti getirir. Taşıma maliyeti; envanteri depolama, yükleme, sigorta ettirme gibi maliyetleri kapsar. Yöneticiler, yüklü miktarda ürün satın alınmasıyla sağlanan uygun fiyat ve artan taşıma maliyeti arasında bir tercih yapmak zorunda kalabilirler. </a:t>
            </a:r>
          </a:p>
          <a:p>
            <a:pPr marL="0" indent="0" algn="just">
              <a:buNone/>
            </a:pPr>
            <a:endParaRPr lang="en-US" dirty="0"/>
          </a:p>
          <a:p>
            <a:endParaRPr lang="en-US" dirty="0"/>
          </a:p>
        </p:txBody>
      </p:sp>
      <p:sp>
        <p:nvSpPr>
          <p:cNvPr id="3" name="Başlık 2"/>
          <p:cNvSpPr>
            <a:spLocks noGrp="1"/>
          </p:cNvSpPr>
          <p:nvPr>
            <p:ph type="title"/>
          </p:nvPr>
        </p:nvSpPr>
        <p:spPr/>
        <p:txBody>
          <a:bodyPr/>
          <a:lstStyle/>
          <a:p>
            <a:r>
              <a:rPr lang="tr-TR" dirty="0"/>
              <a:t>BAZI ENVANTER KAVRAMLARI</a:t>
            </a:r>
            <a:endParaRPr lang="en-US" dirty="0"/>
          </a:p>
        </p:txBody>
      </p:sp>
    </p:spTree>
    <p:extLst>
      <p:ext uri="{BB962C8B-B14F-4D97-AF65-F5344CB8AC3E}">
        <p14:creationId xmlns:p14="http://schemas.microsoft.com/office/powerpoint/2010/main" val="22661685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algn="just"/>
            <a:r>
              <a:rPr lang="tr-TR" dirty="0"/>
              <a:t>Emniyet Stoku: Belirsizliğe karşı elde tutulan envanter şeklidir. Talep tahmini, mutlak bir kesinlik içinde yapılmışsa, gerekli olan tek envanter dönem envanteri olacaktır. Ancak her tahminin kendi içinde bir belirsizlik taşıması ve talebin tahmin edilenden fazla olabileceği düşüncesi bu yaklaşımı gerektirebilir. Buradaki ikilem; ilave envanter yüklenme maliyeti ile yetersiz envanterden dolayı satış kaybı yaşama maliyetidir.  </a:t>
            </a:r>
          </a:p>
          <a:p>
            <a:pPr marL="0" indent="0">
              <a:buNone/>
            </a:pPr>
            <a:r>
              <a:rPr lang="en-US" dirty="0"/>
              <a:t> </a:t>
            </a:r>
          </a:p>
          <a:p>
            <a:endParaRPr lang="en-US" dirty="0"/>
          </a:p>
        </p:txBody>
      </p:sp>
      <p:sp>
        <p:nvSpPr>
          <p:cNvPr id="3" name="Başlık 2"/>
          <p:cNvSpPr>
            <a:spLocks noGrp="1"/>
          </p:cNvSpPr>
          <p:nvPr>
            <p:ph type="title"/>
          </p:nvPr>
        </p:nvSpPr>
        <p:spPr/>
        <p:txBody>
          <a:bodyPr/>
          <a:lstStyle/>
          <a:p>
            <a:r>
              <a:rPr lang="tr-TR" dirty="0"/>
              <a:t>BAZI ENVANTER KAVRAMLARI</a:t>
            </a:r>
            <a:endParaRPr lang="en-US" dirty="0"/>
          </a:p>
        </p:txBody>
      </p:sp>
    </p:spTree>
    <p:extLst>
      <p:ext uri="{BB962C8B-B14F-4D97-AF65-F5344CB8AC3E}">
        <p14:creationId xmlns:p14="http://schemas.microsoft.com/office/powerpoint/2010/main" val="35278001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lnSpcReduction="10000"/>
          </a:bodyPr>
          <a:lstStyle/>
          <a:p>
            <a:pPr algn="just"/>
            <a:r>
              <a:rPr lang="tr-TR" dirty="0"/>
              <a:t> Mevsimlik Envanter: Yılın belirli zamanlarında talepte meydana gelebilecek artışları önceden görerek sağlanan envanterdir. Örneğin, antifriz talebinin kışın artacağı önceden tahmin edilebilmektedir. Antifriz firması, değiştirilmesi zor bir sabit üretim oranına sahip ise; tüm yıl boyunca sabit bir oranda üretim yapacak ve talebin düşük olduğu zamanlarda, stok oluşturacaktır. Alternatif olarak işletme, talepte oluşabilecek bir artışa cevap verebilmek için farklı ürünlerin üretim oranlarını çabucak değiştirecek esnek üretim tesisine yatırım yapabilir. Bu durum mevsimlik stok taşıma maliyeti ve daha esnek imalat becerilerine sahip olma maliyeti arasında bir denge kurma ikilemidir. </a:t>
            </a:r>
          </a:p>
          <a:p>
            <a:endParaRPr lang="en-US" dirty="0"/>
          </a:p>
        </p:txBody>
      </p:sp>
      <p:sp>
        <p:nvSpPr>
          <p:cNvPr id="3" name="Başlık 2"/>
          <p:cNvSpPr>
            <a:spLocks noGrp="1"/>
          </p:cNvSpPr>
          <p:nvPr>
            <p:ph type="title"/>
          </p:nvPr>
        </p:nvSpPr>
        <p:spPr/>
        <p:txBody>
          <a:bodyPr/>
          <a:lstStyle/>
          <a:p>
            <a:r>
              <a:rPr lang="tr-TR" dirty="0"/>
              <a:t>BAZI ENVANTER KAVRAMLARI</a:t>
            </a:r>
            <a:endParaRPr lang="en-US" dirty="0"/>
          </a:p>
        </p:txBody>
      </p:sp>
    </p:spTree>
    <p:extLst>
      <p:ext uri="{BB962C8B-B14F-4D97-AF65-F5344CB8AC3E}">
        <p14:creationId xmlns:p14="http://schemas.microsoft.com/office/powerpoint/2010/main" val="33858590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00808"/>
            <a:ext cx="7408333" cy="4425355"/>
          </a:xfrm>
        </p:spPr>
        <p:txBody>
          <a:bodyPr>
            <a:normAutofit fontScale="77500" lnSpcReduction="20000"/>
          </a:bodyPr>
          <a:lstStyle/>
          <a:p>
            <a:pPr algn="just"/>
            <a:r>
              <a:rPr lang="tr-TR" dirty="0"/>
              <a:t>Her şeyden önce doğru bir envanter kaydı, müşteri siparişlerini tatminkar bir şekilde yerine getirme olasılığınızın daha yüksek olduğu anlamına gelir. Stoklarınızın tam olarak ne olduğunu, nerede ve ne kadar sipariş vermeniz gerektiğini biliyorsanız, müşterilerinizden gelen istekleri verimli bir şekilde gerçekleştirebilirsiniz. Doğru bir envanter kaydı, satış eğilimlerini takip etmenize olanak tanır, böylece hızlı hareket eden ürünler ile yavaş hareket eden ürünler arasında esnekliğiniz artar. </a:t>
            </a:r>
          </a:p>
          <a:p>
            <a:pPr algn="just"/>
            <a:r>
              <a:rPr lang="tr-TR" dirty="0"/>
              <a:t>Bu, proaktif bir şekilde öngörünüzü arttırır ve talep artışlarını karşılamanıza büyük oranda olanak sağlar. Bu, şirketinizin itibarını zayıflatabilecek arz sıkıntılarını da önleyecektir. Müşterilere envanter hakkında doğru bilgi verme özelliği, şirketiniz için maddi kazanç anlamına da gelir; çünkü bu tür sorgulara ne kadar hızlı cevap verilebiliyorsanız, yeni siparişler almanızda bu oranda hızlanacaktır.</a:t>
            </a:r>
          </a:p>
        </p:txBody>
      </p:sp>
      <p:sp>
        <p:nvSpPr>
          <p:cNvPr id="3" name="Başlık 2"/>
          <p:cNvSpPr>
            <a:spLocks noGrp="1"/>
          </p:cNvSpPr>
          <p:nvPr>
            <p:ph type="title"/>
          </p:nvPr>
        </p:nvSpPr>
        <p:spPr/>
        <p:txBody>
          <a:bodyPr/>
          <a:lstStyle/>
          <a:p>
            <a:r>
              <a:rPr lang="tr-TR" dirty="0"/>
              <a:t>ENVANTER</a:t>
            </a:r>
          </a:p>
        </p:txBody>
      </p:sp>
    </p:spTree>
    <p:extLst>
      <p:ext uri="{BB962C8B-B14F-4D97-AF65-F5344CB8AC3E}">
        <p14:creationId xmlns:p14="http://schemas.microsoft.com/office/powerpoint/2010/main" val="37697431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algn="just" fontAlgn="base"/>
            <a:r>
              <a:rPr lang="tr-TR" dirty="0"/>
              <a:t>Envanteri yönetmek, herhangi bir işin başarısında kilit bir süreçtir. Stok yönetim prosedürlerini ihmal etmek verimlilik ve kârlılığı engelleme riskiyle karşı karşıyadır.</a:t>
            </a:r>
          </a:p>
          <a:p>
            <a:pPr algn="just" fontAlgn="base"/>
            <a:r>
              <a:rPr lang="tr-TR" dirty="0"/>
              <a:t> Yetersiz stok yönetimi prosedürleri müşteri memnuniyetsizliğine neden olabilir .İşletmenizdeki en iyi verimi sağlamak için dört etkili envanter yönetimi tekniği kullanılabilir.</a:t>
            </a:r>
          </a:p>
          <a:p>
            <a:endParaRPr lang="tr-TR" dirty="0"/>
          </a:p>
        </p:txBody>
      </p:sp>
      <p:sp>
        <p:nvSpPr>
          <p:cNvPr id="3" name="Başlık 2"/>
          <p:cNvSpPr>
            <a:spLocks noGrp="1"/>
          </p:cNvSpPr>
          <p:nvPr>
            <p:ph type="title"/>
          </p:nvPr>
        </p:nvSpPr>
        <p:spPr/>
        <p:txBody>
          <a:bodyPr/>
          <a:lstStyle/>
          <a:p>
            <a:r>
              <a:rPr lang="tr-TR" dirty="0"/>
              <a:t>ENVANTER</a:t>
            </a:r>
          </a:p>
        </p:txBody>
      </p:sp>
    </p:spTree>
    <p:extLst>
      <p:ext uri="{BB962C8B-B14F-4D97-AF65-F5344CB8AC3E}">
        <p14:creationId xmlns:p14="http://schemas.microsoft.com/office/powerpoint/2010/main" val="14706896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a:bodyPr>
          <a:lstStyle/>
          <a:p>
            <a:pPr fontAlgn="base"/>
            <a:r>
              <a:rPr lang="tr-TR" b="1" dirty="0" err="1"/>
              <a:t>Just</a:t>
            </a:r>
            <a:r>
              <a:rPr lang="tr-TR" b="1" dirty="0"/>
              <a:t>-in-Time</a:t>
            </a:r>
            <a:endParaRPr lang="tr-TR" dirty="0"/>
          </a:p>
          <a:p>
            <a:pPr algn="just" fontAlgn="base"/>
            <a:r>
              <a:rPr lang="tr-TR" dirty="0"/>
              <a:t>Envanter yönetimi için en popüler yöntemlerden biri </a:t>
            </a:r>
            <a:r>
              <a:rPr lang="tr-TR" dirty="0" err="1"/>
              <a:t>Just</a:t>
            </a:r>
            <a:r>
              <a:rPr lang="tr-TR" dirty="0"/>
              <a:t>-in-Time (JIT) envanter kontrolü olarak bilinir. Bu yöntem, israfı azaltmak, verimliliği ve üretkenliği artırmak için envanteri tam zamanında teslim etmeyi amaçlamaktadır.</a:t>
            </a:r>
          </a:p>
          <a:p>
            <a:pPr algn="just" fontAlgn="base"/>
            <a:r>
              <a:rPr lang="tr-TR" dirty="0"/>
              <a:t>JIT sisteminin amacı, mevcut üretimi tamamlamak için gereken kesin miktarları sağlamaktır; ne fazla ne az. Bu yöntem imalatçıları tedarikçilerinin güvenilirliğine bağımlı hale getirebilirken, imalat ortamlarında tedarikçinin deposu genellikle üretim yerine çok yakındır.</a:t>
            </a:r>
          </a:p>
          <a:p>
            <a:endParaRPr lang="tr-TR" dirty="0"/>
          </a:p>
        </p:txBody>
      </p:sp>
      <p:sp>
        <p:nvSpPr>
          <p:cNvPr id="3" name="Başlık 2"/>
          <p:cNvSpPr>
            <a:spLocks noGrp="1"/>
          </p:cNvSpPr>
          <p:nvPr>
            <p:ph type="title"/>
          </p:nvPr>
        </p:nvSpPr>
        <p:spPr/>
        <p:txBody>
          <a:bodyPr/>
          <a:lstStyle/>
          <a:p>
            <a:r>
              <a:rPr lang="tr-TR" dirty="0"/>
              <a:t>ENVANTER</a:t>
            </a:r>
          </a:p>
        </p:txBody>
      </p:sp>
    </p:spTree>
    <p:extLst>
      <p:ext uri="{BB962C8B-B14F-4D97-AF65-F5344CB8AC3E}">
        <p14:creationId xmlns:p14="http://schemas.microsoft.com/office/powerpoint/2010/main" val="34135647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a:bodyPr>
          <a:lstStyle/>
          <a:p>
            <a:pPr fontAlgn="base"/>
            <a:r>
              <a:rPr lang="tr-TR" b="1" dirty="0"/>
              <a:t>Depo Yönetim Sistemi (WMS)</a:t>
            </a:r>
            <a:endParaRPr lang="tr-TR" dirty="0"/>
          </a:p>
          <a:p>
            <a:pPr algn="just" fontAlgn="base"/>
            <a:r>
              <a:rPr lang="tr-TR" dirty="0"/>
              <a:t>Envanter yönetimi süreçlerini elle yürütmek, özellikle büyük şirketler için zaman alıcı ve hata ortaya çıkartan bir süreç olabilir. Depo yönetim sistemi(WMS), verimliliği ve üretkenliği büyük ölçüde artırabildiğinden mükemmel bir envanter yönetimi aracıdır.</a:t>
            </a:r>
          </a:p>
          <a:p>
            <a:pPr algn="just" fontAlgn="base"/>
            <a:r>
              <a:rPr lang="tr-TR" dirty="0"/>
              <a:t>Depo yönetim sistemi(WMS) ile stok seviyelerini izleyebilir, akıllı telefonlar veya tabletler gibi cihazlarla hızlı bir şekilde envanter verilerinizi inceleyebilirsiniz. Bu, envanterinizi yönetmek için uygun ve güvenilir bir yoldur.</a:t>
            </a:r>
          </a:p>
          <a:p>
            <a:endParaRPr lang="tr-TR" dirty="0"/>
          </a:p>
        </p:txBody>
      </p:sp>
      <p:sp>
        <p:nvSpPr>
          <p:cNvPr id="3" name="Başlık 2"/>
          <p:cNvSpPr>
            <a:spLocks noGrp="1"/>
          </p:cNvSpPr>
          <p:nvPr>
            <p:ph type="title"/>
          </p:nvPr>
        </p:nvSpPr>
        <p:spPr/>
        <p:txBody>
          <a:bodyPr/>
          <a:lstStyle/>
          <a:p>
            <a:r>
              <a:rPr lang="tr-TR" dirty="0"/>
              <a:t>ENVANTER</a:t>
            </a:r>
          </a:p>
        </p:txBody>
      </p:sp>
    </p:spTree>
    <p:extLst>
      <p:ext uri="{BB962C8B-B14F-4D97-AF65-F5344CB8AC3E}">
        <p14:creationId xmlns:p14="http://schemas.microsoft.com/office/powerpoint/2010/main" val="41893020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lnSpcReduction="10000"/>
          </a:bodyPr>
          <a:lstStyle/>
          <a:p>
            <a:pPr fontAlgn="base"/>
            <a:r>
              <a:rPr lang="tr-TR" b="1" dirty="0"/>
              <a:t>Stok kontrolü</a:t>
            </a:r>
            <a:endParaRPr lang="tr-TR" dirty="0"/>
          </a:p>
          <a:p>
            <a:pPr algn="just" fontAlgn="base"/>
            <a:r>
              <a:rPr lang="tr-TR" dirty="0"/>
              <a:t>Küçük ölçekli işletmeler için doğru miktarda stok bulundurmak zor bir süreç olabilir ancak arz-talep ilişkisini dengede tutmak büyük yetkinlik isteyen bir envanter yönetimi tekniğidir. Bununla birlikte, daha büyük işletmeler için emniyet stoğu şeklinde ekstra envanter taşıma etkili bir envanter yönetimi tekniği olabilir. </a:t>
            </a:r>
          </a:p>
          <a:p>
            <a:pPr algn="just" fontAlgn="base"/>
            <a:r>
              <a:rPr lang="tr-TR" dirty="0"/>
              <a:t>Tedarikçi performans sorunları ya da maddi belirsizlik gibi konular büyük şirketlerin belirsizliğe karşı bir tampon olarak normal stoklama seviyesine yakın miktarda acil durum stoğu bulundurmaları başarılı bir teknik olarak kabul edilebilir.</a:t>
            </a:r>
          </a:p>
          <a:p>
            <a:endParaRPr lang="tr-TR" dirty="0"/>
          </a:p>
        </p:txBody>
      </p:sp>
      <p:sp>
        <p:nvSpPr>
          <p:cNvPr id="3" name="Başlık 2"/>
          <p:cNvSpPr>
            <a:spLocks noGrp="1"/>
          </p:cNvSpPr>
          <p:nvPr>
            <p:ph type="title"/>
          </p:nvPr>
        </p:nvSpPr>
        <p:spPr/>
        <p:txBody>
          <a:bodyPr/>
          <a:lstStyle/>
          <a:p>
            <a:r>
              <a:rPr lang="tr-TR" dirty="0"/>
              <a:t>ENVANTER</a:t>
            </a:r>
          </a:p>
        </p:txBody>
      </p:sp>
    </p:spTree>
    <p:extLst>
      <p:ext uri="{BB962C8B-B14F-4D97-AF65-F5344CB8AC3E}">
        <p14:creationId xmlns:p14="http://schemas.microsoft.com/office/powerpoint/2010/main" val="228972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defRPr/>
            </a:pPr>
            <a:r>
              <a:rPr lang="tr-TR" dirty="0"/>
              <a:t>LOJİSTİĞİN GELİŞİM TRENDİ</a:t>
            </a:r>
            <a:br>
              <a:rPr lang="tr-TR" dirty="0"/>
            </a:br>
            <a:endParaRPr lang="tr-TR" dirty="0"/>
          </a:p>
        </p:txBody>
      </p:sp>
      <p:sp>
        <p:nvSpPr>
          <p:cNvPr id="68611" name="İçerik Yer Tutucusu 2"/>
          <p:cNvSpPr>
            <a:spLocks noGrp="1"/>
          </p:cNvSpPr>
          <p:nvPr>
            <p:ph idx="1"/>
          </p:nvPr>
        </p:nvSpPr>
        <p:spPr/>
        <p:txBody>
          <a:bodyPr/>
          <a:lstStyle/>
          <a:p>
            <a:r>
              <a:rPr lang="tr-TR" altLang="tr-TR"/>
              <a:t>1950 Öncesi: Durağan Yıllar</a:t>
            </a:r>
          </a:p>
          <a:p>
            <a:r>
              <a:rPr lang="tr-TR" altLang="tr-TR"/>
              <a:t>1950‐1970 Arası: Gelişme Periyodu</a:t>
            </a:r>
          </a:p>
          <a:p>
            <a:r>
              <a:rPr lang="tr-TR" altLang="tr-TR"/>
              <a:t>1970 ve Sonrası: İlerleme Yılları</a:t>
            </a:r>
          </a:p>
          <a:p>
            <a:endParaRPr lang="tr-TR" altLang="tr-T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72816"/>
            <a:ext cx="7408333" cy="4353347"/>
          </a:xfrm>
        </p:spPr>
        <p:txBody>
          <a:bodyPr>
            <a:normAutofit fontScale="92500" lnSpcReduction="20000"/>
          </a:bodyPr>
          <a:lstStyle/>
          <a:p>
            <a:pPr fontAlgn="base"/>
            <a:r>
              <a:rPr lang="tr-TR" b="1" dirty="0"/>
              <a:t>Taşıma Maliyetlerini Azaltma</a:t>
            </a:r>
            <a:endParaRPr lang="tr-TR" dirty="0"/>
          </a:p>
          <a:p>
            <a:pPr algn="just" fontAlgn="base"/>
            <a:r>
              <a:rPr lang="tr-TR" dirty="0"/>
              <a:t>Son olarak, envanter taşıma, berberinde fazlasıyla ekstra maliyetle birlikte gelir. Bu nedenle, iyi bir envanter yönetimi süreci bu masrafları olabildiğince azaltmak üzerine kuruludur. Bunu yapmanın etkili yolu ekonomik sipariş miktarını kullanmaktır. </a:t>
            </a:r>
          </a:p>
          <a:p>
            <a:pPr algn="just" fontAlgn="base"/>
            <a:r>
              <a:rPr lang="tr-TR" dirty="0"/>
              <a:t>Bu yöntemde, birimlerdeki yıllık kullanım, sipariş başına maliyet, yıllık taşıma maliyeti oranı, birim maliyeti ve sipariş miktarının birim cinsinden bilgileri kullanır. Bu bilgi ile envanter taşıma maliyetinin en düşük olduğu sipariş miktarını bulmayı, taşıma maliyetlerini azaltmayı ve diğer önemli görevler için maliyenizi serbest bırakmayı hedeflenebilir</a:t>
            </a:r>
          </a:p>
          <a:p>
            <a:endParaRPr lang="tr-TR" dirty="0"/>
          </a:p>
        </p:txBody>
      </p:sp>
      <p:sp>
        <p:nvSpPr>
          <p:cNvPr id="3" name="Başlık 2"/>
          <p:cNvSpPr>
            <a:spLocks noGrp="1"/>
          </p:cNvSpPr>
          <p:nvPr>
            <p:ph type="title"/>
          </p:nvPr>
        </p:nvSpPr>
        <p:spPr/>
        <p:txBody>
          <a:bodyPr/>
          <a:lstStyle/>
          <a:p>
            <a:r>
              <a:rPr lang="tr-TR" dirty="0"/>
              <a:t>ENVANTER</a:t>
            </a:r>
          </a:p>
        </p:txBody>
      </p:sp>
    </p:spTree>
    <p:extLst>
      <p:ext uri="{BB962C8B-B14F-4D97-AF65-F5344CB8AC3E}">
        <p14:creationId xmlns:p14="http://schemas.microsoft.com/office/powerpoint/2010/main" val="41013858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72816"/>
            <a:ext cx="7408333" cy="4353347"/>
          </a:xfrm>
        </p:spPr>
        <p:txBody>
          <a:bodyPr>
            <a:normAutofit fontScale="77500" lnSpcReduction="20000"/>
          </a:bodyPr>
          <a:lstStyle/>
          <a:p>
            <a:pPr marL="0" indent="0">
              <a:buNone/>
            </a:pPr>
            <a:endParaRPr lang="tr-TR" dirty="0"/>
          </a:p>
          <a:p>
            <a:pPr algn="just"/>
            <a:r>
              <a:rPr lang="tr-TR" dirty="0"/>
              <a:t>Konum, tedarik zinciri tesislerinin coğrafik olarak yerleşimini ifade etmektedir. Aynı zamanda, hangi işlemin hangi tesiste yapılacağı kararlarıyla da ilgilidir. Talebin karşılanması ve verimlilik elde etme arasındaki ikilem; ölçek ekonomisinden faydalanmak ve verimlilik amacıyla daha az yerleşim yerinde faaliyetlerin merkezileştirilmesine mi, yoksa operasyonlarda talebi daha hızlı karşılamak ve müşterilere ve tedarikçilere yakın çok sayıda yerleşim yerinde faaliyetlerin merkezîleştirilmemesine mi karar verileceğidir. </a:t>
            </a:r>
          </a:p>
          <a:p>
            <a:pPr algn="just"/>
            <a:r>
              <a:rPr lang="tr-TR" dirty="0"/>
              <a:t>Bir yerleşim yerine karar verildiğinde, seçilen konuma ilişkin bir dizi faktörle ilgilenmek gerekir. Bu faktörler; tesis maliyeti, işgücü maliyeti, çalışanların becerileri, altyapı durumu, vergi ve tarifeler, tüketici ve tedarikçiye yakınlıktır</a:t>
            </a:r>
          </a:p>
        </p:txBody>
      </p:sp>
      <p:sp>
        <p:nvSpPr>
          <p:cNvPr id="3" name="Başlık 2"/>
          <p:cNvSpPr>
            <a:spLocks noGrp="1"/>
          </p:cNvSpPr>
          <p:nvPr>
            <p:ph type="title"/>
          </p:nvPr>
        </p:nvSpPr>
        <p:spPr/>
        <p:txBody>
          <a:bodyPr/>
          <a:lstStyle/>
          <a:p>
            <a:r>
              <a:rPr lang="tr-TR" dirty="0"/>
              <a:t>YER SEÇİMİ (KONUM)</a:t>
            </a:r>
            <a:endParaRPr lang="en-US" dirty="0"/>
          </a:p>
        </p:txBody>
      </p:sp>
    </p:spTree>
    <p:extLst>
      <p:ext uri="{BB962C8B-B14F-4D97-AF65-F5344CB8AC3E}">
        <p14:creationId xmlns:p14="http://schemas.microsoft.com/office/powerpoint/2010/main" val="41386079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Konum: Üretim ve stok depo tesisleri nerede konumlandırılmalıdır? Üretim ve stok depoları için en uygun maliyetli konumlar nereleridir? Yeni tesisler mi inşa edilmeli yoksa var olan tesisler mi kullanılmalıdır?</a:t>
            </a:r>
          </a:p>
          <a:p>
            <a:pPr algn="just"/>
            <a:r>
              <a:rPr lang="tr-TR" dirty="0"/>
              <a:t> Bu sorulara yönelik olarak alınan kararlar nihai müşteriye dağıtım ile birlikte ürün akışı için uygun yolun belirlenmesini sağlayacaktır. </a:t>
            </a:r>
          </a:p>
          <a:p>
            <a:endParaRPr lang="en-US" dirty="0"/>
          </a:p>
        </p:txBody>
      </p:sp>
      <p:sp>
        <p:nvSpPr>
          <p:cNvPr id="3" name="Başlık 2"/>
          <p:cNvSpPr>
            <a:spLocks noGrp="1"/>
          </p:cNvSpPr>
          <p:nvPr>
            <p:ph type="title"/>
          </p:nvPr>
        </p:nvSpPr>
        <p:spPr/>
        <p:txBody>
          <a:bodyPr/>
          <a:lstStyle/>
          <a:p>
            <a:r>
              <a:rPr lang="tr-TR" dirty="0"/>
              <a:t>YER SEÇİMİ (KONUM)</a:t>
            </a:r>
            <a:endParaRPr lang="en-US" dirty="0"/>
          </a:p>
        </p:txBody>
      </p:sp>
    </p:spTree>
    <p:extLst>
      <p:ext uri="{BB962C8B-B14F-4D97-AF65-F5344CB8AC3E}">
        <p14:creationId xmlns:p14="http://schemas.microsoft.com/office/powerpoint/2010/main" val="399973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00808"/>
            <a:ext cx="7408333" cy="4425355"/>
          </a:xfrm>
        </p:spPr>
        <p:txBody>
          <a:bodyPr>
            <a:normAutofit fontScale="92500"/>
          </a:bodyPr>
          <a:lstStyle/>
          <a:p>
            <a:pPr algn="just"/>
            <a:r>
              <a:rPr lang="tr-TR" dirty="0"/>
              <a:t>Yerleşim yeri kararları uzun dönemli bir plana büyük miktarlarda para bağlandığı için oldukça önemli stratejik kararlar arasında kabul edilir. Konum kararı, tedarik zincirinin maliyetinde ve performans ölçütleri üzerinde güçlü bir etkiye sahiptir. </a:t>
            </a:r>
          </a:p>
          <a:p>
            <a:pPr algn="just"/>
            <a:r>
              <a:rPr lang="tr-TR" dirty="0"/>
              <a:t>Tesislerin büyüklüğü, sayısı ve konumu belirlendiğinde aslında bu aynı zamanda ürünlerin tüketiciye ulaşmasında kullanılacak olası rotaları tanımlar. Bir işletmenin konum kararı aynı zamanda, ürünlerini pazara ulaştırmasında kullanacağı ana stratejileri belirler. </a:t>
            </a:r>
          </a:p>
          <a:p>
            <a:endParaRPr lang="en-US" dirty="0"/>
          </a:p>
        </p:txBody>
      </p:sp>
      <p:sp>
        <p:nvSpPr>
          <p:cNvPr id="3" name="Başlık 2"/>
          <p:cNvSpPr>
            <a:spLocks noGrp="1"/>
          </p:cNvSpPr>
          <p:nvPr>
            <p:ph type="title"/>
          </p:nvPr>
        </p:nvSpPr>
        <p:spPr/>
        <p:txBody>
          <a:bodyPr/>
          <a:lstStyle/>
          <a:p>
            <a:r>
              <a:rPr lang="tr-TR" dirty="0"/>
              <a:t>YER SEÇİMİ (KONUM)</a:t>
            </a:r>
            <a:endParaRPr lang="en-US" dirty="0"/>
          </a:p>
        </p:txBody>
      </p:sp>
    </p:spTree>
    <p:extLst>
      <p:ext uri="{BB962C8B-B14F-4D97-AF65-F5344CB8AC3E}">
        <p14:creationId xmlns:p14="http://schemas.microsoft.com/office/powerpoint/2010/main" val="20356958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72816"/>
            <a:ext cx="7408333" cy="4353347"/>
          </a:xfrm>
        </p:spPr>
        <p:txBody>
          <a:bodyPr>
            <a:normAutofit fontScale="77500" lnSpcReduction="20000"/>
          </a:bodyPr>
          <a:lstStyle/>
          <a:p>
            <a:r>
              <a:rPr lang="tr-TR" dirty="0"/>
              <a:t>Tedarik zincirinin farklı bileşenleri için en uygun konumların tespiti, yer seçimi kararları olarak isimlendirilir. </a:t>
            </a:r>
          </a:p>
          <a:p>
            <a:r>
              <a:rPr lang="tr-TR" dirty="0"/>
              <a:t>İşletmeler birçok durumda konum kararı vermek durumunda kalabilirler: </a:t>
            </a:r>
          </a:p>
          <a:p>
            <a:endParaRPr lang="tr-TR" dirty="0"/>
          </a:p>
          <a:p>
            <a:r>
              <a:rPr lang="tr-TR" dirty="0"/>
              <a:t>İşletmenin yeni coğrafi bölgelere genişleme planı varsa </a:t>
            </a:r>
          </a:p>
          <a:p>
            <a:r>
              <a:rPr lang="tr-TR" dirty="0"/>
              <a:t>Piyasa koşullarında köklü değişiklikler meydana gelmişse </a:t>
            </a:r>
          </a:p>
          <a:p>
            <a:r>
              <a:rPr lang="tr-TR" dirty="0"/>
              <a:t>Ulaşım ağında bir değişiklik meydana gelmişse </a:t>
            </a:r>
          </a:p>
          <a:p>
            <a:r>
              <a:rPr lang="tr-TR" dirty="0"/>
              <a:t>İşletmede yeniden yapılanmaya gidiliyorsa</a:t>
            </a:r>
          </a:p>
          <a:p>
            <a:r>
              <a:rPr lang="tr-TR" dirty="0"/>
              <a:t> Operasyonlarda bir değişim söz konusu ise (tam zamanında üretim vb.) </a:t>
            </a:r>
          </a:p>
          <a:p>
            <a:r>
              <a:rPr lang="tr-TR" dirty="0"/>
              <a:t> ..... </a:t>
            </a:r>
          </a:p>
          <a:p>
            <a:r>
              <a:rPr lang="tr-TR" dirty="0"/>
              <a:t> .....</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2749478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99592" y="1988840"/>
            <a:ext cx="7408333" cy="3450696"/>
          </a:xfrm>
        </p:spPr>
        <p:txBody>
          <a:bodyPr>
            <a:normAutofit fontScale="92500" lnSpcReduction="10000"/>
          </a:bodyPr>
          <a:lstStyle/>
          <a:p>
            <a:r>
              <a:rPr lang="tr-TR" dirty="0"/>
              <a:t>Yer seçimi uzun vadeli kararlardandır. Etkileri uzun bir süre devam eder. </a:t>
            </a:r>
          </a:p>
          <a:p>
            <a:r>
              <a:rPr lang="tr-TR" dirty="0"/>
              <a:t>Bir kez karar verildikten ve karar uygulandıktan sonra, bu kararların değiştirilmesi kolay değildir. </a:t>
            </a:r>
          </a:p>
          <a:p>
            <a:r>
              <a:rPr lang="tr-TR" dirty="0"/>
              <a:t>Yer seçimi, çok eski dönemlerden beri üzerinde çalışılmış bir konudur. </a:t>
            </a:r>
          </a:p>
          <a:p>
            <a:r>
              <a:rPr lang="tr-TR" dirty="0"/>
              <a:t>– Köylerin, tarım alanlarının, çiftliklerin, fabrikaların nerede kurulacağı bu tip kararların ilk örnekleri olarak görülebilir.</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121752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1043608" y="1628800"/>
            <a:ext cx="7408333" cy="3450696"/>
          </a:xfrm>
        </p:spPr>
        <p:txBody>
          <a:bodyPr>
            <a:normAutofit fontScale="92500"/>
          </a:bodyPr>
          <a:lstStyle/>
          <a:p>
            <a:r>
              <a:rPr lang="tr-TR" dirty="0"/>
              <a:t>Bir işletmenin tesislerinde yapacağı değişiklikler 3 biçimde olabilir: </a:t>
            </a:r>
          </a:p>
          <a:p>
            <a:r>
              <a:rPr lang="tr-TR" dirty="0"/>
              <a:t>– Var olan bir tesisin genişletilmesi ya da operasyonların değiştirilmesi </a:t>
            </a:r>
          </a:p>
          <a:p>
            <a:r>
              <a:rPr lang="tr-TR" dirty="0"/>
              <a:t>– Var olan tesisler korunurken başka bir yerde ek tesislerin açılması </a:t>
            </a:r>
          </a:p>
          <a:p>
            <a:r>
              <a:rPr lang="tr-TR" dirty="0"/>
              <a:t>– Var olan tesislerin kapatılması ve tüm operasyonların yeni yerleşim noktasına taşınması</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26667817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2132856"/>
            <a:ext cx="7408333" cy="3993307"/>
          </a:xfrm>
        </p:spPr>
        <p:txBody>
          <a:bodyPr>
            <a:normAutofit fontScale="85000" lnSpcReduction="10000"/>
          </a:bodyPr>
          <a:lstStyle/>
          <a:p>
            <a:pPr algn="just"/>
            <a:r>
              <a:rPr lang="tr-TR" dirty="0"/>
              <a:t>Tesisler için yer seçimi konusunda, içinde bulunulan dönemin koşullarına göre farklı eğilimler gözlenebilir.</a:t>
            </a:r>
          </a:p>
          <a:p>
            <a:pPr algn="just"/>
            <a:endParaRPr lang="tr-TR" dirty="0"/>
          </a:p>
          <a:p>
            <a:pPr algn="just"/>
            <a:r>
              <a:rPr lang="tr-TR" dirty="0"/>
              <a:t>Üretim tesisleri, üretim maliyetlerinin (özellikle işgücü) düşük olduğu Çin’e doğru kaydı.</a:t>
            </a:r>
          </a:p>
          <a:p>
            <a:pPr algn="just"/>
            <a:r>
              <a:rPr lang="tr-TR" dirty="0"/>
              <a:t>E-ticaretin gelişmesiyle, üretici ve müşteri arasındaki aracıların giderek azaldığını, işletmelerin yerel depolar yerine tek bir merkezden lojistik faaliyetlerini sürdürdüğünü gözlemliyoruz. </a:t>
            </a:r>
          </a:p>
          <a:p>
            <a:pPr algn="just"/>
            <a:r>
              <a:rPr lang="tr-TR" dirty="0"/>
              <a:t>Şehir içinde küçük dükkanlardan oluşan çarşıları/pazarların yerini şehir dışında kurulan çok büyük alışveriş merkezlerine bıraktığına şahit oluyoruz.</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4272186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628800"/>
            <a:ext cx="7408333" cy="4497363"/>
          </a:xfrm>
        </p:spPr>
        <p:txBody>
          <a:bodyPr/>
          <a:lstStyle/>
          <a:p>
            <a:r>
              <a:rPr lang="tr-TR" dirty="0"/>
              <a:t>Yer seçimi kararlarında dikkate alınan faktörleri şu şekilde sınıflandırabiliriz:</a:t>
            </a:r>
          </a:p>
          <a:p>
            <a:endParaRPr lang="tr-TR" dirty="0"/>
          </a:p>
          <a:p>
            <a:r>
              <a:rPr lang="tr-TR" dirty="0"/>
              <a:t> – </a:t>
            </a:r>
            <a:r>
              <a:rPr lang="tr-TR" b="1" dirty="0">
                <a:effectLst>
                  <a:outerShdw blurRad="38100" dist="38100" dir="2700000" algn="tl">
                    <a:srgbClr val="000000">
                      <a:alpha val="43137"/>
                    </a:srgbClr>
                  </a:outerShdw>
                </a:effectLst>
              </a:rPr>
              <a:t>Ölçülebilir faktörler</a:t>
            </a:r>
            <a:r>
              <a:rPr lang="tr-TR" dirty="0"/>
              <a:t>: operasyon maliyetleri, işgücü ücretleri, vergiler, döviz kurları, ekonomik büyüme, rakip sayısı, müşterilere ve tedarikçilere yakınlık, teşvikler, nüfus, vb. </a:t>
            </a:r>
          </a:p>
          <a:p>
            <a:r>
              <a:rPr lang="tr-TR" dirty="0"/>
              <a:t>– </a:t>
            </a:r>
            <a:r>
              <a:rPr lang="tr-TR" b="1" dirty="0">
                <a:effectLst>
                  <a:outerShdw blurRad="38100" dist="38100" dir="2700000" algn="tl">
                    <a:srgbClr val="000000">
                      <a:alpha val="43137"/>
                    </a:srgbClr>
                  </a:outerShdw>
                </a:effectLst>
              </a:rPr>
              <a:t>Ölçülemeyen faktörler</a:t>
            </a:r>
            <a:r>
              <a:rPr lang="tr-TR" dirty="0"/>
              <a:t>: iş stratejisi, altyapı kalitesi, siyasi istikrar, sosyal tutumlar, yasal sistem, kültür, iklim, vb.</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10954433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00808"/>
            <a:ext cx="7408333" cy="4425355"/>
          </a:xfrm>
        </p:spPr>
        <p:txBody>
          <a:bodyPr>
            <a:normAutofit fontScale="85000" lnSpcReduction="20000"/>
          </a:bodyPr>
          <a:lstStyle/>
          <a:p>
            <a:pPr algn="just"/>
            <a:r>
              <a:rPr lang="tr-TR" dirty="0"/>
              <a:t>Yöneticiler yer seçimi yaparken belirli bir düzen içinde karar verirler: </a:t>
            </a:r>
          </a:p>
          <a:p>
            <a:pPr algn="just"/>
            <a:r>
              <a:rPr lang="tr-TR" b="1" dirty="0">
                <a:effectLst>
                  <a:outerShdw blurRad="38100" dist="38100" dir="2700000" algn="tl">
                    <a:srgbClr val="000000">
                      <a:alpha val="43137"/>
                    </a:srgbClr>
                  </a:outerShdw>
                </a:effectLst>
              </a:rPr>
              <a:t>1)</a:t>
            </a:r>
            <a:r>
              <a:rPr lang="tr-TR" dirty="0"/>
              <a:t> Öncelikle tedarik zincirinin temel amaçları gözden geçirilmelidir. Bu temel amaçlar içerisinde lojistik stratejisi de bulunur ve lojistik stratejisi seçilecek yerin ne tür özellikler taşıması gerektiği konusunda yol gösterir. </a:t>
            </a:r>
          </a:p>
          <a:p>
            <a:pPr algn="just"/>
            <a:r>
              <a:rPr lang="tr-TR" b="1" dirty="0">
                <a:effectLst>
                  <a:outerShdw blurRad="38100" dist="38100" dir="2700000" algn="tl">
                    <a:srgbClr val="000000">
                      <a:alpha val="43137"/>
                    </a:srgbClr>
                  </a:outerShdw>
                </a:effectLst>
              </a:rPr>
              <a:t>2) </a:t>
            </a:r>
            <a:r>
              <a:rPr lang="tr-TR" dirty="0"/>
              <a:t>Var olan lojistik sistemi gözden geçirilmeli, tesislerin yerleri, tesislerin bağlantısını sağlayan ulaşım ağı, performans ve endüstrideki durumun karşılaştırmalı değerlendirmesi yapılmalıdır. Bu inceleme, var olan tedarik zincirinin ihtiyaçlara cevap verip vermediğini gösterir. </a:t>
            </a:r>
          </a:p>
          <a:p>
            <a:pPr algn="just"/>
            <a:r>
              <a:rPr lang="tr-TR" b="1" dirty="0">
                <a:effectLst>
                  <a:outerShdw blurRad="38100" dist="38100" dir="2700000" algn="tl">
                    <a:srgbClr val="000000">
                      <a:alpha val="43137"/>
                    </a:srgbClr>
                  </a:outerShdw>
                </a:effectLst>
              </a:rPr>
              <a:t>3) </a:t>
            </a:r>
            <a:r>
              <a:rPr lang="tr-TR" dirty="0"/>
              <a:t>Hedeflerle var olan sistemin performansı karşılaştırarak, uyumsuzluklar tespit edilmelidir.</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2511130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TEMEL LOJİSTİK AKTİVİTELERİ</a:t>
            </a:r>
          </a:p>
        </p:txBody>
      </p:sp>
      <p:sp>
        <p:nvSpPr>
          <p:cNvPr id="69635" name="İçerik Yer Tutucusu 2"/>
          <p:cNvSpPr>
            <a:spLocks noGrp="1"/>
          </p:cNvSpPr>
          <p:nvPr>
            <p:ph idx="1"/>
          </p:nvPr>
        </p:nvSpPr>
        <p:spPr/>
        <p:txBody>
          <a:bodyPr/>
          <a:lstStyle/>
          <a:p>
            <a:pPr marL="0" indent="0">
              <a:buFont typeface="Wingdings 3" pitchFamily="18" charset="2"/>
              <a:buNone/>
            </a:pPr>
            <a:r>
              <a:rPr lang="tr-TR" altLang="tr-TR"/>
              <a:t>TAŞIMA</a:t>
            </a:r>
          </a:p>
          <a:p>
            <a:pPr marL="0" indent="0"/>
            <a:r>
              <a:rPr lang="tr-TR" altLang="tr-TR"/>
              <a:t>Taşıma yolunun ve aracıların seçimini yapmak</a:t>
            </a:r>
          </a:p>
          <a:p>
            <a:pPr marL="0" indent="0"/>
            <a:r>
              <a:rPr lang="tr-TR" altLang="tr-TR"/>
              <a:t>Yük bölme‐birleştirme işlemlerini yürütmek</a:t>
            </a:r>
          </a:p>
          <a:p>
            <a:pPr marL="0" indent="0"/>
            <a:r>
              <a:rPr lang="tr-TR" altLang="tr-TR"/>
              <a:t>Rota planlama ve çizelgeleme yapmak</a:t>
            </a:r>
          </a:p>
          <a:p>
            <a:pPr marL="0" indent="0"/>
            <a:r>
              <a:rPr lang="tr-TR" altLang="tr-TR"/>
              <a:t>Ekipman seçimine karar vermek</a:t>
            </a:r>
          </a:p>
          <a:p>
            <a:pPr marL="0" indent="0"/>
            <a:r>
              <a:rPr lang="tr-TR" altLang="tr-TR"/>
              <a:t>Taşıma maliyet kararlarını almak</a:t>
            </a:r>
          </a:p>
          <a:p>
            <a:pPr marL="0" indent="0">
              <a:buFont typeface="Wingdings 3" pitchFamily="18" charset="2"/>
              <a:buNone/>
            </a:pPr>
            <a:endParaRPr lang="tr-TR" altLang="tr-T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99592" y="1772816"/>
            <a:ext cx="7408333" cy="4458808"/>
          </a:xfrm>
        </p:spPr>
        <p:txBody>
          <a:bodyPr>
            <a:normAutofit fontScale="85000" lnSpcReduction="20000"/>
          </a:bodyPr>
          <a:lstStyle/>
          <a:p>
            <a:pPr algn="just"/>
            <a:r>
              <a:rPr lang="tr-TR" b="1" dirty="0">
                <a:effectLst>
                  <a:outerShdw blurRad="38100" dist="38100" dir="2700000" algn="tl">
                    <a:srgbClr val="000000">
                      <a:alpha val="43137"/>
                    </a:srgbClr>
                  </a:outerShdw>
                </a:effectLst>
              </a:rPr>
              <a:t>4)</a:t>
            </a:r>
            <a:r>
              <a:rPr lang="tr-TR" dirty="0"/>
              <a:t> Bu uyumsuzlukları gidermek için alternatifler incelenmeli, tedarik zincirinin yeniden yapılandırılması ile sağlanabilecek iyileşmeler gözden geçirilmelidir. Tesisler için farklı yer seçenekleri de yeniden yapılandırma içerisinde düşünülebilir. </a:t>
            </a:r>
          </a:p>
          <a:p>
            <a:pPr algn="just"/>
            <a:r>
              <a:rPr lang="tr-TR" b="1" dirty="0">
                <a:effectLst>
                  <a:outerShdw blurRad="38100" dist="38100" dir="2700000" algn="tl">
                    <a:srgbClr val="000000">
                      <a:alpha val="43137"/>
                    </a:srgbClr>
                  </a:outerShdw>
                </a:effectLst>
              </a:rPr>
              <a:t>5)</a:t>
            </a:r>
            <a:r>
              <a:rPr lang="tr-TR" dirty="0"/>
              <a:t> Tedarik zinciri için yeniden yapılandırma alternatifleri genel olarak incelendikten sonra, yer seçimi yapılabilir. Bu aşamada kendi içinde bölümlere ayrılabilir: </a:t>
            </a:r>
          </a:p>
          <a:p>
            <a:pPr lvl="1" algn="just"/>
            <a:r>
              <a:rPr lang="tr-TR" b="1" dirty="0"/>
              <a:t>a)</a:t>
            </a:r>
            <a:r>
              <a:rPr lang="tr-TR" dirty="0"/>
              <a:t> Coğrafi bölge seçimi </a:t>
            </a:r>
          </a:p>
          <a:p>
            <a:pPr lvl="1" algn="just"/>
            <a:r>
              <a:rPr lang="tr-TR" b="1" dirty="0"/>
              <a:t>b)</a:t>
            </a:r>
            <a:r>
              <a:rPr lang="tr-TR" dirty="0"/>
              <a:t> Ülke seçimi </a:t>
            </a:r>
          </a:p>
          <a:p>
            <a:pPr lvl="1" algn="just"/>
            <a:r>
              <a:rPr lang="tr-TR" b="1" dirty="0"/>
              <a:t>c)</a:t>
            </a:r>
            <a:r>
              <a:rPr lang="tr-TR" dirty="0"/>
              <a:t> Şehir seçimi </a:t>
            </a:r>
          </a:p>
          <a:p>
            <a:pPr lvl="1" algn="just"/>
            <a:r>
              <a:rPr lang="tr-TR" b="1" dirty="0"/>
              <a:t>d) </a:t>
            </a:r>
            <a:r>
              <a:rPr lang="tr-TR" dirty="0"/>
              <a:t>Mevkii seçimi </a:t>
            </a:r>
          </a:p>
          <a:p>
            <a:pPr algn="just"/>
            <a:r>
              <a:rPr lang="tr-TR" b="1" dirty="0"/>
              <a:t>6)</a:t>
            </a:r>
            <a:r>
              <a:rPr lang="tr-TR" dirty="0"/>
              <a:t> Seçim yapıldıktan ve seçimin doğruluğu teyit edildikten sonra uygulama aşamasına geçilebilir.</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21713682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99592" y="1700808"/>
            <a:ext cx="7408333" cy="3450696"/>
          </a:xfrm>
        </p:spPr>
        <p:txBody>
          <a:bodyPr/>
          <a:lstStyle/>
          <a:p>
            <a:pPr algn="just"/>
            <a:r>
              <a:rPr lang="tr-TR" dirty="0"/>
              <a:t>Yer seçimi kararları işletmenin genel iş ve lojistik stratejisine uygun olmalıdır. Eğer işletmenin genel stratejisi düşük maliyet düşük fiyat ise tesisler bunu sağlayabilecek bölgelerde kurulmalıdır. Ya da amaç en kısa sürede ürünlerin müşteriye ulaştırılması ise kurulacak tesisler mümkün olduğunda müşteriye yakın olmalıdır.</a:t>
            </a:r>
          </a:p>
        </p:txBody>
      </p:sp>
      <p:sp>
        <p:nvSpPr>
          <p:cNvPr id="3" name="Başlık 2"/>
          <p:cNvSpPr>
            <a:spLocks noGrp="1"/>
          </p:cNvSpPr>
          <p:nvPr>
            <p:ph type="title"/>
          </p:nvPr>
        </p:nvSpPr>
        <p:spPr/>
        <p:txBody>
          <a:bodyPr/>
          <a:lstStyle/>
          <a:p>
            <a:r>
              <a:rPr lang="tr-TR" dirty="0"/>
              <a:t>Yer Seçimi Kararları</a:t>
            </a:r>
          </a:p>
        </p:txBody>
      </p:sp>
    </p:spTree>
    <p:extLst>
      <p:ext uri="{BB962C8B-B14F-4D97-AF65-F5344CB8AC3E}">
        <p14:creationId xmlns:p14="http://schemas.microsoft.com/office/powerpoint/2010/main" val="34277926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971600" y="2492897"/>
            <a:ext cx="7408333" cy="4104456"/>
          </a:xfrm>
        </p:spPr>
        <p:txBody>
          <a:bodyPr>
            <a:normAutofit fontScale="77500" lnSpcReduction="20000"/>
          </a:bodyPr>
          <a:lstStyle/>
          <a:p>
            <a:r>
              <a:rPr lang="tr-TR" dirty="0"/>
              <a:t>Coğrafi Bölge seçiminde dikkate alınması gereken faktörler: </a:t>
            </a:r>
          </a:p>
          <a:p>
            <a:pPr lvl="1"/>
            <a:r>
              <a:rPr lang="tr-TR" dirty="0"/>
              <a:t>Müşterilerin ve pazarların yeri </a:t>
            </a:r>
          </a:p>
          <a:p>
            <a:pPr lvl="1"/>
            <a:r>
              <a:rPr lang="tr-TR" dirty="0"/>
              <a:t>Hammadde ve tedarikçilerin yeri </a:t>
            </a:r>
          </a:p>
          <a:p>
            <a:pPr lvl="1"/>
            <a:r>
              <a:rPr lang="tr-TR" dirty="0"/>
              <a:t>Rakiplerin yeri </a:t>
            </a:r>
          </a:p>
          <a:p>
            <a:pPr lvl="1"/>
            <a:r>
              <a:rPr lang="tr-TR" dirty="0"/>
              <a:t>Altyapı ve ulaşım imkanları </a:t>
            </a:r>
          </a:p>
          <a:p>
            <a:pPr lvl="1"/>
            <a:r>
              <a:rPr lang="tr-TR" dirty="0"/>
              <a:t>Kültür </a:t>
            </a:r>
          </a:p>
          <a:p>
            <a:pPr lvl="1"/>
            <a:r>
              <a:rPr lang="tr-TR" dirty="0"/>
              <a:t>Devlet politikası </a:t>
            </a:r>
          </a:p>
          <a:p>
            <a:pPr lvl="1" algn="just"/>
            <a:r>
              <a:rPr lang="tr-TR" dirty="0"/>
              <a:t>Doğrudan maliyetler: işgücü ücretleri, hammadde fiyatları enerji fiyatları, ulaşım maliyetleri, borçlanma maliyetleri, vb. – Dolaylı maliyetler: vergiler, döviz kuru, enflasyon, kotalar, dolaylı işgücü maliyetleri (sigorta ödenekleri, emeklilik primleri vb.) </a:t>
            </a:r>
          </a:p>
          <a:p>
            <a:pPr lvl="1"/>
            <a:r>
              <a:rPr lang="tr-TR" dirty="0"/>
              <a:t>Sosyal tutumlar </a:t>
            </a:r>
          </a:p>
          <a:p>
            <a:pPr lvl="1"/>
            <a:r>
              <a:rPr lang="tr-TR" dirty="0"/>
              <a:t>Yerelliğin önemi</a:t>
            </a:r>
          </a:p>
        </p:txBody>
      </p:sp>
      <p:sp>
        <p:nvSpPr>
          <p:cNvPr id="3" name="Başlık 2"/>
          <p:cNvSpPr>
            <a:spLocks noGrp="1"/>
          </p:cNvSpPr>
          <p:nvPr>
            <p:ph type="title"/>
          </p:nvPr>
        </p:nvSpPr>
        <p:spPr/>
        <p:txBody>
          <a:bodyPr>
            <a:normAutofit fontScale="90000"/>
          </a:bodyPr>
          <a:lstStyle/>
          <a:p>
            <a:r>
              <a:rPr lang="tr-TR" dirty="0"/>
              <a:t>Coğrafi Bölge seçiminde dikkate alınması gereken faktörler</a:t>
            </a:r>
          </a:p>
        </p:txBody>
      </p:sp>
    </p:spTree>
    <p:extLst>
      <p:ext uri="{BB962C8B-B14F-4D97-AF65-F5344CB8AC3E}">
        <p14:creationId xmlns:p14="http://schemas.microsoft.com/office/powerpoint/2010/main" val="14598023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Bilgi: Ne kadar veri toplanmalı ve hangi bilgiler paylaşılmalıdır? Zamanlı ve doğru bilgi daha iyi koordinasyon ve daha iyi karar alınmasını sağlar. Doğru bilgi, ne üretileceği, ne kadar üretileceği, stokların nerede depolanacağı ve en iyi taşıma yönteminin hangisi olacağı konularında etkin karar alınmasını sağlar. </a:t>
            </a:r>
          </a:p>
          <a:p>
            <a:endParaRPr lang="en-US"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12190170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340768"/>
            <a:ext cx="7408333" cy="4785395"/>
          </a:xfrm>
        </p:spPr>
        <p:txBody>
          <a:bodyPr>
            <a:normAutofit fontScale="92500" lnSpcReduction="10000"/>
          </a:bodyPr>
          <a:lstStyle/>
          <a:p>
            <a:pPr algn="just"/>
            <a:r>
              <a:rPr lang="tr-TR" dirty="0"/>
              <a:t>Bu kararlar şirketin tedarik zincirinin kapasitesini ve etkinliğini belirleyecektir. Bir şirketin  yapabileceği şeyler ve pazarında rekabet etme yöntemleri sahip olduğu tedarik zincirinin etkinliğine bağlıdır. </a:t>
            </a:r>
          </a:p>
          <a:p>
            <a:pPr algn="just"/>
            <a:r>
              <a:rPr lang="tr-TR" dirty="0"/>
              <a:t>İşletmenin stratejisi kitle üretiminin yoğun ve fiyatın temel unsur olduğu bir pazara hizmet etmekse düşük maliyet uyumunu sağlayacak türden bir tedarik zincirine sahip olması daha iyi olacaktır. İşletmenin stratejisi pazarın belirli bir bölümüne ve müşteri hizmetinin önemli olduğu bir pazara yönelikse işletmenin çabuk yanıt vermeye dayanan bir tedarik zincirine sahip olması daha anlamlı olacaktır. </a:t>
            </a:r>
          </a:p>
          <a:p>
            <a:endParaRPr lang="tr-TR"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35585905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556792"/>
            <a:ext cx="7408333" cy="4569371"/>
          </a:xfrm>
        </p:spPr>
        <p:txBody>
          <a:bodyPr>
            <a:normAutofit fontScale="92500" lnSpcReduction="20000"/>
          </a:bodyPr>
          <a:lstStyle/>
          <a:p>
            <a:pPr marL="0" indent="0" algn="just">
              <a:buNone/>
            </a:pPr>
            <a:r>
              <a:rPr lang="tr-TR" dirty="0"/>
              <a:t>Bilgi diğer dört tedarik zinciri unsuruyla ilgili karar vermede taban oluşturur. Bilgi, tedarik zincirindeki tüm faaliyet ve operasyonlar arasında bağ kurmayı sağlar. Bu bağ ne kadar güçlü olursa, tedarik zincirindeki firmalar kendi operasyonlarıyla ilgili o kadar iyi kararlar verirler. </a:t>
            </a:r>
          </a:p>
          <a:p>
            <a:pPr marL="0" indent="0" algn="just">
              <a:buNone/>
            </a:pPr>
            <a:r>
              <a:rPr lang="tr-TR" dirty="0"/>
              <a:t>Tedarik zincirinde bilgi iki amaç için kullanılır: </a:t>
            </a:r>
          </a:p>
          <a:p>
            <a:pPr marL="0" indent="0" algn="just">
              <a:buNone/>
            </a:pPr>
            <a:r>
              <a:rPr lang="tr-TR" dirty="0"/>
              <a:t>Diğer dört tedarik zinciri unsurunun işlemesiyle ilgili günlük faaliyetlerin koordinasyonu: </a:t>
            </a:r>
          </a:p>
          <a:p>
            <a:pPr marL="0" indent="0" algn="just">
              <a:buNone/>
            </a:pPr>
            <a:r>
              <a:rPr lang="tr-TR" dirty="0"/>
              <a:t>Tedarik zincirindeki şirketler ürün talep ve arzıyla ilgili eldeki verileri kullanarak haftalık üretim planları, envanter seviyeleri, ulaşım rotaları ve stoklama bölgeleri ile ilgili kararlar verirler. </a:t>
            </a:r>
          </a:p>
          <a:p>
            <a:endParaRPr lang="en-US"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30286006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628800"/>
            <a:ext cx="7408333" cy="4497363"/>
          </a:xfrm>
        </p:spPr>
        <p:txBody>
          <a:bodyPr>
            <a:normAutofit fontScale="92500" lnSpcReduction="10000"/>
          </a:bodyPr>
          <a:lstStyle/>
          <a:p>
            <a:pPr algn="just"/>
            <a:r>
              <a:rPr lang="tr-TR" dirty="0"/>
              <a:t>Gelecek taleplerin tahmini ve karşılanması için tahmin ve planlama yapılması:</a:t>
            </a:r>
          </a:p>
          <a:p>
            <a:pPr algn="just"/>
            <a:r>
              <a:rPr lang="tr-TR" dirty="0"/>
              <a:t> Aylık ya da çeyrek dönemlik üretim çizelgelerinin hazırlanmasında ve yeni tesisler kurmak, yeni bir pazara girmek ya da olan bir pazardan çıkmak gibi stratejik kararların verilmesinde kullanılır. Bir işletmede talebi karşılayabilmek ile verimlilik arasında karar verilirken iyi bilginin sağlayacağı yararlar ile bu bilgiyi elde etmenin maliyeti arasında bir karşılaştırma yapılır. Yeterli ve doğru bilgi etkin operasyon kararları vermeyi ve daha iyi tahmin yapmayı sağlarken, bu tarz bilgiyi sağlayacak sistemleri kurmak ve işletmek çok maliyetli olabilir. </a:t>
            </a:r>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32665705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971600" y="1700808"/>
            <a:ext cx="7408333" cy="4032448"/>
          </a:xfrm>
        </p:spPr>
        <p:txBody>
          <a:bodyPr>
            <a:normAutofit fontScale="85000" lnSpcReduction="10000"/>
          </a:bodyPr>
          <a:lstStyle/>
          <a:p>
            <a:pPr algn="just"/>
            <a:r>
              <a:rPr lang="tr-TR" dirty="0"/>
              <a:t>Bir bütün olarak tedarik zincirinde, işletmeler talebi karşılama ve verimlilik ikilemini dengeleyebilmek için zincirdeki diğer işletmelerle ne kadar bilgi paylaşacaklarına ve hangi bilgiler için erişimi engelleyeceklerine karar vermek durumundadırlar. Zincirdeki işletmeler ürün tedariki, müşteri talebi, pazar tahmini ve üretim planlarına yönelik bilgileri ne kadar fazla paylaşılırsa tarafların talebi karşılama oranı da o denli yüksek olur. Ancak işletmelerin bilgiyi rakiplere karşı kullanması yönündeki kaygılar göz önüne alınarak bu açıklık dengelenmelidir. Zira bu yolla artan rekabetin getireceği potansiyel maliyetler, işletmelerin karlılığını olumsuz yönde etkileyebilir. </a:t>
            </a:r>
          </a:p>
          <a:p>
            <a:endParaRPr lang="en-US"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35965948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en-US"/>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772816"/>
            <a:ext cx="7770924" cy="4281339"/>
          </a:xfrm>
        </p:spPr>
      </p:pic>
    </p:spTree>
    <p:extLst>
      <p:ext uri="{BB962C8B-B14F-4D97-AF65-F5344CB8AC3E}">
        <p14:creationId xmlns:p14="http://schemas.microsoft.com/office/powerpoint/2010/main" val="509820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Ekran Kırpma"/>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764704"/>
            <a:ext cx="5688632" cy="5722575"/>
          </a:xfrm>
        </p:spPr>
      </p:pic>
    </p:spTree>
    <p:extLst>
      <p:ext uri="{BB962C8B-B14F-4D97-AF65-F5344CB8AC3E}">
        <p14:creationId xmlns:p14="http://schemas.microsoft.com/office/powerpoint/2010/main" val="214888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TEMEL LOJİSTİK AKTİVİTELERİ</a:t>
            </a:r>
          </a:p>
        </p:txBody>
      </p:sp>
      <p:sp>
        <p:nvSpPr>
          <p:cNvPr id="3" name="İçerik Yer Tutucusu 2"/>
          <p:cNvSpPr>
            <a:spLocks noGrp="1"/>
          </p:cNvSpPr>
          <p:nvPr>
            <p:ph idx="1"/>
          </p:nvPr>
        </p:nvSpPr>
        <p:spPr/>
        <p:txBody>
          <a:bodyPr/>
          <a:lstStyle/>
          <a:p>
            <a:pPr marL="0" indent="0">
              <a:buFont typeface="Wingdings 3" pitchFamily="18" charset="2"/>
              <a:buNone/>
              <a:defRPr/>
            </a:pPr>
            <a:r>
              <a:rPr lang="tr-TR" dirty="0"/>
              <a:t>ENVANTER YÖNETİMİ</a:t>
            </a:r>
          </a:p>
          <a:p>
            <a:pPr>
              <a:defRPr/>
            </a:pPr>
            <a:r>
              <a:rPr lang="tr-TR" dirty="0"/>
              <a:t>Kısa dönemli talep tahminleri yapmak</a:t>
            </a:r>
          </a:p>
          <a:p>
            <a:pPr>
              <a:defRPr/>
            </a:pPr>
            <a:r>
              <a:rPr lang="tr-TR" dirty="0"/>
              <a:t>Hammadde ve ürün stok politikaları belirlemek</a:t>
            </a:r>
          </a:p>
          <a:p>
            <a:pPr>
              <a:defRPr/>
            </a:pPr>
            <a:r>
              <a:rPr lang="tr-TR" dirty="0"/>
              <a:t>Stok noktalarında ürün karmalarını oluşturmak</a:t>
            </a:r>
          </a:p>
          <a:p>
            <a:pPr>
              <a:defRPr/>
            </a:pPr>
            <a:r>
              <a:rPr lang="tr-TR" dirty="0"/>
              <a:t>Stok noktalarının sayı, boyut ve konumlarını belirlemek.</a:t>
            </a:r>
          </a:p>
          <a:p>
            <a:pPr marL="0" indent="0">
              <a:buFont typeface="Wingdings 3" pitchFamily="18" charset="2"/>
              <a:buNone/>
              <a:defRPr/>
            </a:pPr>
            <a:endParaRPr lang="tr-T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p:cNvSpPr>
            <a:spLocks noGrp="1"/>
          </p:cNvSpPr>
          <p:nvPr>
            <p:ph type="title"/>
          </p:nvPr>
        </p:nvSpPr>
        <p:spPr/>
        <p:txBody>
          <a:bodyPr/>
          <a:lstStyle/>
          <a:p>
            <a:endParaRPr lang="en-US"/>
          </a:p>
        </p:txBody>
      </p:sp>
      <p:pic>
        <p:nvPicPr>
          <p:cNvPr id="6" name="Picture 45"/>
          <p:cNvPicPr/>
          <p:nvPr/>
        </p:nvPicPr>
        <p:blipFill>
          <a:blip r:embed="rId2">
            <a:extLst>
              <a:ext uri="{28A0092B-C50C-407E-A947-70E740481C1C}">
                <a14:useLocalDpi xmlns:a14="http://schemas.microsoft.com/office/drawing/2010/main" val="0"/>
              </a:ext>
            </a:extLst>
          </a:blip>
          <a:stretch>
            <a:fillRect/>
          </a:stretch>
        </p:blipFill>
        <p:spPr>
          <a:xfrm>
            <a:off x="33276" y="97462"/>
            <a:ext cx="9144000" cy="6741368"/>
          </a:xfrm>
          <a:prstGeom prst="rect">
            <a:avLst/>
          </a:prstGeom>
        </p:spPr>
      </p:pic>
    </p:spTree>
    <p:extLst>
      <p:ext uri="{BB962C8B-B14F-4D97-AF65-F5344CB8AC3E}">
        <p14:creationId xmlns:p14="http://schemas.microsoft.com/office/powerpoint/2010/main" val="33907376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a:t>TEDARİK ZİNCİRİ VE LOJİSTİK 3. HAFTA-2</a:t>
            </a:r>
          </a:p>
        </p:txBody>
      </p:sp>
      <p:sp>
        <p:nvSpPr>
          <p:cNvPr id="3" name="Alt Başlık 2"/>
          <p:cNvSpPr>
            <a:spLocks noGrp="1"/>
          </p:cNvSpPr>
          <p:nvPr>
            <p:ph type="subTitle" idx="1"/>
          </p:nvPr>
        </p:nvSpPr>
        <p:spPr/>
        <p:txBody>
          <a:bodyPr>
            <a:normAutofit/>
          </a:bodyPr>
          <a:lstStyle/>
          <a:p>
            <a:r>
              <a:rPr lang="tr-TR" dirty="0"/>
              <a:t> depolama, paketleme ve </a:t>
            </a:r>
            <a:r>
              <a:rPr lang="tr-TR" dirty="0" err="1"/>
              <a:t>elleçleme</a:t>
            </a:r>
            <a:endParaRPr lang="tr-TR" dirty="0"/>
          </a:p>
          <a:p>
            <a:r>
              <a:rPr lang="tr-TR" dirty="0"/>
              <a:t>YRD.DOÇ.DR. Fatih ÇALLI</a:t>
            </a:r>
          </a:p>
          <a:p>
            <a:r>
              <a:rPr lang="tr-TR" dirty="0"/>
              <a:t>fcalli@sakarya.edu.tr</a:t>
            </a:r>
          </a:p>
        </p:txBody>
      </p:sp>
    </p:spTree>
    <p:extLst>
      <p:ext uri="{BB962C8B-B14F-4D97-AF65-F5344CB8AC3E}">
        <p14:creationId xmlns:p14="http://schemas.microsoft.com/office/powerpoint/2010/main" val="40002386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p:cNvSpPr>
            <a:spLocks noGrp="1"/>
          </p:cNvSpPr>
          <p:nvPr>
            <p:ph type="title"/>
          </p:nvPr>
        </p:nvSpPr>
        <p:spPr>
          <a:xfrm>
            <a:off x="822960" y="781668"/>
            <a:ext cx="7543800" cy="955695"/>
          </a:xfrm>
          <a:solidFill>
            <a:schemeClr val="accent2"/>
          </a:solidFill>
          <a:ln>
            <a:solidFill>
              <a:schemeClr val="accent2"/>
            </a:solidFill>
          </a:ln>
        </p:spPr>
        <p:txBody>
          <a:bodyPr/>
          <a:lstStyle/>
          <a:p>
            <a:r>
              <a:rPr lang="tr-TR" dirty="0">
                <a:solidFill>
                  <a:schemeClr val="bg1"/>
                </a:solidFill>
              </a:rPr>
              <a:t>Öğrenme Hedefleri</a:t>
            </a:r>
            <a:endParaRPr lang="en-US" dirty="0">
              <a:solidFill>
                <a:schemeClr val="bg1"/>
              </a:solidFill>
            </a:endParaRPr>
          </a:p>
        </p:txBody>
      </p:sp>
      <p:sp>
        <p:nvSpPr>
          <p:cNvPr id="3" name="İçerik Yer Tutucusu 2"/>
          <p:cNvSpPr>
            <a:spLocks noGrp="1"/>
          </p:cNvSpPr>
          <p:nvPr>
            <p:ph idx="1"/>
          </p:nvPr>
        </p:nvSpPr>
        <p:spPr/>
        <p:txBody>
          <a:bodyPr>
            <a:normAutofit fontScale="92500"/>
          </a:bodyPr>
          <a:lstStyle/>
          <a:p>
            <a:pPr marL="0" indent="0">
              <a:buNone/>
            </a:pPr>
            <a:r>
              <a:rPr lang="tr-TR" sz="2400" dirty="0"/>
              <a:t>Depolamaya neden ihtiyaç duyulur? Depoların lojistik süreç içerisindeki fonksiyonu nedir?</a:t>
            </a:r>
          </a:p>
          <a:p>
            <a:pPr marL="0" indent="0">
              <a:buNone/>
            </a:pPr>
            <a:r>
              <a:rPr lang="tr-TR" sz="2400" dirty="0"/>
              <a:t>Antrepo nedir ve niçin ihtiyaç duyulmuştur?</a:t>
            </a:r>
          </a:p>
          <a:p>
            <a:pPr marL="0" indent="0">
              <a:buNone/>
            </a:pPr>
            <a:r>
              <a:rPr lang="tr-TR" sz="2400" dirty="0"/>
              <a:t>Dağıtım merkezi nedir ve depodan farkları nelerdir? Geleneksel depolar varken dağıtım merkezlerine niçin ihtiyaç duyulmuştur?</a:t>
            </a:r>
          </a:p>
          <a:p>
            <a:pPr marL="0" indent="0">
              <a:buNone/>
            </a:pPr>
            <a:r>
              <a:rPr lang="tr-TR" sz="2400" dirty="0"/>
              <a:t>Cross-</a:t>
            </a:r>
            <a:r>
              <a:rPr lang="tr-TR" sz="2400" dirty="0" err="1"/>
              <a:t>Docking</a:t>
            </a:r>
            <a:r>
              <a:rPr lang="tr-TR" sz="2400" dirty="0"/>
              <a:t> veya çapraz sevkiyat uygulaması, geleneksel depo yönetimi anlayışını nasıl değiştirmiştir?</a:t>
            </a:r>
          </a:p>
          <a:p>
            <a:pPr marL="0" indent="0">
              <a:buNone/>
            </a:pPr>
            <a:r>
              <a:rPr lang="tr-TR" sz="2400" dirty="0"/>
              <a:t>Depo yeri seçerken nelere dikkat edilmelidir? Depo yeri nasıl seçilir? </a:t>
            </a:r>
          </a:p>
          <a:p>
            <a:pPr marL="0" indent="0">
              <a:buNone/>
            </a:pPr>
            <a:r>
              <a:rPr lang="tr-TR" sz="2400" dirty="0"/>
              <a:t>Paketleme, ambalajlama ve </a:t>
            </a:r>
            <a:r>
              <a:rPr lang="tr-TR" sz="2400" dirty="0" err="1"/>
              <a:t>elleçleme</a:t>
            </a:r>
            <a:r>
              <a:rPr lang="tr-TR" sz="2400" dirty="0"/>
              <a:t> faaliyetlerinin lojistik süreç          içerisindeki fonksiyonları.</a:t>
            </a:r>
            <a:endParaRPr lang="en-US" sz="2400" dirty="0"/>
          </a:p>
        </p:txBody>
      </p:sp>
      <p:pic>
        <p:nvPicPr>
          <p:cNvPr id="5" name="Picture 3" descr="C:\Users\sguner\AppData\Local\Microsoft\Windows\Temporary Internet Files\Content.IE5\1MDWJR97\MC900053962[1].wmf"/>
          <p:cNvPicPr>
            <a:picLocks noChangeAspect="1" noChangeArrowheads="1"/>
          </p:cNvPicPr>
          <p:nvPr/>
        </p:nvPicPr>
        <p:blipFill>
          <a:blip r:embed="rId2" cstate="print"/>
          <a:srcRect/>
          <a:stretch>
            <a:fillRect/>
          </a:stretch>
        </p:blipFill>
        <p:spPr bwMode="auto">
          <a:xfrm>
            <a:off x="7656846" y="4991014"/>
            <a:ext cx="1321393" cy="1296144"/>
          </a:xfrm>
          <a:prstGeom prst="rect">
            <a:avLst/>
          </a:prstGeom>
          <a:noFill/>
        </p:spPr>
      </p:pic>
    </p:spTree>
    <p:extLst>
      <p:ext uri="{BB962C8B-B14F-4D97-AF65-F5344CB8AC3E}">
        <p14:creationId xmlns:p14="http://schemas.microsoft.com/office/powerpoint/2010/main" val="28947825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Başlık"/>
          <p:cNvSpPr>
            <a:spLocks noGrp="1"/>
          </p:cNvSpPr>
          <p:nvPr>
            <p:ph type="title"/>
          </p:nvPr>
        </p:nvSpPr>
        <p:spPr/>
        <p:txBody>
          <a:bodyPr/>
          <a:lstStyle/>
          <a:p>
            <a:pPr eaLnBrk="1" hangingPunct="1"/>
            <a:r>
              <a:rPr lang="tr-TR" altLang="en-US"/>
              <a:t>DEPOLAMA</a:t>
            </a:r>
          </a:p>
        </p:txBody>
      </p:sp>
      <p:sp>
        <p:nvSpPr>
          <p:cNvPr id="5123" name="2 İçerik Yer Tutucusu"/>
          <p:cNvSpPr>
            <a:spLocks noGrp="1"/>
          </p:cNvSpPr>
          <p:nvPr>
            <p:ph idx="1"/>
          </p:nvPr>
        </p:nvSpPr>
        <p:spPr>
          <a:xfrm>
            <a:off x="807474" y="1814051"/>
            <a:ext cx="7672849" cy="3446975"/>
          </a:xfrm>
        </p:spPr>
        <p:txBody>
          <a:bodyPr>
            <a:normAutofit/>
          </a:bodyPr>
          <a:lstStyle/>
          <a:p>
            <a:pPr eaLnBrk="1" hangingPunct="1"/>
            <a:r>
              <a:rPr lang="tr-TR" altLang="en-US" sz="2800" i="1" dirty="0"/>
              <a:t>Depolama,</a:t>
            </a:r>
            <a:r>
              <a:rPr lang="tr-TR" altLang="en-US" sz="2800" dirty="0"/>
              <a:t> </a:t>
            </a:r>
            <a:r>
              <a:rPr lang="tr-TR" altLang="en-US" sz="2800" u="sng" dirty="0"/>
              <a:t>envanterlerin</a:t>
            </a:r>
            <a:r>
              <a:rPr lang="tr-TR" altLang="en-US" sz="2800" dirty="0"/>
              <a:t> elde tutulması için gerekli olan alanların yönetimini ifade eder. </a:t>
            </a:r>
          </a:p>
          <a:p>
            <a:pPr eaLnBrk="1" hangingPunct="1"/>
            <a:r>
              <a:rPr lang="tr-TR" altLang="en-US" sz="2800" dirty="0"/>
              <a:t>Ürünlerin hammadde aşamasından üretim ortamına, oradan da tüketim merkezlerine dağıtımına kadar olan bütün bir faaliyetler dizisinin gerçekleştirilmesinde stratejik rol oynayan </a:t>
            </a:r>
            <a:r>
              <a:rPr lang="tr-TR" altLang="en-US" sz="2800" b="1" u="sng" dirty="0"/>
              <a:t>ara noktalardır</a:t>
            </a:r>
            <a:r>
              <a:rPr lang="tr-TR" altLang="en-US" sz="2800" dirty="0"/>
              <a:t>. </a:t>
            </a:r>
          </a:p>
          <a:p>
            <a:pPr eaLnBrk="1" hangingPunct="1"/>
            <a:endParaRPr lang="tr-TR" altLang="en-US" sz="2800" dirty="0"/>
          </a:p>
          <a:p>
            <a:pPr eaLnBrk="1" hangingPunct="1">
              <a:buFontTx/>
              <a:buNone/>
            </a:pPr>
            <a:endParaRPr lang="tr-TR" altLang="en-US" sz="2800" dirty="0"/>
          </a:p>
          <a:p>
            <a:pPr eaLnBrk="1" hangingPunct="1"/>
            <a:endParaRPr lang="tr-TR" altLang="en-US" sz="2800" dirty="0"/>
          </a:p>
        </p:txBody>
      </p:sp>
      <p:sp>
        <p:nvSpPr>
          <p:cNvPr id="18" name="17 İkizkenar Üçgen"/>
          <p:cNvSpPr/>
          <p:nvPr/>
        </p:nvSpPr>
        <p:spPr>
          <a:xfrm>
            <a:off x="1331914" y="4810965"/>
            <a:ext cx="1655762" cy="93662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tr-TR" b="1" dirty="0">
                <a:solidFill>
                  <a:prstClr val="white"/>
                </a:solidFill>
              </a:rPr>
              <a:t>DEPO</a:t>
            </a:r>
          </a:p>
        </p:txBody>
      </p:sp>
      <p:sp>
        <p:nvSpPr>
          <p:cNvPr id="21" name="20 İkizkenar Üçgen"/>
          <p:cNvSpPr/>
          <p:nvPr/>
        </p:nvSpPr>
        <p:spPr>
          <a:xfrm>
            <a:off x="3708401" y="4810965"/>
            <a:ext cx="1655763" cy="93662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tr-TR" b="1" dirty="0">
                <a:solidFill>
                  <a:prstClr val="white"/>
                </a:solidFill>
              </a:rPr>
              <a:t>DEPO</a:t>
            </a:r>
          </a:p>
        </p:txBody>
      </p:sp>
      <p:sp>
        <p:nvSpPr>
          <p:cNvPr id="22" name="21 İkizkenar Üçgen"/>
          <p:cNvSpPr/>
          <p:nvPr/>
        </p:nvSpPr>
        <p:spPr>
          <a:xfrm>
            <a:off x="6011863" y="4810965"/>
            <a:ext cx="1655762" cy="936625"/>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tr-TR" b="1" dirty="0">
                <a:solidFill>
                  <a:prstClr val="white"/>
                </a:solidFill>
              </a:rPr>
              <a:t>DEPO</a:t>
            </a:r>
          </a:p>
        </p:txBody>
      </p:sp>
      <p:sp>
        <p:nvSpPr>
          <p:cNvPr id="5127" name="22 Metin kutusu"/>
          <p:cNvSpPr txBox="1">
            <a:spLocks noChangeArrowheads="1"/>
          </p:cNvSpPr>
          <p:nvPr/>
        </p:nvSpPr>
        <p:spPr bwMode="auto">
          <a:xfrm>
            <a:off x="395288" y="4955424"/>
            <a:ext cx="1296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eaLnBrk="1" hangingPunct="1">
              <a:spcBef>
                <a:spcPct val="0"/>
              </a:spcBef>
              <a:buFontTx/>
              <a:buNone/>
            </a:pPr>
            <a:r>
              <a:rPr kumimoji="0" lang="tr-TR" altLang="en-US" sz="1800" b="1">
                <a:solidFill>
                  <a:prstClr val="black"/>
                </a:solidFill>
                <a:latin typeface="Arial" charset="0"/>
              </a:rPr>
              <a:t>TEDARİK</a:t>
            </a:r>
          </a:p>
        </p:txBody>
      </p:sp>
      <p:sp>
        <p:nvSpPr>
          <p:cNvPr id="5128" name="23 Metin kutusu"/>
          <p:cNvSpPr txBox="1">
            <a:spLocks noChangeArrowheads="1"/>
          </p:cNvSpPr>
          <p:nvPr/>
        </p:nvSpPr>
        <p:spPr bwMode="auto">
          <a:xfrm>
            <a:off x="2771777" y="4955424"/>
            <a:ext cx="1223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eaLnBrk="1" hangingPunct="1">
              <a:spcBef>
                <a:spcPct val="0"/>
              </a:spcBef>
              <a:buFontTx/>
              <a:buNone/>
            </a:pPr>
            <a:r>
              <a:rPr kumimoji="0" lang="tr-TR" altLang="en-US" sz="1800" b="1">
                <a:solidFill>
                  <a:prstClr val="black"/>
                </a:solidFill>
                <a:latin typeface="Arial" charset="0"/>
              </a:rPr>
              <a:t>ÜRETİM</a:t>
            </a:r>
          </a:p>
        </p:txBody>
      </p:sp>
      <p:sp>
        <p:nvSpPr>
          <p:cNvPr id="5129" name="24 Metin kutusu"/>
          <p:cNvSpPr txBox="1">
            <a:spLocks noChangeArrowheads="1"/>
          </p:cNvSpPr>
          <p:nvPr/>
        </p:nvSpPr>
        <p:spPr bwMode="auto">
          <a:xfrm>
            <a:off x="5076825" y="4955424"/>
            <a:ext cx="129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eaLnBrk="1" hangingPunct="1">
              <a:spcBef>
                <a:spcPct val="0"/>
              </a:spcBef>
              <a:buFontTx/>
              <a:buNone/>
            </a:pPr>
            <a:r>
              <a:rPr kumimoji="0" lang="tr-TR" altLang="en-US" sz="1800" b="1">
                <a:solidFill>
                  <a:prstClr val="black"/>
                </a:solidFill>
                <a:latin typeface="Arial" charset="0"/>
              </a:rPr>
              <a:t>DAĞITIM</a:t>
            </a:r>
          </a:p>
        </p:txBody>
      </p:sp>
      <p:sp>
        <p:nvSpPr>
          <p:cNvPr id="5130" name="25 Metin kutusu"/>
          <p:cNvSpPr txBox="1">
            <a:spLocks noChangeArrowheads="1"/>
          </p:cNvSpPr>
          <p:nvPr/>
        </p:nvSpPr>
        <p:spPr bwMode="auto">
          <a:xfrm>
            <a:off x="7451725" y="4955424"/>
            <a:ext cx="1512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eaLnBrk="1" hangingPunct="1">
              <a:spcBef>
                <a:spcPct val="0"/>
              </a:spcBef>
              <a:buFontTx/>
              <a:buNone/>
            </a:pPr>
            <a:r>
              <a:rPr kumimoji="0" lang="tr-TR" altLang="en-US" sz="1800" b="1">
                <a:solidFill>
                  <a:prstClr val="black"/>
                </a:solidFill>
                <a:latin typeface="Arial" charset="0"/>
              </a:rPr>
              <a:t>TESLİMAT</a:t>
            </a:r>
          </a:p>
        </p:txBody>
      </p:sp>
      <p:cxnSp>
        <p:nvCxnSpPr>
          <p:cNvPr id="28" name="27 Düz Ok Bağlayıcısı"/>
          <p:cNvCxnSpPr/>
          <p:nvPr/>
        </p:nvCxnSpPr>
        <p:spPr>
          <a:xfrm>
            <a:off x="539752" y="5531686"/>
            <a:ext cx="719138"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0" name="29 Düz Ok Bağlayıcısı"/>
          <p:cNvCxnSpPr/>
          <p:nvPr/>
        </p:nvCxnSpPr>
        <p:spPr>
          <a:xfrm>
            <a:off x="2987677" y="5531686"/>
            <a:ext cx="720725"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1" name="30 Düz Ok Bağlayıcısı"/>
          <p:cNvCxnSpPr/>
          <p:nvPr/>
        </p:nvCxnSpPr>
        <p:spPr>
          <a:xfrm>
            <a:off x="5292727" y="5531686"/>
            <a:ext cx="719138"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2" name="31 Düz Ok Bağlayıcısı"/>
          <p:cNvCxnSpPr/>
          <p:nvPr/>
        </p:nvCxnSpPr>
        <p:spPr>
          <a:xfrm>
            <a:off x="7740652" y="5531686"/>
            <a:ext cx="719138" cy="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5327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Başlık"/>
          <p:cNvSpPr>
            <a:spLocks noGrp="1"/>
          </p:cNvSpPr>
          <p:nvPr>
            <p:ph type="title"/>
          </p:nvPr>
        </p:nvSpPr>
        <p:spPr>
          <a:xfrm>
            <a:off x="832408" y="620713"/>
            <a:ext cx="7772400" cy="1143000"/>
          </a:xfrm>
        </p:spPr>
        <p:txBody>
          <a:bodyPr/>
          <a:lstStyle/>
          <a:p>
            <a:pPr eaLnBrk="1" hangingPunct="1"/>
            <a:r>
              <a:rPr lang="tr-TR" altLang="en-US" dirty="0"/>
              <a:t>Neden Depolama?</a:t>
            </a:r>
          </a:p>
        </p:txBody>
      </p:sp>
      <p:sp>
        <p:nvSpPr>
          <p:cNvPr id="6147" name="2 İçerik Yer Tutucusu"/>
          <p:cNvSpPr>
            <a:spLocks noGrp="1"/>
          </p:cNvSpPr>
          <p:nvPr>
            <p:ph idx="1"/>
          </p:nvPr>
        </p:nvSpPr>
        <p:spPr>
          <a:xfrm>
            <a:off x="840658" y="1835150"/>
            <a:ext cx="7908056" cy="4114800"/>
          </a:xfrm>
        </p:spPr>
        <p:txBody>
          <a:bodyPr>
            <a:normAutofit lnSpcReduction="10000"/>
          </a:bodyPr>
          <a:lstStyle/>
          <a:p>
            <a:pPr eaLnBrk="1" hangingPunct="1"/>
            <a:r>
              <a:rPr lang="tr-TR" altLang="en-US" sz="2800" dirty="0"/>
              <a:t>Eğer bir firmanın ürünlerine olan talep kesinlikle biliniyor ve bu ürünler talebi hemen karşılayabilecek şekilde tedarik edilebiliyorsa, teorik olarak elde ürün bulundurma söz konusu olmayacağı için, ürünün stoklanmasına da gereksinme </a:t>
            </a:r>
            <a:r>
              <a:rPr lang="tr-TR" altLang="en-US" sz="2800" i="1" dirty="0"/>
              <a:t>duyulmayacaktır</a:t>
            </a:r>
            <a:r>
              <a:rPr lang="tr-TR" altLang="en-US" sz="2800" dirty="0"/>
              <a:t>. </a:t>
            </a:r>
          </a:p>
          <a:p>
            <a:pPr eaLnBrk="1" hangingPunct="1"/>
            <a:r>
              <a:rPr lang="tr-TR" altLang="en-US" sz="2800" dirty="0"/>
              <a:t>Ancak uygulamada, talep çoğu kez tam olarak bilinemediği için, firmanın stok bulundurmaksızın faaliyetini sürdürmesi ekonomik olmayacaktır.</a:t>
            </a:r>
          </a:p>
          <a:p>
            <a:pPr eaLnBrk="1" hangingPunct="1"/>
            <a:endParaRPr lang="tr-TR" altLang="en-US" sz="2800" dirty="0"/>
          </a:p>
          <a:p>
            <a:pPr eaLnBrk="1" hangingPunct="1"/>
            <a:endParaRPr lang="tr-TR" altLang="en-US" sz="2800" dirty="0"/>
          </a:p>
        </p:txBody>
      </p:sp>
    </p:spTree>
    <p:extLst>
      <p:ext uri="{BB962C8B-B14F-4D97-AF65-F5344CB8AC3E}">
        <p14:creationId xmlns:p14="http://schemas.microsoft.com/office/powerpoint/2010/main" val="10240840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2 İçerik Yer Tutucusu"/>
          <p:cNvSpPr>
            <a:spLocks noGrp="1"/>
          </p:cNvSpPr>
          <p:nvPr>
            <p:ph idx="1"/>
          </p:nvPr>
        </p:nvSpPr>
        <p:spPr>
          <a:xfrm>
            <a:off x="884903" y="1887542"/>
            <a:ext cx="8008272" cy="2909887"/>
          </a:xfrm>
        </p:spPr>
        <p:txBody>
          <a:bodyPr>
            <a:normAutofit/>
          </a:bodyPr>
          <a:lstStyle/>
          <a:p>
            <a:pPr eaLnBrk="1" hangingPunct="1">
              <a:lnSpc>
                <a:spcPct val="80000"/>
              </a:lnSpc>
            </a:pPr>
            <a:r>
              <a:rPr lang="tr-TR" altLang="en-US" sz="2800"/>
              <a:t>Firmalar arz-talep koordinasyonunu geliştirmek ve toplam maliyetleri düşürmek amacıyla stok bulundururlar. </a:t>
            </a:r>
          </a:p>
          <a:p>
            <a:pPr eaLnBrk="1" hangingPunct="1">
              <a:lnSpc>
                <a:spcPct val="80000"/>
              </a:lnSpc>
            </a:pPr>
            <a:r>
              <a:rPr lang="tr-TR" altLang="en-US" sz="2800"/>
              <a:t>Stok bulundurma gereksinimi de depolama ve depo  gereksinimini yaratacaktır. </a:t>
            </a:r>
          </a:p>
          <a:p>
            <a:pPr eaLnBrk="1" hangingPunct="1">
              <a:lnSpc>
                <a:spcPct val="80000"/>
              </a:lnSpc>
            </a:pPr>
            <a:endParaRPr lang="tr-TR" altLang="en-US" sz="2800"/>
          </a:p>
          <a:p>
            <a:pPr eaLnBrk="1" hangingPunct="1"/>
            <a:endParaRPr lang="tr-TR" altLang="en-US" sz="2800"/>
          </a:p>
        </p:txBody>
      </p:sp>
      <p:sp>
        <p:nvSpPr>
          <p:cNvPr id="4" name="3 Yuvarlatılmış Dikdörtgen"/>
          <p:cNvSpPr/>
          <p:nvPr/>
        </p:nvSpPr>
        <p:spPr>
          <a:xfrm>
            <a:off x="2193464" y="4267212"/>
            <a:ext cx="6480175" cy="1296988"/>
          </a:xfrm>
          <a:prstGeom prst="round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anchor="ctr"/>
          <a:lstStyle/>
          <a:p>
            <a:pPr algn="ctr">
              <a:lnSpc>
                <a:spcPct val="80000"/>
              </a:lnSpc>
              <a:defRPr/>
            </a:pPr>
            <a:r>
              <a:rPr lang="tr-TR" sz="3000" dirty="0">
                <a:solidFill>
                  <a:prstClr val="white"/>
                </a:solidFill>
              </a:rPr>
              <a:t>Stok bulundurma veya depolama, bir zorunluluktan ziyade ekonomik bir gereksinmedir.</a:t>
            </a:r>
          </a:p>
        </p:txBody>
      </p:sp>
      <p:pic>
        <p:nvPicPr>
          <p:cNvPr id="7172" name="Picture 5" descr="C:\Users\DELL\AppData\Local\Microsoft\Windows\Temporary Internet Files\Content.IE5\03WULPIO\MC900434411[1].wmf"/>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350374" y="3951300"/>
            <a:ext cx="162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645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22960" y="286603"/>
            <a:ext cx="7543800" cy="1270054"/>
          </a:xfrm>
        </p:spPr>
        <p:txBody>
          <a:bodyPr>
            <a:normAutofit fontScale="90000"/>
          </a:bodyPr>
          <a:lstStyle/>
          <a:p>
            <a:r>
              <a:rPr lang="tr-TR" dirty="0">
                <a:hlinkClick r:id="rId2"/>
              </a:rPr>
              <a:t>VW Car Tower, Wolfsburg</a:t>
            </a:r>
            <a:r>
              <a:rPr lang="tr-TR" dirty="0"/>
              <a:t> (60 m 400 araç)</a:t>
            </a:r>
          </a:p>
        </p:txBody>
      </p:sp>
      <p:pic>
        <p:nvPicPr>
          <p:cNvPr id="4" name="18 Resim" descr="indir (3).jpg"/>
          <p:cNvPicPr/>
          <p:nvPr/>
        </p:nvPicPr>
        <p:blipFill>
          <a:blip r:embed="rId3" cstate="print"/>
          <a:stretch>
            <a:fillRect/>
          </a:stretch>
        </p:blipFill>
        <p:spPr>
          <a:xfrm>
            <a:off x="1429795" y="1740904"/>
            <a:ext cx="2660527" cy="2145299"/>
          </a:xfrm>
          <a:prstGeom prst="rect">
            <a:avLst/>
          </a:prstGeom>
        </p:spPr>
      </p:pic>
      <p:pic>
        <p:nvPicPr>
          <p:cNvPr id="5" name="19 Resim" descr="images (11).jpg"/>
          <p:cNvPicPr/>
          <p:nvPr/>
        </p:nvPicPr>
        <p:blipFill>
          <a:blip r:embed="rId4" cstate="print"/>
          <a:stretch>
            <a:fillRect/>
          </a:stretch>
        </p:blipFill>
        <p:spPr>
          <a:xfrm>
            <a:off x="4710304" y="1740901"/>
            <a:ext cx="2881856" cy="2139246"/>
          </a:xfrm>
          <a:prstGeom prst="rect">
            <a:avLst/>
          </a:prstGeom>
        </p:spPr>
      </p:pic>
      <p:pic>
        <p:nvPicPr>
          <p:cNvPr id="6146" name="Picture 2" descr="http://www.multimediaenglish.org/wp-content/uploads/2012/01/austadt-vw-car-tower-germany-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795" y="3973659"/>
            <a:ext cx="2660527" cy="23747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ncrypted-tbn2.gstatic.com/images?q=tbn:ANd9GcSA1jNbngiSmJarJmxUxzTY_LDNTYa3DdQyrjf1_eFil0eysPuWC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304" y="4111852"/>
            <a:ext cx="2881856" cy="209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6691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4672" y="0"/>
            <a:ext cx="8229600" cy="1143000"/>
          </a:xfrm>
        </p:spPr>
        <p:txBody>
          <a:bodyPr/>
          <a:lstStyle/>
          <a:p>
            <a:r>
              <a:rPr lang="tr-TR" i="1" dirty="0">
                <a:solidFill>
                  <a:schemeClr val="accent2"/>
                </a:solidFill>
              </a:rPr>
              <a:t>Tedarik zinciri içerisinde depolar</a:t>
            </a:r>
          </a:p>
        </p:txBody>
      </p:sp>
      <p:sp>
        <p:nvSpPr>
          <p:cNvPr id="3" name="İçerik Yer Tutucusu 2"/>
          <p:cNvSpPr>
            <a:spLocks noGrp="1"/>
          </p:cNvSpPr>
          <p:nvPr>
            <p:ph idx="1"/>
          </p:nvPr>
        </p:nvSpPr>
        <p:spPr>
          <a:xfrm>
            <a:off x="813336" y="1196752"/>
            <a:ext cx="8051620" cy="1267582"/>
          </a:xfrm>
        </p:spPr>
        <p:txBody>
          <a:bodyPr>
            <a:noAutofit/>
          </a:bodyPr>
          <a:lstStyle/>
          <a:p>
            <a:r>
              <a:rPr lang="tr-TR" sz="2200" dirty="0"/>
              <a:t>Depolamanın tedarik zincirinde hangi bağlamda yer aldığını anlamak için öncelikle temel malzeme/ürün dağıtım stratejileri anlaşılmalıdır. Malzeme/ürün dağıtımında kullanılan üç temel strateji şunlardır;</a:t>
            </a:r>
          </a:p>
          <a:p>
            <a:pPr marL="0" indent="0">
              <a:buClr>
                <a:schemeClr val="accent2"/>
              </a:buClr>
              <a:buNone/>
            </a:pPr>
            <a:endParaRPr lang="tr-TR" sz="2400" dirty="0"/>
          </a:p>
        </p:txBody>
      </p:sp>
      <p:sp>
        <p:nvSpPr>
          <p:cNvPr id="4" name="Metin kutusu 3"/>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
        <p:nvSpPr>
          <p:cNvPr id="5" name="İçerik Yer Tutucusu 2"/>
          <p:cNvSpPr txBox="1">
            <a:spLocks/>
          </p:cNvSpPr>
          <p:nvPr/>
        </p:nvSpPr>
        <p:spPr>
          <a:xfrm>
            <a:off x="840921" y="2636912"/>
            <a:ext cx="3551465" cy="3840088"/>
          </a:xfrm>
          <a:prstGeom prst="rect">
            <a:avLst/>
          </a:prstGeom>
          <a:ln>
            <a:solidFill>
              <a:schemeClr val="accent2"/>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0F6FC6"/>
              </a:buClr>
            </a:pPr>
            <a:r>
              <a:rPr lang="tr-TR" sz="2400" i="1" dirty="0">
                <a:solidFill>
                  <a:srgbClr val="009DD9"/>
                </a:solidFill>
              </a:rPr>
              <a:t>Geleneksel dağıtım</a:t>
            </a:r>
            <a:r>
              <a:rPr lang="tr-TR" sz="2400" dirty="0">
                <a:solidFill>
                  <a:srgbClr val="009DD9"/>
                </a:solidFill>
              </a:rPr>
              <a:t>: </a:t>
            </a:r>
            <a:r>
              <a:rPr lang="tr-TR" sz="2200" dirty="0">
                <a:solidFill>
                  <a:prstClr val="black">
                    <a:lumMod val="75000"/>
                    <a:lumOff val="25000"/>
                  </a:prstClr>
                </a:solidFill>
              </a:rPr>
              <a:t>Depolar üzerinden gerçekleşen bu dağıtımda depolar malzemelerin geçici bir süre için saklandığı noktalardır. Bu stratejide depolarda mal kabul, </a:t>
            </a:r>
            <a:r>
              <a:rPr lang="tr-TR" sz="2200" dirty="0" err="1">
                <a:solidFill>
                  <a:prstClr val="black">
                    <a:lumMod val="75000"/>
                    <a:lumOff val="25000"/>
                  </a:prstClr>
                </a:solidFill>
              </a:rPr>
              <a:t>raflama</a:t>
            </a:r>
            <a:r>
              <a:rPr lang="tr-TR" sz="2200" dirty="0">
                <a:solidFill>
                  <a:prstClr val="black">
                    <a:lumMod val="75000"/>
                    <a:lumOff val="25000"/>
                  </a:prstClr>
                </a:solidFill>
              </a:rPr>
              <a:t>, depolama, ikmal (malzeme yenileme), sipariş toplama, sevkiyata hazırlama ve paketleme fonksiyonları gerçekleşir</a:t>
            </a:r>
            <a:r>
              <a:rPr lang="tr-TR" sz="2400" dirty="0">
                <a:solidFill>
                  <a:prstClr val="black">
                    <a:lumMod val="75000"/>
                    <a:lumOff val="25000"/>
                  </a:prstClr>
                </a:solidFill>
              </a:rPr>
              <a:t>.</a:t>
            </a:r>
          </a:p>
          <a:p>
            <a:pPr marL="0" indent="0">
              <a:buClr>
                <a:srgbClr val="009DD9"/>
              </a:buClr>
              <a:buFont typeface="Calibri" panose="020F0502020204030204" pitchFamily="34" charset="0"/>
              <a:buNone/>
            </a:pPr>
            <a:endParaRPr lang="tr-TR" sz="2400" dirty="0">
              <a:solidFill>
                <a:prstClr val="black">
                  <a:lumMod val="75000"/>
                  <a:lumOff val="25000"/>
                </a:prst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472" y="2806137"/>
            <a:ext cx="4090996" cy="339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etin kutusu 6"/>
          <p:cNvSpPr txBox="1"/>
          <p:nvPr/>
        </p:nvSpPr>
        <p:spPr>
          <a:xfrm>
            <a:off x="4579471" y="3006786"/>
            <a:ext cx="1754556" cy="584775"/>
          </a:xfrm>
          <a:prstGeom prst="rect">
            <a:avLst/>
          </a:prstGeom>
          <a:solidFill>
            <a:schemeClr val="accent2"/>
          </a:solidFill>
        </p:spPr>
        <p:txBody>
          <a:bodyPr wrap="square" rtlCol="0">
            <a:spAutoFit/>
          </a:bodyPr>
          <a:lstStyle/>
          <a:p>
            <a:pPr algn="ctr"/>
            <a:r>
              <a:rPr lang="tr-TR" sz="1600" b="1" dirty="0">
                <a:solidFill>
                  <a:prstClr val="white"/>
                </a:solidFill>
              </a:rPr>
              <a:t>Geleneksel Dağıtım</a:t>
            </a:r>
          </a:p>
        </p:txBody>
      </p:sp>
    </p:spTree>
    <p:extLst>
      <p:ext uri="{BB962C8B-B14F-4D97-AF65-F5344CB8AC3E}">
        <p14:creationId xmlns:p14="http://schemas.microsoft.com/office/powerpoint/2010/main" val="13356529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871134" y="1632857"/>
            <a:ext cx="7554410" cy="174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İçerik Yer Tutucusu 2"/>
          <p:cNvSpPr>
            <a:spLocks noGrp="1"/>
          </p:cNvSpPr>
          <p:nvPr>
            <p:ph idx="1"/>
          </p:nvPr>
        </p:nvSpPr>
        <p:spPr>
          <a:xfrm>
            <a:off x="786620" y="517681"/>
            <a:ext cx="3352675" cy="1115179"/>
          </a:xfrm>
          <a:ln>
            <a:solidFill>
              <a:schemeClr val="accent2"/>
            </a:solidFill>
          </a:ln>
        </p:spPr>
        <p:txBody>
          <a:bodyPr>
            <a:normAutofit fontScale="85000" lnSpcReduction="20000"/>
          </a:bodyPr>
          <a:lstStyle/>
          <a:p>
            <a:r>
              <a:rPr lang="tr-TR" sz="2400" i="1" dirty="0">
                <a:solidFill>
                  <a:schemeClr val="accent2"/>
                </a:solidFill>
              </a:rPr>
              <a:t>Doğrudan dağıtım</a:t>
            </a:r>
            <a:r>
              <a:rPr lang="tr-TR" sz="2400" dirty="0">
                <a:solidFill>
                  <a:schemeClr val="accent2"/>
                </a:solidFill>
              </a:rPr>
              <a:t>: </a:t>
            </a:r>
            <a:r>
              <a:rPr lang="tr-TR" sz="2400" dirty="0"/>
              <a:t>Malzemelerin tedarikçiden müşteriye doğrudan ulaştırılmasıdır.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20" y="2873505"/>
            <a:ext cx="3393496" cy="3037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Metin kutusu 4"/>
          <p:cNvSpPr txBox="1"/>
          <p:nvPr/>
        </p:nvSpPr>
        <p:spPr>
          <a:xfrm>
            <a:off x="871133" y="2534952"/>
            <a:ext cx="1754556" cy="584775"/>
          </a:xfrm>
          <a:prstGeom prst="rect">
            <a:avLst/>
          </a:prstGeom>
          <a:solidFill>
            <a:schemeClr val="accent2"/>
          </a:solidFill>
        </p:spPr>
        <p:txBody>
          <a:bodyPr wrap="square" rtlCol="0">
            <a:spAutoFit/>
          </a:bodyPr>
          <a:lstStyle/>
          <a:p>
            <a:pPr algn="ctr"/>
            <a:r>
              <a:rPr lang="tr-TR" sz="1600" b="1" dirty="0">
                <a:solidFill>
                  <a:prstClr val="white"/>
                </a:solidFill>
              </a:rPr>
              <a:t>Doğrudan Dağıtım</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537" y="2497397"/>
            <a:ext cx="4049486" cy="3196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Metin kutusu 8"/>
          <p:cNvSpPr txBox="1"/>
          <p:nvPr/>
        </p:nvSpPr>
        <p:spPr>
          <a:xfrm>
            <a:off x="4449536" y="2506995"/>
            <a:ext cx="1754556" cy="338554"/>
          </a:xfrm>
          <a:prstGeom prst="rect">
            <a:avLst/>
          </a:prstGeom>
          <a:solidFill>
            <a:schemeClr val="accent2"/>
          </a:solidFill>
        </p:spPr>
        <p:txBody>
          <a:bodyPr wrap="square" rtlCol="0">
            <a:spAutoFit/>
          </a:bodyPr>
          <a:lstStyle/>
          <a:p>
            <a:pPr algn="ctr"/>
            <a:r>
              <a:rPr lang="tr-TR" sz="1600" b="1" dirty="0">
                <a:solidFill>
                  <a:prstClr val="white"/>
                </a:solidFill>
              </a:rPr>
              <a:t>Çapraz Sevkiyat</a:t>
            </a:r>
          </a:p>
        </p:txBody>
      </p:sp>
      <p:sp>
        <p:nvSpPr>
          <p:cNvPr id="10" name="İçerik Yer Tutucusu 2"/>
          <p:cNvSpPr txBox="1">
            <a:spLocks/>
          </p:cNvSpPr>
          <p:nvPr/>
        </p:nvSpPr>
        <p:spPr>
          <a:xfrm>
            <a:off x="4376058" y="533401"/>
            <a:ext cx="4122965" cy="1741714"/>
          </a:xfrm>
          <a:prstGeom prst="rect">
            <a:avLst/>
          </a:prstGeom>
          <a:ln>
            <a:solidFill>
              <a:schemeClr val="accent2"/>
            </a:solidFill>
          </a:ln>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0F6FC6"/>
              </a:buClr>
            </a:pPr>
            <a:r>
              <a:rPr lang="tr-TR" sz="2400" i="1" dirty="0">
                <a:solidFill>
                  <a:srgbClr val="009DD9"/>
                </a:solidFill>
              </a:rPr>
              <a:t>Çapraz sevkiyat</a:t>
            </a:r>
            <a:r>
              <a:rPr lang="tr-TR" sz="2400" dirty="0">
                <a:solidFill>
                  <a:srgbClr val="009DD9"/>
                </a:solidFill>
              </a:rPr>
              <a:t>: </a:t>
            </a:r>
            <a:r>
              <a:rPr lang="tr-TR" sz="2400" dirty="0">
                <a:solidFill>
                  <a:prstClr val="black">
                    <a:lumMod val="75000"/>
                    <a:lumOff val="25000"/>
                  </a:prstClr>
                </a:solidFill>
              </a:rPr>
              <a:t>Tedarikçiden gelen malzemelerin </a:t>
            </a:r>
            <a:r>
              <a:rPr lang="tr-TR" sz="2400" i="1" dirty="0">
                <a:solidFill>
                  <a:prstClr val="black">
                    <a:lumMod val="75000"/>
                    <a:lumOff val="25000"/>
                  </a:prstClr>
                </a:solidFill>
              </a:rPr>
              <a:t>çapraz sevkiyat tesisi </a:t>
            </a:r>
            <a:r>
              <a:rPr lang="tr-TR" sz="2400" dirty="0">
                <a:solidFill>
                  <a:prstClr val="black">
                    <a:lumMod val="75000"/>
                    <a:lumOff val="25000"/>
                  </a:prstClr>
                </a:solidFill>
              </a:rPr>
              <a:t>olarak adlandırılan depolarda saklanmadan sadece geçici bir süre (24 saatin altında) tutularak müşteriye gönderilmesidir.</a:t>
            </a:r>
          </a:p>
        </p:txBody>
      </p:sp>
      <p:sp>
        <p:nvSpPr>
          <p:cNvPr id="11" name="Metin kutusu 10"/>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Tree>
    <p:extLst>
      <p:ext uri="{BB962C8B-B14F-4D97-AF65-F5344CB8AC3E}">
        <p14:creationId xmlns:p14="http://schemas.microsoft.com/office/powerpoint/2010/main" val="19073279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Depoların 2 Temel Fonksiyonu</a:t>
            </a:r>
          </a:p>
        </p:txBody>
      </p:sp>
      <p:sp>
        <p:nvSpPr>
          <p:cNvPr id="3" name="İçerik Yer Tutucusu 2"/>
          <p:cNvSpPr>
            <a:spLocks noGrp="1"/>
          </p:cNvSpPr>
          <p:nvPr>
            <p:ph idx="1"/>
          </p:nvPr>
        </p:nvSpPr>
        <p:spPr>
          <a:xfrm>
            <a:off x="822961" y="2046517"/>
            <a:ext cx="3798026" cy="3799115"/>
          </a:xfrm>
        </p:spPr>
        <p:txBody>
          <a:bodyPr>
            <a:normAutofit/>
          </a:bodyPr>
          <a:lstStyle/>
          <a:p>
            <a:r>
              <a:rPr lang="tr-TR" sz="2400" dirty="0"/>
              <a:t>Depolar temel olarak iki fonksiyonu yerine getirmektedirler.</a:t>
            </a:r>
          </a:p>
          <a:p>
            <a:pPr>
              <a:buClr>
                <a:schemeClr val="accent2"/>
              </a:buClr>
              <a:buFont typeface="Wingdings" panose="05000000000000000000" pitchFamily="2" charset="2"/>
              <a:buChar char="v"/>
            </a:pPr>
            <a:r>
              <a:rPr lang="tr-TR" sz="2400" dirty="0">
                <a:solidFill>
                  <a:schemeClr val="accent2"/>
                </a:solidFill>
              </a:rPr>
              <a:t>Sevkiyatların daha küçük parçalara ayrılması (</a:t>
            </a:r>
            <a:r>
              <a:rPr lang="tr-TR" sz="2400" dirty="0">
                <a:solidFill>
                  <a:schemeClr val="accent2"/>
                </a:solidFill>
                <a:hlinkClick r:id="rId2"/>
              </a:rPr>
              <a:t>breakbulk</a:t>
            </a:r>
            <a:r>
              <a:rPr lang="tr-TR" sz="2400" dirty="0">
                <a:solidFill>
                  <a:schemeClr val="accent2"/>
                </a:solidFill>
              </a:rPr>
              <a:t>)</a:t>
            </a:r>
          </a:p>
          <a:p>
            <a:pPr>
              <a:buClr>
                <a:schemeClr val="accent2"/>
              </a:buClr>
              <a:buFont typeface="Wingdings" panose="05000000000000000000" pitchFamily="2" charset="2"/>
              <a:buChar char="v"/>
            </a:pPr>
            <a:r>
              <a:rPr lang="tr-TR" sz="2400" dirty="0">
                <a:solidFill>
                  <a:schemeClr val="accent2"/>
                </a:solidFill>
              </a:rPr>
              <a:t>Birleştirme (</a:t>
            </a:r>
            <a:r>
              <a:rPr lang="tr-TR" sz="2400" dirty="0">
                <a:solidFill>
                  <a:schemeClr val="accent2"/>
                </a:solidFill>
                <a:hlinkClick r:id="rId3"/>
              </a:rPr>
              <a:t>konsolidasyon</a:t>
            </a:r>
            <a:r>
              <a:rPr lang="tr-TR" sz="2400" dirty="0">
                <a:solidFill>
                  <a:schemeClr val="accent2"/>
                </a:solidFill>
              </a:rPr>
              <a:t>)</a:t>
            </a:r>
          </a:p>
          <a:p>
            <a:endParaRPr lang="tr-TR" sz="2400" dirty="0"/>
          </a:p>
        </p:txBody>
      </p:sp>
      <p:pic>
        <p:nvPicPr>
          <p:cNvPr id="5" name="6 Resim" descr="warehouse_design.jpg"/>
          <p:cNvPicPr/>
          <p:nvPr/>
        </p:nvPicPr>
        <p:blipFill>
          <a:blip r:embed="rId4" cstate="print"/>
          <a:stretch>
            <a:fillRect/>
          </a:stretch>
        </p:blipFill>
        <p:spPr>
          <a:xfrm>
            <a:off x="4596493" y="2057401"/>
            <a:ext cx="3763736" cy="2460170"/>
          </a:xfrm>
          <a:prstGeom prst="rect">
            <a:avLst/>
          </a:prstGeom>
        </p:spPr>
      </p:pic>
      <p:sp>
        <p:nvSpPr>
          <p:cNvPr id="6" name="Metin kutusu 5"/>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Tree>
    <p:extLst>
      <p:ext uri="{BB962C8B-B14F-4D97-AF65-F5344CB8AC3E}">
        <p14:creationId xmlns:p14="http://schemas.microsoft.com/office/powerpoint/2010/main" val="161607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defRPr/>
            </a:pPr>
            <a:r>
              <a:rPr lang="tr-TR" dirty="0"/>
              <a:t>TEMEL LOJİSTİK AKTİVİTELERİ</a:t>
            </a:r>
          </a:p>
        </p:txBody>
      </p:sp>
      <p:sp>
        <p:nvSpPr>
          <p:cNvPr id="71683" name="İçerik Yer Tutucusu 2"/>
          <p:cNvSpPr>
            <a:spLocks noGrp="1"/>
          </p:cNvSpPr>
          <p:nvPr>
            <p:ph idx="1"/>
          </p:nvPr>
        </p:nvSpPr>
        <p:spPr/>
        <p:txBody>
          <a:bodyPr/>
          <a:lstStyle/>
          <a:p>
            <a:pPr marL="0" indent="0">
              <a:buFont typeface="Wingdings 3" pitchFamily="18" charset="2"/>
              <a:buNone/>
            </a:pPr>
            <a:r>
              <a:rPr lang="tr-TR" altLang="tr-TR"/>
              <a:t>SİPARİŞ İŞLEME</a:t>
            </a:r>
          </a:p>
          <a:p>
            <a:pPr marL="0" indent="0"/>
            <a:r>
              <a:rPr lang="tr-TR" altLang="tr-TR"/>
              <a:t>Sipariş verme şekillerini belirlemek</a:t>
            </a:r>
          </a:p>
          <a:p>
            <a:pPr marL="0" indent="0"/>
            <a:r>
              <a:rPr lang="tr-TR" altLang="tr-TR"/>
              <a:t>Sipariş iletişimini sağlamak ve geliştirmek</a:t>
            </a:r>
          </a:p>
          <a:p>
            <a:pPr marL="0" indent="0"/>
            <a:r>
              <a:rPr lang="tr-TR" altLang="tr-TR"/>
              <a:t>Sipariş giriş işlemlerini yürütmek</a:t>
            </a:r>
          </a:p>
          <a:p>
            <a:pPr marL="0" indent="0"/>
            <a:r>
              <a:rPr lang="tr-TR" altLang="tr-TR"/>
              <a:t>Sipariş izlemeyi gerçekleştirmek</a:t>
            </a:r>
          </a:p>
          <a:p>
            <a:pPr marL="0" indent="0"/>
            <a:r>
              <a:rPr lang="tr-TR" altLang="tr-TR"/>
              <a:t>Sipariş tamamlama aşamalarını gerçekleştirmek.</a:t>
            </a:r>
          </a:p>
          <a:p>
            <a:pPr marL="0" indent="0">
              <a:buFont typeface="Wingdings 3" pitchFamily="18" charset="2"/>
              <a:buNone/>
            </a:pPr>
            <a:endParaRPr lang="tr-TR" altLang="tr-T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857251" y="1643743"/>
            <a:ext cx="7592786" cy="141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İçerik Yer Tutucusu 2"/>
          <p:cNvSpPr>
            <a:spLocks noGrp="1"/>
          </p:cNvSpPr>
          <p:nvPr>
            <p:ph idx="1"/>
          </p:nvPr>
        </p:nvSpPr>
        <p:spPr>
          <a:xfrm>
            <a:off x="822961" y="424542"/>
            <a:ext cx="7553597" cy="3145971"/>
          </a:xfrm>
          <a:solidFill>
            <a:schemeClr val="accent2"/>
          </a:solidFill>
          <a:ln>
            <a:solidFill>
              <a:schemeClr val="accent2"/>
            </a:solidFill>
          </a:ln>
        </p:spPr>
        <p:txBody>
          <a:bodyPr>
            <a:normAutofit fontScale="85000" lnSpcReduction="10000"/>
          </a:bodyPr>
          <a:lstStyle/>
          <a:p>
            <a:r>
              <a:rPr lang="tr-TR" sz="2400" dirty="0">
                <a:solidFill>
                  <a:schemeClr val="bg1"/>
                </a:solidFill>
              </a:rPr>
              <a:t>Depo temel fonksiyonlarından birisi, büyük sevkiyatların daha küçük </a:t>
            </a:r>
            <a:r>
              <a:rPr lang="tr-TR" sz="2400" i="1" dirty="0">
                <a:solidFill>
                  <a:schemeClr val="bg1"/>
                </a:solidFill>
              </a:rPr>
              <a:t>sevkiyatlara parçalanabilme</a:t>
            </a:r>
            <a:r>
              <a:rPr lang="tr-TR" sz="2400" dirty="0">
                <a:solidFill>
                  <a:schemeClr val="bg1"/>
                </a:solidFill>
              </a:rPr>
              <a:t>sidir (</a:t>
            </a:r>
            <a:r>
              <a:rPr lang="tr-TR" sz="2400" i="1" dirty="0" err="1">
                <a:solidFill>
                  <a:schemeClr val="bg1"/>
                </a:solidFill>
              </a:rPr>
              <a:t>breakbulk</a:t>
            </a:r>
            <a:r>
              <a:rPr lang="tr-TR" sz="2400" dirty="0">
                <a:solidFill>
                  <a:schemeClr val="bg1"/>
                </a:solidFill>
              </a:rPr>
              <a:t>)</a:t>
            </a:r>
            <a:r>
              <a:rPr lang="tr-TR" sz="2400" i="1" dirty="0">
                <a:solidFill>
                  <a:schemeClr val="bg1"/>
                </a:solidFill>
              </a:rPr>
              <a:t>. </a:t>
            </a:r>
            <a:r>
              <a:rPr lang="tr-TR" sz="2400" dirty="0">
                <a:solidFill>
                  <a:schemeClr val="bg1"/>
                </a:solidFill>
              </a:rPr>
              <a:t>Örneğin, tedarikçi bir firmadan farklı müşterilere yapılacak olan sevkiyat büyük bir kamyonu dolduracak hacimde değildir. Ancak daha küçük boyuttaki bir kamyonu dolduracak hacimdeyse, bu durumda depoda bu büyük sevkiyatın daha küçük sevkiyatlara parçalanması yapılabilir. Aşağıdaki örnekte gösterildiği üzere, tedarikçiden müşteriye iki adet büyük kamyon göndermek yerine bir adet büyük kamyon ile depoya sevkiyat yapılabilmekte ve buradan da iki daha küçük kamyon ile ve daha düşük maliyetle müşterilere dağıtım yapılabilmektedir</a:t>
            </a:r>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6794" y="3737541"/>
            <a:ext cx="5371848" cy="2903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etin kutusu 6"/>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Tree>
    <p:extLst>
      <p:ext uri="{BB962C8B-B14F-4D97-AF65-F5344CB8AC3E}">
        <p14:creationId xmlns:p14="http://schemas.microsoft.com/office/powerpoint/2010/main" val="8171857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857251" y="1643743"/>
            <a:ext cx="7592786" cy="141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İçerik Yer Tutucusu 2"/>
          <p:cNvSpPr>
            <a:spLocks noGrp="1"/>
          </p:cNvSpPr>
          <p:nvPr>
            <p:ph idx="1"/>
          </p:nvPr>
        </p:nvSpPr>
        <p:spPr>
          <a:xfrm>
            <a:off x="822961" y="359228"/>
            <a:ext cx="7553597" cy="2525479"/>
          </a:xfrm>
          <a:ln>
            <a:solidFill>
              <a:schemeClr val="accent2"/>
            </a:solidFill>
          </a:ln>
        </p:spPr>
        <p:txBody>
          <a:bodyPr>
            <a:normAutofit fontScale="85000" lnSpcReduction="20000"/>
          </a:bodyPr>
          <a:lstStyle/>
          <a:p>
            <a:r>
              <a:rPr lang="tr-TR" sz="2400" dirty="0"/>
              <a:t>Depoların ikinci önemli fonksiyonunu ise </a:t>
            </a:r>
            <a:r>
              <a:rPr lang="tr-TR" sz="2400" i="1" dirty="0"/>
              <a:t>birleştirme</a:t>
            </a:r>
            <a:r>
              <a:rPr lang="tr-TR" sz="2400" dirty="0"/>
              <a:t>dir (</a:t>
            </a:r>
            <a:r>
              <a:rPr lang="tr-TR" sz="2400" i="1" dirty="0" err="1">
                <a:hlinkClick r:id="rId2"/>
              </a:rPr>
              <a:t>consolidation</a:t>
            </a:r>
            <a:r>
              <a:rPr lang="tr-TR" sz="2400" dirty="0"/>
              <a:t>)</a:t>
            </a:r>
            <a:r>
              <a:rPr lang="tr-TR" sz="2400" i="1" dirty="0"/>
              <a:t>. </a:t>
            </a:r>
            <a:r>
              <a:rPr lang="tr-TR" sz="2400" dirty="0"/>
              <a:t>Şekilde gösterilen tedarik zincirinde iki farklı kaynaktan (tedarikçiden) gelen sevkiyatlar birleştirilmekte ve doğru oranlarda karıştırılarak müşterilere dağıtılmaktadır. Böylece tedarikçilerin her birinden müşterilerin her birine yarı dolu kamyon ile toplam dört adet sevkiyat yapılması yerine, coğrafi olarak tedarikçilerle müşteriler arasında yer alan bir depoda birleştirme yapılarak, </a:t>
            </a:r>
            <a:r>
              <a:rPr lang="tr-TR" sz="2400" i="1" dirty="0"/>
              <a:t>dolu kamyon sevkiyatları </a:t>
            </a:r>
            <a:r>
              <a:rPr lang="tr-TR" sz="2400" dirty="0"/>
              <a:t>(</a:t>
            </a:r>
            <a:r>
              <a:rPr lang="tr-TR" sz="2400" i="1" dirty="0" err="1"/>
              <a:t>full</a:t>
            </a:r>
            <a:r>
              <a:rPr lang="tr-TR" sz="2400" i="1" dirty="0"/>
              <a:t> </a:t>
            </a:r>
            <a:r>
              <a:rPr lang="tr-TR" sz="2400" i="1" dirty="0" err="1"/>
              <a:t>truck</a:t>
            </a:r>
            <a:r>
              <a:rPr lang="tr-TR" sz="2400" i="1" dirty="0"/>
              <a:t> </a:t>
            </a:r>
            <a:r>
              <a:rPr lang="tr-TR" sz="2400" i="1" dirty="0" err="1"/>
              <a:t>load</a:t>
            </a:r>
            <a:r>
              <a:rPr lang="tr-TR" sz="2400" dirty="0"/>
              <a:t>) gerçekleştirilebilmektedir.</a:t>
            </a:r>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7534" y="2957488"/>
            <a:ext cx="6012996" cy="347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etin kutusu 6"/>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Tree>
    <p:extLst>
      <p:ext uri="{BB962C8B-B14F-4D97-AF65-F5344CB8AC3E}">
        <p14:creationId xmlns:p14="http://schemas.microsoft.com/office/powerpoint/2010/main" val="9919186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Depolamanın diğer fonksiyonları</a:t>
            </a:r>
          </a:p>
        </p:txBody>
      </p:sp>
      <p:sp>
        <p:nvSpPr>
          <p:cNvPr id="3" name="İçerik Yer Tutucusu 2"/>
          <p:cNvSpPr>
            <a:spLocks noGrp="1"/>
          </p:cNvSpPr>
          <p:nvPr>
            <p:ph idx="1"/>
          </p:nvPr>
        </p:nvSpPr>
        <p:spPr>
          <a:xfrm>
            <a:off x="822960" y="1823961"/>
            <a:ext cx="7543800" cy="4631266"/>
          </a:xfrm>
        </p:spPr>
        <p:txBody>
          <a:bodyPr>
            <a:normAutofit fontScale="92500" lnSpcReduction="20000"/>
          </a:bodyPr>
          <a:lstStyle/>
          <a:p>
            <a:pPr>
              <a:buFont typeface="Wingdings" panose="05000000000000000000" pitchFamily="2" charset="2"/>
              <a:buChar char="v"/>
            </a:pPr>
            <a:r>
              <a:rPr lang="tr-TR" sz="2400" dirty="0"/>
              <a:t> Üretim veya satın alımlarda küçük değil büyük ölçeklere ulaşılabilmesi sayesinde birim maliyetleri düşürerek maliyet avantajları sağlayabilmek.</a:t>
            </a:r>
          </a:p>
          <a:p>
            <a:pPr>
              <a:buFont typeface="Wingdings" panose="05000000000000000000" pitchFamily="2" charset="2"/>
              <a:buChar char="v"/>
            </a:pPr>
            <a:r>
              <a:rPr lang="tr-TR" sz="2400" dirty="0"/>
              <a:t> </a:t>
            </a:r>
            <a:r>
              <a:rPr lang="tr-TR" sz="2400" i="1" dirty="0">
                <a:solidFill>
                  <a:schemeClr val="accent1"/>
                </a:solidFill>
              </a:rPr>
              <a:t>Tedarik ve talebi koordine edebilmek: </a:t>
            </a:r>
            <a:r>
              <a:rPr lang="tr-TR" sz="2400" dirty="0"/>
              <a:t>Müşteri talebindeki mevsimsellik ve üretim, satın alma ve taşımacılıktaki değişkenliğin neden olabileceği aksamalar depolarda tutulan stoklarla telafi edilebilir.</a:t>
            </a:r>
          </a:p>
          <a:p>
            <a:pPr>
              <a:buFont typeface="Wingdings" panose="05000000000000000000" pitchFamily="2" charset="2"/>
              <a:buChar char="v"/>
            </a:pPr>
            <a:r>
              <a:rPr lang="tr-TR" sz="2400" dirty="0"/>
              <a:t> Etiketlendirme.</a:t>
            </a:r>
          </a:p>
          <a:p>
            <a:pPr>
              <a:buFont typeface="Wingdings" panose="05000000000000000000" pitchFamily="2" charset="2"/>
              <a:buChar char="v"/>
            </a:pPr>
            <a:r>
              <a:rPr lang="tr-TR" sz="2400" dirty="0"/>
              <a:t> </a:t>
            </a:r>
            <a:r>
              <a:rPr lang="tr-TR" sz="2400" i="1" dirty="0">
                <a:solidFill>
                  <a:schemeClr val="accent1"/>
                </a:solidFill>
              </a:rPr>
              <a:t>Ürün kombinasyonları oluşturma: </a:t>
            </a:r>
            <a:r>
              <a:rPr lang="tr-TR" sz="2400" dirty="0"/>
              <a:t>Örneğin, bir hızlı tüketim ürünleri firması meyveli şampuan ile ballı şampuan ürünlerini deposunda naylon ambalaj ile birleştirilip marketlerde tek bir ürün gibi piyasaya sürülebilir.</a:t>
            </a:r>
          </a:p>
          <a:p>
            <a:pPr>
              <a:buFont typeface="Wingdings" panose="05000000000000000000" pitchFamily="2" charset="2"/>
              <a:buChar char="v"/>
            </a:pPr>
            <a:r>
              <a:rPr lang="tr-TR" sz="2400" dirty="0"/>
              <a:t> Pazara yakın yerde kurulan depolar sayesinde müşteri talebini karşılama süresinin kısaltılması.</a:t>
            </a:r>
          </a:p>
          <a:p>
            <a:pPr marL="0" indent="0">
              <a:buNone/>
            </a:pPr>
            <a:endParaRPr lang="tr-TR" sz="2400" dirty="0"/>
          </a:p>
        </p:txBody>
      </p:sp>
      <p:sp>
        <p:nvSpPr>
          <p:cNvPr id="5" name="Metin kutusu 4"/>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Tree>
    <p:extLst>
      <p:ext uri="{BB962C8B-B14F-4D97-AF65-F5344CB8AC3E}">
        <p14:creationId xmlns:p14="http://schemas.microsoft.com/office/powerpoint/2010/main" val="42321081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808265" y="1643743"/>
            <a:ext cx="7584621" cy="163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İçerik Yer Tutucusu 2"/>
          <p:cNvSpPr>
            <a:spLocks noGrp="1"/>
          </p:cNvSpPr>
          <p:nvPr>
            <p:ph idx="1"/>
          </p:nvPr>
        </p:nvSpPr>
        <p:spPr>
          <a:xfrm>
            <a:off x="822960" y="511627"/>
            <a:ext cx="7543800" cy="2013861"/>
          </a:xfrm>
        </p:spPr>
        <p:txBody>
          <a:bodyPr>
            <a:normAutofit fontScale="85000" lnSpcReduction="10000"/>
          </a:bodyPr>
          <a:lstStyle/>
          <a:p>
            <a:pPr>
              <a:buFont typeface="Wingdings" panose="05000000000000000000" pitchFamily="2" charset="2"/>
              <a:buChar char="v"/>
            </a:pPr>
            <a:r>
              <a:rPr lang="tr-TR" sz="2400" i="1" dirty="0">
                <a:solidFill>
                  <a:schemeClr val="accent2"/>
                </a:solidFill>
              </a:rPr>
              <a:t> </a:t>
            </a:r>
            <a:r>
              <a:rPr lang="tr-TR" sz="2400" i="1" dirty="0">
                <a:solidFill>
                  <a:schemeClr val="accent1"/>
                </a:solidFill>
              </a:rPr>
              <a:t>Üretimin parçası olarak ürünün tutulması: </a:t>
            </a:r>
            <a:r>
              <a:rPr lang="tr-TR" sz="2400" dirty="0"/>
              <a:t>Örneğin, belli bazı peynir çeşitlerinin üretiminde ve birçok alkollü içeceğin üretiminde ürünün paketlenmeden önce bir depoda belirli bir süre tutulması üretimin bir parçasıdır.</a:t>
            </a:r>
            <a:r>
              <a:rPr lang="tr-TR" sz="2400" i="1" dirty="0">
                <a:solidFill>
                  <a:schemeClr val="accent2"/>
                </a:solidFill>
              </a:rPr>
              <a:t> </a:t>
            </a:r>
          </a:p>
          <a:p>
            <a:pPr>
              <a:buFont typeface="Wingdings" panose="05000000000000000000" pitchFamily="2" charset="2"/>
              <a:buChar char="v"/>
            </a:pPr>
            <a:r>
              <a:rPr lang="tr-TR" sz="2400" i="1" dirty="0">
                <a:solidFill>
                  <a:schemeClr val="accent2"/>
                </a:solidFill>
              </a:rPr>
              <a:t> </a:t>
            </a:r>
            <a:r>
              <a:rPr lang="tr-TR" sz="2400" i="1" dirty="0">
                <a:solidFill>
                  <a:schemeClr val="accent1"/>
                </a:solidFill>
              </a:rPr>
              <a:t>Nihai montaj: </a:t>
            </a:r>
            <a:r>
              <a:rPr lang="tr-TR" sz="2400" dirty="0"/>
              <a:t>Bir ürünün yerel pazarlar için farklı özelleştirilmiş versiyonlarının üretimi depolarda gerçekleştirilebilir. </a:t>
            </a:r>
          </a:p>
          <a:p>
            <a:endParaRPr lang="tr-TR" sz="2400" dirty="0"/>
          </a:p>
        </p:txBody>
      </p:sp>
      <p:sp>
        <p:nvSpPr>
          <p:cNvPr id="5" name="İçerik Yer Tutucusu 2"/>
          <p:cNvSpPr txBox="1">
            <a:spLocks/>
          </p:cNvSpPr>
          <p:nvPr/>
        </p:nvSpPr>
        <p:spPr>
          <a:xfrm>
            <a:off x="822960" y="2558148"/>
            <a:ext cx="7543800" cy="3668486"/>
          </a:xfrm>
          <a:prstGeom prst="rect">
            <a:avLst/>
          </a:prstGeom>
          <a:ln w="28575">
            <a:solidFill>
              <a:schemeClr val="tx1"/>
            </a:solidFill>
            <a:prstDash val="dash"/>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buClr>
                <a:srgbClr val="0F6FC6"/>
              </a:buClr>
            </a:pPr>
            <a:r>
              <a:rPr lang="tr-TR" dirty="0">
                <a:solidFill>
                  <a:srgbClr val="009DD9"/>
                </a:solidFill>
              </a:rPr>
              <a:t>HP (</a:t>
            </a:r>
            <a:r>
              <a:rPr lang="tr-TR" dirty="0" err="1">
                <a:solidFill>
                  <a:srgbClr val="009DD9"/>
                </a:solidFill>
              </a:rPr>
              <a:t>Hawlett</a:t>
            </a:r>
            <a:r>
              <a:rPr lang="tr-TR" dirty="0">
                <a:solidFill>
                  <a:srgbClr val="009DD9"/>
                </a:solidFill>
              </a:rPr>
              <a:t> Packard) firmasının yazıcılarının Avrupa’daki dağıtımı belli merkezi depolardan yapılmaktadır ve </a:t>
            </a:r>
            <a:r>
              <a:rPr lang="tr-TR" dirty="0" err="1">
                <a:solidFill>
                  <a:srgbClr val="009DD9"/>
                </a:solidFill>
              </a:rPr>
              <a:t>HP’nin</a:t>
            </a:r>
            <a:r>
              <a:rPr lang="tr-TR" dirty="0">
                <a:solidFill>
                  <a:srgbClr val="009DD9"/>
                </a:solidFill>
              </a:rPr>
              <a:t> her ülkede deposu bulunmamaktadır. HP yazıcılarının her bir ülkeye özgü kılavuzları ve yazıcı etiketleri ürünün bulunduğu pakete bu depolarda dâhil edilir. </a:t>
            </a:r>
          </a:p>
          <a:p>
            <a:pPr algn="ctr">
              <a:buClr>
                <a:srgbClr val="0F6FC6"/>
              </a:buClr>
            </a:pPr>
            <a:r>
              <a:rPr lang="tr-TR" dirty="0">
                <a:solidFill>
                  <a:srgbClr val="009DD9"/>
                </a:solidFill>
              </a:rPr>
              <a:t>Nihai montajın bir başka çeşidi olarak, lojistik faaliyetlerini kolaylaştıracak şekilde son montajlar da yine depolarda gerçekleştirilebilir. Örneğin, motosikletlerin aynalarının montajı müşteriye yakın bir depoda gerçekleştirilirse bu aynaların nakliye sırasında kırılma riski azalır. Ayrıca güvenlik sebebiyle üretim sırasında eklenmemiş olan benzin, yağ gibi sıvıların eklenmesi ve akünün takılması gibi işlemlerde motosiklet üstünde depoda gerçekleştirebilir.</a:t>
            </a:r>
          </a:p>
          <a:p>
            <a:pPr algn="ctr">
              <a:buClr>
                <a:srgbClr val="0F6FC6"/>
              </a:buClr>
            </a:pPr>
            <a:endParaRPr lang="tr-TR" sz="2400" dirty="0">
              <a:solidFill>
                <a:srgbClr val="009DD9"/>
              </a:solidFill>
            </a:endParaRPr>
          </a:p>
        </p:txBody>
      </p:sp>
      <p:sp>
        <p:nvSpPr>
          <p:cNvPr id="7" name="Metin kutusu 6"/>
          <p:cNvSpPr txBox="1"/>
          <p:nvPr/>
        </p:nvSpPr>
        <p:spPr>
          <a:xfrm>
            <a:off x="7682607" y="6477000"/>
            <a:ext cx="1526722" cy="584775"/>
          </a:xfrm>
          <a:prstGeom prst="rect">
            <a:avLst/>
          </a:prstGeom>
          <a:noFill/>
        </p:spPr>
        <p:txBody>
          <a:bodyPr wrap="square" rtlCol="0">
            <a:spAutoFit/>
          </a:bodyPr>
          <a:lstStyle/>
          <a:p>
            <a:r>
              <a:rPr lang="tr-TR" sz="1600" i="1" dirty="0">
                <a:solidFill>
                  <a:prstClr val="white"/>
                </a:solidFill>
              </a:rPr>
              <a:t>Kaynak: Ertek, 2012</a:t>
            </a:r>
          </a:p>
        </p:txBody>
      </p:sp>
    </p:spTree>
    <p:extLst>
      <p:ext uri="{BB962C8B-B14F-4D97-AF65-F5344CB8AC3E}">
        <p14:creationId xmlns:p14="http://schemas.microsoft.com/office/powerpoint/2010/main" val="30795511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Başlık"/>
          <p:cNvSpPr>
            <a:spLocks noGrp="1"/>
          </p:cNvSpPr>
          <p:nvPr>
            <p:ph type="title"/>
          </p:nvPr>
        </p:nvSpPr>
        <p:spPr/>
        <p:txBody>
          <a:bodyPr/>
          <a:lstStyle/>
          <a:p>
            <a:pPr eaLnBrk="1" hangingPunct="1"/>
            <a:r>
              <a:rPr lang="tr-TR" altLang="en-US" dirty="0"/>
              <a:t>Temel Depo İş Süreçleri</a:t>
            </a:r>
          </a:p>
        </p:txBody>
      </p:sp>
      <p:sp>
        <p:nvSpPr>
          <p:cNvPr id="8195" name="2 İçerik Yer Tutucusu"/>
          <p:cNvSpPr>
            <a:spLocks noGrp="1"/>
          </p:cNvSpPr>
          <p:nvPr>
            <p:ph idx="1"/>
          </p:nvPr>
        </p:nvSpPr>
        <p:spPr>
          <a:xfrm>
            <a:off x="840658" y="1981200"/>
            <a:ext cx="7617542" cy="3895725"/>
          </a:xfrm>
        </p:spPr>
        <p:txBody>
          <a:bodyPr>
            <a:normAutofit/>
          </a:bodyPr>
          <a:lstStyle/>
          <a:p>
            <a:pPr eaLnBrk="1" hangingPunct="1">
              <a:lnSpc>
                <a:spcPct val="90000"/>
              </a:lnSpc>
            </a:pPr>
            <a:r>
              <a:rPr lang="tr-TR" altLang="en-US" sz="2800" i="1" dirty="0">
                <a:solidFill>
                  <a:schemeClr val="accent2"/>
                </a:solidFill>
              </a:rPr>
              <a:t>Giriş Süreci; </a:t>
            </a:r>
            <a:r>
              <a:rPr lang="tr-TR" altLang="en-US" sz="2800" dirty="0"/>
              <a:t>Depoya ulaşan bir eşyanın karşılaştığı ilk süreçtir. Depoya girişi sağlanan eşyalar kontrol edilir veya gerekli durumlarda bir takım ek işlemler (</a:t>
            </a:r>
            <a:r>
              <a:rPr lang="tr-TR" altLang="en-US" sz="2800" dirty="0" err="1"/>
              <a:t>örn</a:t>
            </a:r>
            <a:r>
              <a:rPr lang="tr-TR" altLang="en-US" sz="2800" dirty="0"/>
              <a:t>: farklı depolama modülleri için yeniden ambalajlama) yapılır. </a:t>
            </a:r>
          </a:p>
          <a:p>
            <a:pPr eaLnBrk="1" hangingPunct="1">
              <a:lnSpc>
                <a:spcPct val="90000"/>
              </a:lnSpc>
            </a:pPr>
            <a:r>
              <a:rPr lang="tr-TR" altLang="en-US" sz="2800" i="1" dirty="0">
                <a:solidFill>
                  <a:schemeClr val="accent2"/>
                </a:solidFill>
              </a:rPr>
              <a:t>Fiziksel Depolama; </a:t>
            </a:r>
            <a:r>
              <a:rPr lang="tr-TR" altLang="en-US" sz="2800" dirty="0"/>
              <a:t>Bu süreçte eşyalar niteliklerine göre tahsis edilmiş    ilgili depo bölümlerine yerleştirilirler</a:t>
            </a:r>
          </a:p>
          <a:p>
            <a:pPr eaLnBrk="1" hangingPunct="1">
              <a:lnSpc>
                <a:spcPct val="90000"/>
              </a:lnSpc>
            </a:pPr>
            <a:endParaRPr lang="tr-TR" altLang="en-US" sz="2800" dirty="0"/>
          </a:p>
        </p:txBody>
      </p:sp>
      <p:pic>
        <p:nvPicPr>
          <p:cNvPr id="8196" name="Picture 13" descr="C:\Users\DELL\AppData\Local\Microsoft\Windows\Temporary Internet Files\Content.IE5\03WULPIO\MC900198569[1].wmf"/>
          <p:cNvPicPr>
            <a:picLocks noChangeAspect="1" noChangeArrowheads="1"/>
          </p:cNvPicPr>
          <p:nvPr/>
        </p:nvPicPr>
        <p:blipFill>
          <a:blip r:embed="rId2" cstate="print">
            <a:clrChange>
              <a:clrFrom>
                <a:srgbClr val="E6F2FF"/>
              </a:clrFrom>
              <a:clrTo>
                <a:srgbClr val="E6F2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6202365" y="4203700"/>
            <a:ext cx="2941637"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9740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Başlık"/>
          <p:cNvSpPr>
            <a:spLocks noGrp="1"/>
          </p:cNvSpPr>
          <p:nvPr>
            <p:ph type="title"/>
          </p:nvPr>
        </p:nvSpPr>
        <p:spPr/>
        <p:txBody>
          <a:bodyPr/>
          <a:lstStyle/>
          <a:p>
            <a:pPr eaLnBrk="1" hangingPunct="1"/>
            <a:endParaRPr lang="en-US" altLang="en-US"/>
          </a:p>
        </p:txBody>
      </p:sp>
      <p:sp>
        <p:nvSpPr>
          <p:cNvPr id="9219" name="2 İçerik Yer Tutucusu"/>
          <p:cNvSpPr>
            <a:spLocks noGrp="1"/>
          </p:cNvSpPr>
          <p:nvPr>
            <p:ph idx="1"/>
          </p:nvPr>
        </p:nvSpPr>
        <p:spPr>
          <a:xfrm>
            <a:off x="685800" y="1835150"/>
            <a:ext cx="7772400" cy="4114800"/>
          </a:xfrm>
        </p:spPr>
        <p:txBody>
          <a:bodyPr>
            <a:normAutofit lnSpcReduction="10000"/>
          </a:bodyPr>
          <a:lstStyle/>
          <a:p>
            <a:pPr marL="273050" indent="-273050" algn="just" eaLnBrk="1" hangingPunct="1">
              <a:lnSpc>
                <a:spcPct val="90000"/>
              </a:lnSpc>
            </a:pPr>
            <a:r>
              <a:rPr lang="tr-TR" altLang="en-US" sz="2800" i="1" dirty="0">
                <a:solidFill>
                  <a:schemeClr val="accent2"/>
                </a:solidFill>
              </a:rPr>
              <a:t>Siparişlerin  Raftan Alınması; </a:t>
            </a:r>
            <a:r>
              <a:rPr lang="tr-TR" altLang="en-US" sz="2800" dirty="0"/>
              <a:t>Malların depolandıkları bölümden hareketini tanımlar. Bölümlerinden alınan eşyaların kalite kontrol testleri yapılarak hatalı olanlar ayrıştırılır.    </a:t>
            </a:r>
          </a:p>
          <a:p>
            <a:pPr marL="273050" indent="-273050" algn="just" eaLnBrk="1" hangingPunct="1">
              <a:lnSpc>
                <a:spcPct val="90000"/>
              </a:lnSpc>
            </a:pPr>
            <a:r>
              <a:rPr lang="tr-TR" altLang="en-US" sz="2800" i="1" dirty="0">
                <a:solidFill>
                  <a:schemeClr val="accent2"/>
                </a:solidFill>
              </a:rPr>
              <a:t>Ambalajlama;</a:t>
            </a:r>
            <a:r>
              <a:rPr lang="tr-TR" altLang="en-US" sz="2800" i="1" dirty="0">
                <a:solidFill>
                  <a:schemeClr val="accent1"/>
                </a:solidFill>
              </a:rPr>
              <a:t> </a:t>
            </a:r>
            <a:r>
              <a:rPr lang="tr-TR" altLang="en-US" sz="2800" dirty="0"/>
              <a:t>Kalite kontrol testinden geçen eşyalar, hem depo içindeki taşınmalarında hem de nakliye sırasında karşılaşabilecekleri risklerden korunmak için ambalajlanırlar. </a:t>
            </a:r>
          </a:p>
          <a:p>
            <a:pPr marL="273050" indent="-273050" algn="just" eaLnBrk="1" hangingPunct="1">
              <a:lnSpc>
                <a:spcPct val="90000"/>
              </a:lnSpc>
            </a:pPr>
            <a:r>
              <a:rPr lang="tr-TR" altLang="en-US" sz="2800" i="1" dirty="0">
                <a:solidFill>
                  <a:schemeClr val="accent2"/>
                </a:solidFill>
              </a:rPr>
              <a:t>Yükleme;</a:t>
            </a:r>
            <a:r>
              <a:rPr lang="tr-TR" altLang="en-US" sz="2800" i="1" dirty="0">
                <a:solidFill>
                  <a:srgbClr val="FFFF00"/>
                </a:solidFill>
              </a:rPr>
              <a:t> </a:t>
            </a:r>
            <a:r>
              <a:rPr lang="tr-TR" altLang="en-US" sz="2800" dirty="0"/>
              <a:t>Depodan çıkışı planlanan ürünlerin taşıma araçlarına palet, mukavva kutu, varil vb.  taşıma üniteleriyle yerleştirilmesidir.    </a:t>
            </a:r>
          </a:p>
          <a:p>
            <a:pPr marL="273050" indent="-273050" eaLnBrk="1" hangingPunct="1">
              <a:lnSpc>
                <a:spcPct val="90000"/>
              </a:lnSpc>
            </a:pPr>
            <a:endParaRPr lang="tr-TR" altLang="en-US" sz="2800" dirty="0"/>
          </a:p>
        </p:txBody>
      </p:sp>
    </p:spTree>
    <p:extLst>
      <p:ext uri="{BB962C8B-B14F-4D97-AF65-F5344CB8AC3E}">
        <p14:creationId xmlns:p14="http://schemas.microsoft.com/office/powerpoint/2010/main" val="28267343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Depo Çeşitleri</a:t>
            </a:r>
            <a:endParaRPr lang="en-US" dirty="0"/>
          </a:p>
        </p:txBody>
      </p:sp>
      <p:sp>
        <p:nvSpPr>
          <p:cNvPr id="3" name="İçerik Yer Tutucusu 2"/>
          <p:cNvSpPr>
            <a:spLocks noGrp="1"/>
          </p:cNvSpPr>
          <p:nvPr>
            <p:ph idx="1"/>
          </p:nvPr>
        </p:nvSpPr>
        <p:spPr/>
        <p:txBody>
          <a:bodyPr>
            <a:normAutofit fontScale="92500" lnSpcReduction="10000"/>
          </a:bodyPr>
          <a:lstStyle/>
          <a:p>
            <a:pPr algn="just"/>
            <a:r>
              <a:rPr lang="tr-TR" sz="2400" b="1" i="1" dirty="0">
                <a:solidFill>
                  <a:schemeClr val="accent2"/>
                </a:solidFill>
              </a:rPr>
              <a:t>Hammadde ve parça depoları: </a:t>
            </a:r>
            <a:r>
              <a:rPr lang="tr-TR" sz="2400" dirty="0"/>
              <a:t>Bu depolar, genellikle üretim tesisi ile aynı yapı içinde yada komşu bir yapı olarak yer alır.</a:t>
            </a:r>
          </a:p>
          <a:p>
            <a:pPr algn="just"/>
            <a:r>
              <a:rPr lang="tr-TR" sz="2400" b="1" i="1" dirty="0">
                <a:solidFill>
                  <a:schemeClr val="accent2"/>
                </a:solidFill>
              </a:rPr>
              <a:t>Yarı mamul depoları: </a:t>
            </a:r>
            <a:r>
              <a:rPr lang="tr-TR" sz="2400" dirty="0"/>
              <a:t>Genelde üretim tesisin içinde, hatta üretim bandının yada üretim hücresinin hemen yanında yer alırlar.</a:t>
            </a:r>
          </a:p>
          <a:p>
            <a:pPr algn="just"/>
            <a:r>
              <a:rPr lang="tr-TR" sz="2400" b="1" i="1" dirty="0">
                <a:solidFill>
                  <a:schemeClr val="accent2"/>
                </a:solidFill>
              </a:rPr>
              <a:t>Nihai mamul depoları: </a:t>
            </a:r>
            <a:r>
              <a:rPr lang="tr-TR" sz="2400" dirty="0"/>
              <a:t>Hammadde ve parça depoları gibi bu depolar da genellikle üretim tesisi ile aynı yapı içinde yada komşu bir yapı olarak yer alır.</a:t>
            </a:r>
          </a:p>
          <a:p>
            <a:pPr algn="just"/>
            <a:r>
              <a:rPr lang="tr-TR" sz="2400" b="1" i="1" dirty="0">
                <a:solidFill>
                  <a:schemeClr val="accent2"/>
                </a:solidFill>
              </a:rPr>
              <a:t>Yerel depolar: </a:t>
            </a:r>
            <a:r>
              <a:rPr lang="tr-TR" sz="2400" dirty="0"/>
              <a:t>Özelikle müşterilerin yoğun taleplerinin bulunduğu bölgelere hizmet vermek üzere müşteriye yakın olarak konumlandırılan depolardır. Bu depoların en büyük avantajı, müşteri taleplerini çok hızlı bir biçimde karşılayabilmeleridir.</a:t>
            </a:r>
          </a:p>
        </p:txBody>
      </p:sp>
    </p:spTree>
    <p:extLst>
      <p:ext uri="{BB962C8B-B14F-4D97-AF65-F5344CB8AC3E}">
        <p14:creationId xmlns:p14="http://schemas.microsoft.com/office/powerpoint/2010/main" val="13817109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sz="2400" b="1" i="1" dirty="0">
                <a:solidFill>
                  <a:schemeClr val="accent2"/>
                </a:solidFill>
              </a:rPr>
              <a:t>Antrepolar</a:t>
            </a:r>
            <a:r>
              <a:rPr lang="tr-TR" sz="2400" b="1" dirty="0">
                <a:solidFill>
                  <a:schemeClr val="accent2"/>
                </a:solidFill>
              </a:rPr>
              <a:t>: </a:t>
            </a:r>
            <a:r>
              <a:rPr lang="tr-TR" sz="2400" dirty="0"/>
              <a:t>Gümrük Müsteşarlığı’nca verilen izin doğrultusunda, bir gümrük idaresine bağlı olarak işletilen, sahibinin tüzel kişilik veya kurum olma zorunluluğu bulunan, içine sadece ulusallaşmamış ithal eşya ile ihracat amaçlı malların konulabileceği depolardır</a:t>
            </a:r>
            <a:endParaRPr lang="en-US" sz="2400" dirty="0"/>
          </a:p>
          <a:p>
            <a:pPr algn="just"/>
            <a:r>
              <a:rPr lang="tr-TR" sz="2400" b="1" i="1" dirty="0">
                <a:solidFill>
                  <a:schemeClr val="accent2"/>
                </a:solidFill>
              </a:rPr>
              <a:t>Dağıtım depoları ve dağıtım merkezleri: </a:t>
            </a:r>
            <a:r>
              <a:rPr lang="tr-TR" sz="2400" dirty="0"/>
              <a:t>Farklı tedarikçilerden gelen çok sayıda ürünü siparişlerin içeriğine göre birleştirerek çok sayıda müşteriye dağıtım gerçekleştiren depolardır.</a:t>
            </a:r>
          </a:p>
          <a:p>
            <a:endParaRPr lang="tr-TR" sz="2400" dirty="0"/>
          </a:p>
        </p:txBody>
      </p:sp>
      <p:pic>
        <p:nvPicPr>
          <p:cNvPr id="5122" name="Picture 2" descr="C:\Users\Sau\AppData\Local\Microsoft\Windows\INetCache\IE\FQEU98EC\6223210975_60dd7128b8_z[1].jpg"/>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7239" t="16837" r="13673" b="16176"/>
          <a:stretch/>
        </p:blipFill>
        <p:spPr bwMode="auto">
          <a:xfrm>
            <a:off x="6660232" y="4941168"/>
            <a:ext cx="2273497" cy="17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8796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97072" y="-125251"/>
            <a:ext cx="8229600" cy="1143000"/>
          </a:xfrm>
        </p:spPr>
        <p:txBody>
          <a:bodyPr/>
          <a:lstStyle/>
          <a:p>
            <a:r>
              <a:rPr lang="tr-TR" dirty="0"/>
              <a:t>ANTREPOLAR</a:t>
            </a:r>
          </a:p>
        </p:txBody>
      </p:sp>
      <p:sp>
        <p:nvSpPr>
          <p:cNvPr id="3" name="İçerik Yer Tutucusu 2"/>
          <p:cNvSpPr>
            <a:spLocks noGrp="1"/>
          </p:cNvSpPr>
          <p:nvPr>
            <p:ph idx="1"/>
          </p:nvPr>
        </p:nvSpPr>
        <p:spPr>
          <a:xfrm>
            <a:off x="743216" y="1068292"/>
            <a:ext cx="7543800" cy="4239381"/>
          </a:xfrm>
        </p:spPr>
        <p:txBody>
          <a:bodyPr>
            <a:noAutofit/>
          </a:bodyPr>
          <a:lstStyle/>
          <a:p>
            <a:pPr algn="just"/>
            <a:r>
              <a:rPr lang="tr-TR" sz="2000" dirty="0"/>
              <a:t>Antrepo Türk Dil Kurumu’nca “Gümrüklere gelen ticari eşyanın konulduğu ve korunduğu yer “ olarak geçmektedir. Ülkeler arasında ürünlerin taşınması sırasında yapılan işlemler gereği ürünlerin gümrük gözetimi altında korunması ve saklanması işlevini yerine getiren depolara </a:t>
            </a:r>
            <a:r>
              <a:rPr lang="tr-TR" sz="2000" i="1" dirty="0"/>
              <a:t>Antrepo</a:t>
            </a:r>
            <a:r>
              <a:rPr lang="tr-TR" sz="2000" dirty="0"/>
              <a:t> denir. </a:t>
            </a:r>
          </a:p>
          <a:p>
            <a:endParaRPr lang="tr-TR" sz="2000" dirty="0"/>
          </a:p>
        </p:txBody>
      </p:sp>
    </p:spTree>
    <p:extLst>
      <p:ext uri="{BB962C8B-B14F-4D97-AF65-F5344CB8AC3E}">
        <p14:creationId xmlns:p14="http://schemas.microsoft.com/office/powerpoint/2010/main" val="20413828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97072" y="-125251"/>
            <a:ext cx="8229600" cy="1143000"/>
          </a:xfrm>
        </p:spPr>
        <p:txBody>
          <a:bodyPr/>
          <a:lstStyle/>
          <a:p>
            <a:r>
              <a:rPr lang="tr-TR" dirty="0"/>
              <a:t>ANTREPOLAR</a:t>
            </a:r>
          </a:p>
        </p:txBody>
      </p:sp>
      <p:sp>
        <p:nvSpPr>
          <p:cNvPr id="3" name="İçerik Yer Tutucusu 2"/>
          <p:cNvSpPr>
            <a:spLocks noGrp="1"/>
          </p:cNvSpPr>
          <p:nvPr>
            <p:ph idx="1"/>
          </p:nvPr>
        </p:nvSpPr>
        <p:spPr>
          <a:xfrm>
            <a:off x="743216" y="1068292"/>
            <a:ext cx="7543800" cy="4239381"/>
          </a:xfrm>
        </p:spPr>
        <p:txBody>
          <a:bodyPr>
            <a:noAutofit/>
          </a:bodyPr>
          <a:lstStyle/>
          <a:p>
            <a:pPr algn="just"/>
            <a:r>
              <a:rPr lang="tr-TR" sz="2000" dirty="0"/>
              <a:t>İthalatçı işletmeler yurt dışından getirdikleri ürünleri yurt içine sokarken ithalat vergilerini ödemek zorundadırlar. Yüksek meblağlar tutan bu işlemi işletmeler bir anda yüklenmemek için ürünleri gümrükten partiler halinde çıkarma gereği duyarlar veya getirdiği ürünün hepsini ülke içine sokmak istemezler. Bu gibi durumlarda ürünlerini depolamak için gümrüklerden önce bulunan antrepoları kullanırlar. </a:t>
            </a:r>
          </a:p>
          <a:p>
            <a:pPr algn="just"/>
            <a:r>
              <a:rPr lang="tr-TR" sz="2000" dirty="0"/>
              <a:t>Böylelikle ürünleri sattığı sürece partiler halinde ürünlerini gümrükten alarak ürün üzerindeki ithalat vergisi, resim ve harç giderlerini küçük meblağlar ile ödeme imkânına sahip olurlar. Bununla beraber ürünlerin antrepoda kaldığı süreye bağlı olarak ürünlere depo işgal bedeli uygulanır. </a:t>
            </a:r>
          </a:p>
          <a:p>
            <a:endParaRPr lang="tr-TR" sz="2000" dirty="0"/>
          </a:p>
        </p:txBody>
      </p:sp>
    </p:spTree>
    <p:extLst>
      <p:ext uri="{BB962C8B-B14F-4D97-AF65-F5344CB8AC3E}">
        <p14:creationId xmlns:p14="http://schemas.microsoft.com/office/powerpoint/2010/main" val="416239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defRPr/>
            </a:pPr>
            <a:r>
              <a:rPr lang="tr-TR" dirty="0"/>
              <a:t>TEMEL LOJİSTİK AKTİVİTELERİ</a:t>
            </a:r>
          </a:p>
        </p:txBody>
      </p:sp>
      <p:sp>
        <p:nvSpPr>
          <p:cNvPr id="72707" name="İçerik Yer Tutucusu 2"/>
          <p:cNvSpPr>
            <a:spLocks noGrp="1"/>
          </p:cNvSpPr>
          <p:nvPr>
            <p:ph idx="1"/>
          </p:nvPr>
        </p:nvSpPr>
        <p:spPr/>
        <p:txBody>
          <a:bodyPr/>
          <a:lstStyle/>
          <a:p>
            <a:pPr marL="0" indent="0">
              <a:buFont typeface="Wingdings 3" pitchFamily="18" charset="2"/>
              <a:buNone/>
            </a:pPr>
            <a:r>
              <a:rPr lang="tr-TR" altLang="tr-TR"/>
              <a:t>DESTEKLEYİCİ AKTİVİTELER</a:t>
            </a:r>
          </a:p>
          <a:p>
            <a:pPr marL="0" indent="0"/>
            <a:r>
              <a:rPr lang="tr-TR" altLang="tr-TR"/>
              <a:t>Depolama</a:t>
            </a:r>
          </a:p>
          <a:p>
            <a:pPr marL="0" indent="0"/>
            <a:r>
              <a:rPr lang="tr-TR" altLang="tr-TR"/>
              <a:t>Materyal temini</a:t>
            </a:r>
          </a:p>
          <a:p>
            <a:pPr marL="0" indent="0"/>
            <a:r>
              <a:rPr lang="tr-TR" altLang="tr-TR"/>
              <a:t>Koruyucu paketleme</a:t>
            </a:r>
          </a:p>
          <a:p>
            <a:pPr marL="0" indent="0"/>
            <a:r>
              <a:rPr lang="tr-TR" altLang="tr-TR"/>
              <a:t>Ürün hazırlama </a:t>
            </a:r>
          </a:p>
          <a:p>
            <a:pPr marL="0" indent="0"/>
            <a:r>
              <a:rPr lang="tr-TR" altLang="tr-TR"/>
              <a:t>Ürün planlaması</a:t>
            </a:r>
          </a:p>
          <a:p>
            <a:pPr marL="0" indent="0"/>
            <a:r>
              <a:rPr lang="tr-TR" altLang="tr-TR"/>
              <a:t>Bilgi Akışı</a:t>
            </a:r>
          </a:p>
          <a:p>
            <a:pPr marL="0" indent="0"/>
            <a:r>
              <a:rPr lang="tr-TR" altLang="tr-TR"/>
              <a:t>Elleçleme</a:t>
            </a:r>
          </a:p>
          <a:p>
            <a:pPr marL="0" indent="0">
              <a:buFont typeface="Wingdings 3" pitchFamily="18" charset="2"/>
              <a:buNone/>
            </a:pPr>
            <a:endParaRPr lang="tr-TR" altLang="tr-T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22960" y="1262745"/>
            <a:ext cx="7543800" cy="457177"/>
          </a:xfrm>
        </p:spPr>
        <p:txBody>
          <a:bodyPr>
            <a:normAutofit lnSpcReduction="10000"/>
          </a:bodyPr>
          <a:lstStyle/>
          <a:p>
            <a:pPr algn="ctr"/>
            <a:r>
              <a:rPr lang="tr-TR" sz="2400" dirty="0"/>
              <a:t>Antrepolar genel ve özel antrepolar olarak ikiye ayrılır.</a:t>
            </a:r>
          </a:p>
          <a:p>
            <a:endParaRPr lang="tr-TR" sz="2400" dirty="0"/>
          </a:p>
        </p:txBody>
      </p:sp>
      <p:graphicFrame>
        <p:nvGraphicFramePr>
          <p:cNvPr id="4" name="Diyagram 3"/>
          <p:cNvGraphicFramePr/>
          <p:nvPr/>
        </p:nvGraphicFramePr>
        <p:xfrm>
          <a:off x="1183822" y="1730822"/>
          <a:ext cx="6980465" cy="4310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8707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857251" y="1556660"/>
            <a:ext cx="7535636" cy="28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İçerik Yer Tutucusu 2"/>
          <p:cNvSpPr>
            <a:spLocks noGrp="1"/>
          </p:cNvSpPr>
          <p:nvPr>
            <p:ph idx="1"/>
          </p:nvPr>
        </p:nvSpPr>
        <p:spPr>
          <a:xfrm>
            <a:off x="457201" y="468090"/>
            <a:ext cx="7935685" cy="5660569"/>
          </a:xfrm>
          <a:ln w="19050">
            <a:solidFill>
              <a:schemeClr val="accent1"/>
            </a:solidFill>
          </a:ln>
        </p:spPr>
        <p:txBody>
          <a:bodyPr>
            <a:noAutofit/>
          </a:bodyPr>
          <a:lstStyle/>
          <a:p>
            <a:pPr marL="201168" lvl="1" indent="0" algn="ctr">
              <a:buNone/>
            </a:pPr>
            <a:r>
              <a:rPr lang="tr-TR" sz="2000" b="1" dirty="0">
                <a:solidFill>
                  <a:schemeClr val="accent2"/>
                </a:solidFill>
              </a:rPr>
              <a:t>GENEL ANTREPOLAR </a:t>
            </a:r>
          </a:p>
          <a:p>
            <a:pPr lvl="1">
              <a:buFont typeface="Wingdings" panose="05000000000000000000" pitchFamily="2" charset="2"/>
              <a:buChar char="v"/>
            </a:pPr>
            <a:r>
              <a:rPr lang="tr-TR" sz="2000" i="1" dirty="0">
                <a:solidFill>
                  <a:schemeClr val="accent1"/>
                </a:solidFill>
              </a:rPr>
              <a:t> A Tipi Antrepolar:</a:t>
            </a:r>
            <a:r>
              <a:rPr lang="tr-TR" sz="2000" b="1" dirty="0">
                <a:solidFill>
                  <a:schemeClr val="accent1"/>
                </a:solidFill>
              </a:rPr>
              <a:t>  </a:t>
            </a:r>
            <a:r>
              <a:rPr lang="tr-TR" sz="2000" dirty="0"/>
              <a:t>İşletmecisinin stok kayıtlarını tuttuğu genel antrepo tipidir. Antrepodaki ürünlerde meydana gelen bir eksiklik halinde sorumluluk işletmeciye ait olmaktadır.</a:t>
            </a:r>
          </a:p>
          <a:p>
            <a:pPr lvl="1">
              <a:buFont typeface="Wingdings" panose="05000000000000000000" pitchFamily="2" charset="2"/>
              <a:buChar char="v"/>
            </a:pPr>
            <a:r>
              <a:rPr lang="tr-TR" sz="2000" i="1" dirty="0"/>
              <a:t> </a:t>
            </a:r>
            <a:r>
              <a:rPr lang="tr-TR" sz="2000" i="1" dirty="0">
                <a:solidFill>
                  <a:schemeClr val="accent1"/>
                </a:solidFill>
              </a:rPr>
              <a:t>B Tipi Antrepolar:</a:t>
            </a:r>
            <a:r>
              <a:rPr lang="tr-TR" sz="2000" b="1" dirty="0">
                <a:solidFill>
                  <a:schemeClr val="accent1"/>
                </a:solidFill>
              </a:rPr>
              <a:t> </a:t>
            </a:r>
            <a:r>
              <a:rPr lang="tr-TR" sz="2000" dirty="0"/>
              <a:t>Antrepoya konulan eşyadan, kullanıcı sorumludur. Antrepo işleticisinin sorumluluğu sınırlıdır. </a:t>
            </a:r>
          </a:p>
          <a:p>
            <a:pPr lvl="1">
              <a:buFont typeface="Wingdings" panose="05000000000000000000" pitchFamily="2" charset="2"/>
              <a:buChar char="v"/>
            </a:pPr>
            <a:r>
              <a:rPr lang="tr-TR" sz="2000" i="1" dirty="0">
                <a:solidFill>
                  <a:schemeClr val="accent1"/>
                </a:solidFill>
              </a:rPr>
              <a:t> F Tipi Antrepolar:</a:t>
            </a:r>
            <a:r>
              <a:rPr lang="tr-TR" sz="2000" b="1" dirty="0">
                <a:solidFill>
                  <a:schemeClr val="accent1"/>
                </a:solidFill>
              </a:rPr>
              <a:t> </a:t>
            </a:r>
            <a:r>
              <a:rPr lang="tr-TR" sz="2000" dirty="0"/>
              <a:t>Gümrük İdarelerince işletilen genel antrepolardır. </a:t>
            </a:r>
          </a:p>
          <a:p>
            <a:endParaRPr lang="tr-TR" sz="2000" dirty="0"/>
          </a:p>
        </p:txBody>
      </p:sp>
    </p:spTree>
    <p:extLst>
      <p:ext uri="{BB962C8B-B14F-4D97-AF65-F5344CB8AC3E}">
        <p14:creationId xmlns:p14="http://schemas.microsoft.com/office/powerpoint/2010/main" val="2869000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857251" y="1556660"/>
            <a:ext cx="7535636" cy="28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4" name="İçerik Yer Tutucusu 2"/>
          <p:cNvSpPr txBox="1">
            <a:spLocks/>
          </p:cNvSpPr>
          <p:nvPr/>
        </p:nvSpPr>
        <p:spPr>
          <a:xfrm>
            <a:off x="611560" y="468087"/>
            <a:ext cx="8181375" cy="5660570"/>
          </a:xfrm>
          <a:prstGeom prst="rect">
            <a:avLst/>
          </a:prstGeom>
          <a:ln w="19050">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lgn="ctr">
              <a:buClr>
                <a:srgbClr val="0F6FC6"/>
              </a:buClr>
              <a:buFont typeface="Calibri" pitchFamily="34" charset="0"/>
              <a:buNone/>
            </a:pPr>
            <a:r>
              <a:rPr lang="tr-TR" sz="2000" b="1" dirty="0">
                <a:solidFill>
                  <a:srgbClr val="009DD9"/>
                </a:solidFill>
              </a:rPr>
              <a:t>ÖZEL ANTREPOLAR</a:t>
            </a:r>
          </a:p>
          <a:p>
            <a:pPr lvl="1">
              <a:buClr>
                <a:srgbClr val="0F6FC6"/>
              </a:buClr>
              <a:buFont typeface="Wingdings" panose="05000000000000000000" pitchFamily="2" charset="2"/>
              <a:buChar char="v"/>
            </a:pPr>
            <a:r>
              <a:rPr lang="tr-TR" sz="2000" i="1" dirty="0">
                <a:solidFill>
                  <a:srgbClr val="0F6FC6"/>
                </a:solidFill>
              </a:rPr>
              <a:t> C Tipi Antrepolar:</a:t>
            </a:r>
            <a:r>
              <a:rPr lang="tr-TR" sz="2000" b="1" dirty="0">
                <a:solidFill>
                  <a:srgbClr val="0F6FC6"/>
                </a:solidFill>
              </a:rPr>
              <a:t> </a:t>
            </a:r>
            <a:r>
              <a:rPr lang="tr-TR" sz="2000" dirty="0">
                <a:solidFill>
                  <a:prstClr val="black">
                    <a:lumMod val="75000"/>
                    <a:lumOff val="25000"/>
                  </a:prstClr>
                </a:solidFill>
              </a:rPr>
              <a:t>İşleticisi ve kullanıcısı aynı kişi veya işletme olan ve depoya alınan eşyadan işletmecisinin sorumlu olduğu özel antrepo tipidir.</a:t>
            </a:r>
          </a:p>
          <a:p>
            <a:pPr lvl="1">
              <a:buClr>
                <a:srgbClr val="0F6FC6"/>
              </a:buClr>
              <a:buFont typeface="Wingdings" panose="05000000000000000000" pitchFamily="2" charset="2"/>
              <a:buChar char="v"/>
            </a:pPr>
            <a:r>
              <a:rPr lang="tr-TR" sz="2000" i="1" dirty="0">
                <a:solidFill>
                  <a:srgbClr val="0F6FC6"/>
                </a:solidFill>
              </a:rPr>
              <a:t> D Tipi Antrepolar: </a:t>
            </a:r>
            <a:r>
              <a:rPr lang="tr-TR" sz="2000" dirty="0">
                <a:solidFill>
                  <a:prstClr val="black">
                    <a:lumMod val="75000"/>
                    <a:lumOff val="25000"/>
                  </a:prstClr>
                </a:solidFill>
              </a:rPr>
              <a:t>İşletmecisi ile kullanıcısının aynı olduğu özel antrepodur. Gümrük Kanunu 104. Madde: İthal eşyası için bir gümrük yükümlülüğü doğduğunda, eşyanın antrepo masrafları ile antrepoda kaldığı sürece muhafazası için yapılan masraflar, fiilen ödenen veya ödenecek fiyattan ayrı olarak gösterilmeleri şartıyla gümrük kıymetine dahil edilmez.</a:t>
            </a:r>
          </a:p>
          <a:p>
            <a:pPr lvl="1">
              <a:buClr>
                <a:srgbClr val="0F6FC6"/>
              </a:buClr>
              <a:buFont typeface="Wingdings" panose="05000000000000000000" pitchFamily="2" charset="2"/>
              <a:buChar char="v"/>
            </a:pPr>
            <a:r>
              <a:rPr lang="tr-TR" sz="2000" i="1" dirty="0">
                <a:solidFill>
                  <a:srgbClr val="0F6FC6"/>
                </a:solidFill>
              </a:rPr>
              <a:t> E Tipi Antrepolar:</a:t>
            </a:r>
            <a:r>
              <a:rPr lang="tr-TR" sz="2000" dirty="0">
                <a:solidFill>
                  <a:srgbClr val="0F6FC6"/>
                </a:solidFill>
              </a:rPr>
              <a:t> </a:t>
            </a:r>
            <a:r>
              <a:rPr lang="tr-TR" sz="2000" dirty="0">
                <a:solidFill>
                  <a:prstClr val="black">
                    <a:lumMod val="75000"/>
                    <a:lumOff val="25000"/>
                  </a:prstClr>
                </a:solidFill>
              </a:rPr>
              <a:t>Hak sahibinin depolama yerinin antrepo addedildiği veya depolama yeri olmazsa dahi eşyaya antrepo rejimi hükümlerinin uygulandığı özel antrepo tipidir. </a:t>
            </a:r>
          </a:p>
        </p:txBody>
      </p:sp>
    </p:spTree>
    <p:extLst>
      <p:ext uri="{BB962C8B-B14F-4D97-AF65-F5344CB8AC3E}">
        <p14:creationId xmlns:p14="http://schemas.microsoft.com/office/powerpoint/2010/main" val="104384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2 İçerik Yer Tutucusu"/>
          <p:cNvSpPr>
            <a:spLocks noGrp="1"/>
          </p:cNvSpPr>
          <p:nvPr>
            <p:ph idx="1"/>
          </p:nvPr>
        </p:nvSpPr>
        <p:spPr>
          <a:xfrm>
            <a:off x="1548583" y="2090075"/>
            <a:ext cx="6338119" cy="505643"/>
          </a:xfrm>
          <a:solidFill>
            <a:schemeClr val="accent2"/>
          </a:solidFill>
          <a:ln>
            <a:solidFill>
              <a:schemeClr val="accent2"/>
            </a:solidFill>
          </a:ln>
        </p:spPr>
        <p:txBody>
          <a:bodyPr>
            <a:normAutofit fontScale="70000" lnSpcReduction="20000"/>
          </a:bodyPr>
          <a:lstStyle/>
          <a:p>
            <a:pPr marL="0" indent="0" algn="ctr" eaLnBrk="1" hangingPunct="1">
              <a:buFont typeface="Wingdings" pitchFamily="2" charset="2"/>
              <a:buNone/>
              <a:defRPr/>
            </a:pPr>
            <a:r>
              <a:rPr lang="tr-TR" sz="2800" dirty="0">
                <a:solidFill>
                  <a:schemeClr val="bg1"/>
                </a:solidFill>
              </a:rPr>
              <a:t>Genel işleyiş ve niteliklerine göre depolar ikiye ayrılırlar. </a:t>
            </a:r>
          </a:p>
          <a:p>
            <a:pPr algn="ctr" eaLnBrk="1" hangingPunct="1">
              <a:buFont typeface="Wingdings" pitchFamily="2" charset="2"/>
              <a:buNone/>
              <a:defRPr/>
            </a:pPr>
            <a:endParaRPr lang="tr-TR" sz="2800" dirty="0">
              <a:solidFill>
                <a:schemeClr val="bg1"/>
              </a:solidFill>
            </a:endParaRPr>
          </a:p>
          <a:p>
            <a:pPr algn="ctr" eaLnBrk="1" hangingPunct="1">
              <a:buFont typeface="Wingdings 2" pitchFamily="18" charset="2"/>
              <a:buNone/>
              <a:defRPr/>
            </a:pPr>
            <a:endParaRPr lang="tr-TR" sz="2800" dirty="0">
              <a:solidFill>
                <a:schemeClr val="bg1"/>
              </a:solidFill>
            </a:endParaRPr>
          </a:p>
        </p:txBody>
      </p:sp>
      <p:graphicFrame>
        <p:nvGraphicFramePr>
          <p:cNvPr id="4" name="3 Diyagram"/>
          <p:cNvGraphicFramePr/>
          <p:nvPr/>
        </p:nvGraphicFramePr>
        <p:xfrm>
          <a:off x="685317" y="2880842"/>
          <a:ext cx="8001056" cy="3714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06759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865414" y="1621971"/>
            <a:ext cx="7592786"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11267" name="2 İçerik Yer Tutucusu"/>
          <p:cNvSpPr>
            <a:spLocks noGrp="1"/>
          </p:cNvSpPr>
          <p:nvPr>
            <p:ph idx="1"/>
          </p:nvPr>
        </p:nvSpPr>
        <p:spPr>
          <a:xfrm>
            <a:off x="822960" y="863576"/>
            <a:ext cx="7543800" cy="2094090"/>
          </a:xfrm>
        </p:spPr>
        <p:txBody>
          <a:bodyPr>
            <a:normAutofit fontScale="92500" lnSpcReduction="10000"/>
          </a:bodyPr>
          <a:lstStyle/>
          <a:p>
            <a:r>
              <a:rPr lang="tr-TR" altLang="en-US" sz="2400" dirty="0"/>
              <a:t>“Depo” kavramı, içine malların istiflenip uzun bir süre bekletileceği binalar olarak görülmektedir.</a:t>
            </a:r>
          </a:p>
          <a:p>
            <a:r>
              <a:rPr lang="tr-TR" altLang="en-US" sz="2400" dirty="0"/>
              <a:t>Günümüzde bu anlayış önemini yitirmeye başlamaktadır.</a:t>
            </a:r>
          </a:p>
          <a:p>
            <a:r>
              <a:rPr lang="tr-TR" altLang="en-US" sz="2400" dirty="0"/>
              <a:t>Depo kavramı yerine, sirkülasyonun daha hızlı olduğu ve teknolojiden daha fazla istifade edildiği “dağıtım merkezi” kavramı önem kazanmıştır.</a:t>
            </a:r>
          </a:p>
        </p:txBody>
      </p:sp>
      <p:sp>
        <p:nvSpPr>
          <p:cNvPr id="4" name="2 İçerik Yer Tutucusu"/>
          <p:cNvSpPr txBox="1">
            <a:spLocks/>
          </p:cNvSpPr>
          <p:nvPr/>
        </p:nvSpPr>
        <p:spPr>
          <a:xfrm>
            <a:off x="865414" y="3413899"/>
            <a:ext cx="7592786" cy="2294643"/>
          </a:xfrm>
          <a:prstGeom prst="rect">
            <a:avLst/>
          </a:prstGeom>
          <a:solidFill>
            <a:schemeClr val="accent2"/>
          </a:solidFill>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0F6FC6"/>
              </a:buClr>
            </a:pPr>
            <a:r>
              <a:rPr lang="tr-TR" altLang="en-US" sz="2400" b="1" dirty="0">
                <a:solidFill>
                  <a:prstClr val="white"/>
                </a:solidFill>
              </a:rPr>
              <a:t>İşletme Deposu: </a:t>
            </a:r>
            <a:r>
              <a:rPr lang="tr-TR" altLang="en-US" sz="2400" dirty="0">
                <a:solidFill>
                  <a:prstClr val="white"/>
                </a:solidFill>
              </a:rPr>
              <a:t>Giriş-çıkış ambarları ve ara depolar olmak üzere hammadde, yarı mamul veya tamamlanmış ürünleri, üretim sürecinde kullanılmak üzere stoklayan, döngünün genellikle düşük hızda seyrettiği depolardır.  </a:t>
            </a:r>
          </a:p>
          <a:p>
            <a:pPr>
              <a:buClr>
                <a:srgbClr val="0F6FC6"/>
              </a:buClr>
            </a:pPr>
            <a:r>
              <a:rPr lang="tr-TR" altLang="en-US" sz="2400" b="1" dirty="0">
                <a:solidFill>
                  <a:prstClr val="white"/>
                </a:solidFill>
              </a:rPr>
              <a:t>Dağıtım Merkezi: </a:t>
            </a:r>
            <a:r>
              <a:rPr lang="tr-TR" altLang="en-US" sz="2400" dirty="0">
                <a:solidFill>
                  <a:prstClr val="white"/>
                </a:solidFill>
              </a:rPr>
              <a:t>Eşyaların muhafaza edildiği ve müşteri siparişlerine göre hızlı, sık, kapsamlı ve yüksek miktardaki toptan sevkiyatlara elverişli büyük hacimli depolardır. </a:t>
            </a:r>
          </a:p>
          <a:p>
            <a:pPr>
              <a:buClr>
                <a:srgbClr val="0F6FC6"/>
              </a:buClr>
            </a:pPr>
            <a:endParaRPr lang="tr-TR" altLang="en-US" sz="2400" dirty="0">
              <a:solidFill>
                <a:prstClr val="white"/>
              </a:solidFill>
            </a:endParaRPr>
          </a:p>
          <a:p>
            <a:pPr>
              <a:buClr>
                <a:srgbClr val="0F6FC6"/>
              </a:buClr>
            </a:pPr>
            <a:endParaRPr lang="tr-TR" altLang="en-US" sz="2400" dirty="0">
              <a:solidFill>
                <a:prstClr val="white"/>
              </a:solidFill>
            </a:endParaRPr>
          </a:p>
        </p:txBody>
      </p:sp>
    </p:spTree>
    <p:extLst>
      <p:ext uri="{BB962C8B-B14F-4D97-AF65-F5344CB8AC3E}">
        <p14:creationId xmlns:p14="http://schemas.microsoft.com/office/powerpoint/2010/main" val="4006506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Başlık"/>
          <p:cNvSpPr>
            <a:spLocks noGrp="1"/>
          </p:cNvSpPr>
          <p:nvPr>
            <p:ph type="title"/>
          </p:nvPr>
        </p:nvSpPr>
        <p:spPr>
          <a:xfrm>
            <a:off x="905933" y="557213"/>
            <a:ext cx="8023755" cy="1143000"/>
          </a:xfrm>
        </p:spPr>
        <p:txBody>
          <a:bodyPr/>
          <a:lstStyle/>
          <a:p>
            <a:pPr eaLnBrk="1" hangingPunct="1"/>
            <a:r>
              <a:rPr lang="tr-TR" altLang="en-US" sz="4000" dirty="0"/>
              <a:t>Dağıtım Merkezi </a:t>
            </a:r>
            <a:r>
              <a:rPr lang="tr-TR" altLang="en-US" sz="4000" dirty="0" err="1"/>
              <a:t>vs</a:t>
            </a:r>
            <a:r>
              <a:rPr lang="tr-TR" altLang="en-US" sz="4000" dirty="0"/>
              <a:t> İşletme Deposu</a:t>
            </a:r>
          </a:p>
        </p:txBody>
      </p:sp>
      <p:sp>
        <p:nvSpPr>
          <p:cNvPr id="3" name="2 İçerik Yer Tutucusu"/>
          <p:cNvSpPr>
            <a:spLocks noGrp="1"/>
          </p:cNvSpPr>
          <p:nvPr>
            <p:ph idx="1"/>
          </p:nvPr>
        </p:nvSpPr>
        <p:spPr>
          <a:xfrm>
            <a:off x="905933" y="1833740"/>
            <a:ext cx="7467600" cy="3201104"/>
          </a:xfrm>
        </p:spPr>
        <p:txBody>
          <a:bodyPr rtlCol="0">
            <a:normAutofit fontScale="92500" lnSpcReduction="20000"/>
          </a:bodyPr>
          <a:lstStyle/>
          <a:p>
            <a:pPr eaLnBrk="1" hangingPunct="1">
              <a:lnSpc>
                <a:spcPct val="90000"/>
              </a:lnSpc>
              <a:defRPr/>
            </a:pPr>
            <a:r>
              <a:rPr lang="tr-TR" sz="2800" dirty="0"/>
              <a:t>İşletme deposu, her türlü ürünü stoklar. Ürünleri partiler halinde toplar ve yükleme isteklerine uygun olarak operasyon maliyetlerini minimize etmeye odaklanır. Düşük katma değerli bir faaliyet sağlar. </a:t>
            </a:r>
          </a:p>
          <a:p>
            <a:pPr eaLnBrk="1" hangingPunct="1">
              <a:lnSpc>
                <a:spcPct val="90000"/>
              </a:lnSpc>
              <a:defRPr/>
            </a:pPr>
            <a:r>
              <a:rPr lang="tr-TR" sz="2800" dirty="0"/>
              <a:t>Bir dağıtım merkezinde ise, minimum stok tutma eğilimi olup genellikle talebi yüksek olan ürünler stoklanır. Ürünler zaman esasına göre toplanır ve müşterilerin teslimat isteklerine uygun olarak karı maksimize etmeye odaklanılır.</a:t>
            </a:r>
          </a:p>
          <a:p>
            <a:pPr marL="274320" indent="-274320" eaLnBrk="1" fontAlgn="auto" hangingPunct="1">
              <a:spcAft>
                <a:spcPts val="0"/>
              </a:spcAft>
              <a:defRPr/>
            </a:pPr>
            <a:endParaRPr lang="tr-TR" sz="2800" dirty="0"/>
          </a:p>
        </p:txBody>
      </p:sp>
      <p:pic>
        <p:nvPicPr>
          <p:cNvPr id="13316" name="Picture 4" descr="C:\Users\DELL\AppData\Local\Microsoft\Windows\Temporary Internet Files\Content.IE5\3E9PGZBU\MC90028108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0005" y="4045660"/>
            <a:ext cx="1735137"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03413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Başlık"/>
          <p:cNvSpPr>
            <a:spLocks noGrp="1"/>
          </p:cNvSpPr>
          <p:nvPr>
            <p:ph type="title"/>
          </p:nvPr>
        </p:nvSpPr>
        <p:spPr/>
        <p:txBody>
          <a:bodyPr/>
          <a:lstStyle/>
          <a:p>
            <a:pPr eaLnBrk="1" hangingPunct="1"/>
            <a:r>
              <a:rPr lang="tr-TR" altLang="en-US" dirty="0"/>
              <a:t>Dağıtım Merkezinin Özellikleri</a:t>
            </a:r>
          </a:p>
        </p:txBody>
      </p:sp>
      <p:sp>
        <p:nvSpPr>
          <p:cNvPr id="14339" name="2 İçerik Yer Tutucusu"/>
          <p:cNvSpPr>
            <a:spLocks noGrp="1"/>
          </p:cNvSpPr>
          <p:nvPr>
            <p:ph idx="1"/>
          </p:nvPr>
        </p:nvSpPr>
        <p:spPr>
          <a:xfrm>
            <a:off x="822960" y="1885244"/>
            <a:ext cx="7543800" cy="4210756"/>
          </a:xfrm>
        </p:spPr>
        <p:txBody>
          <a:bodyPr>
            <a:normAutofit lnSpcReduction="10000"/>
          </a:bodyPr>
          <a:lstStyle/>
          <a:p>
            <a:pPr marL="638175" indent="-457200" eaLnBrk="1" hangingPunct="1">
              <a:buFont typeface="Wingdings" panose="05000000000000000000" pitchFamily="2" charset="2"/>
              <a:buChar char="v"/>
            </a:pPr>
            <a:r>
              <a:rPr lang="tr-TR" altLang="en-US" sz="2800" dirty="0"/>
              <a:t>Taşımacılık, </a:t>
            </a:r>
            <a:r>
              <a:rPr lang="tr-TR" altLang="en-US" sz="2800" dirty="0" err="1">
                <a:hlinkClick r:id="rId2"/>
              </a:rPr>
              <a:t>cross-docking</a:t>
            </a:r>
            <a:r>
              <a:rPr lang="tr-TR" altLang="en-US" sz="2800" dirty="0"/>
              <a:t>, sipariş yenileme, etiketleme, paketleme, hafif montaj vs. gibi katma değerli hizmetler sunar.</a:t>
            </a:r>
          </a:p>
          <a:p>
            <a:pPr marL="638175" indent="-457200" eaLnBrk="1" hangingPunct="1">
              <a:buFont typeface="Wingdings" panose="05000000000000000000" pitchFamily="2" charset="2"/>
              <a:buChar char="v"/>
            </a:pPr>
            <a:r>
              <a:rPr lang="tr-TR" altLang="en-US" sz="2800" dirty="0"/>
              <a:t>İşletme depoları maliyet odaklı iken, </a:t>
            </a:r>
            <a:r>
              <a:rPr lang="tr-TR" altLang="en-US" sz="2800" dirty="0" err="1"/>
              <a:t>DM’ler</a:t>
            </a:r>
            <a:r>
              <a:rPr lang="tr-TR" altLang="en-US" sz="2800" dirty="0"/>
              <a:t> müşteri odaklıdır. Tedarikçilerle müşteriler arasındaki ürün akışını en etkin şekilde koordine etmeyi amaçlar.</a:t>
            </a:r>
          </a:p>
          <a:p>
            <a:pPr marL="638175" indent="-457200" eaLnBrk="1" hangingPunct="1">
              <a:buFont typeface="Wingdings" panose="05000000000000000000" pitchFamily="2" charset="2"/>
              <a:buChar char="v"/>
            </a:pPr>
            <a:r>
              <a:rPr lang="tr-TR" altLang="en-US" sz="2800" dirty="0"/>
              <a:t>Teknolojiden üst düzeyde faydalanılır.</a:t>
            </a:r>
          </a:p>
          <a:p>
            <a:pPr eaLnBrk="1" hangingPunct="1">
              <a:buFontTx/>
              <a:buNone/>
            </a:pPr>
            <a:r>
              <a:rPr lang="tr-TR" altLang="en-US" sz="2800" dirty="0"/>
              <a:t> </a:t>
            </a:r>
          </a:p>
        </p:txBody>
      </p:sp>
    </p:spTree>
    <p:extLst>
      <p:ext uri="{BB962C8B-B14F-4D97-AF65-F5344CB8AC3E}">
        <p14:creationId xmlns:p14="http://schemas.microsoft.com/office/powerpoint/2010/main" val="14343983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48360" y="2594414"/>
            <a:ext cx="7543800" cy="811672"/>
          </a:xfrm>
          <a:solidFill>
            <a:schemeClr val="accent2"/>
          </a:solidFill>
          <a:ln>
            <a:noFill/>
          </a:ln>
        </p:spPr>
        <p:txBody>
          <a:bodyPr>
            <a:normAutofit fontScale="90000"/>
          </a:bodyPr>
          <a:lstStyle/>
          <a:p>
            <a:pPr algn="ctr"/>
            <a:r>
              <a:rPr lang="tr-TR" b="1" dirty="0">
                <a:solidFill>
                  <a:schemeClr val="bg1"/>
                </a:solidFill>
                <a:hlinkClick r:id="rId2"/>
              </a:rPr>
              <a:t>FedexDağıtım Merkezi Videosu</a:t>
            </a:r>
            <a:endParaRPr lang="en-US" b="1" dirty="0">
              <a:solidFill>
                <a:schemeClr val="bg1"/>
              </a:solidFill>
            </a:endParaRPr>
          </a:p>
        </p:txBody>
      </p:sp>
      <p:sp>
        <p:nvSpPr>
          <p:cNvPr id="3" name="Unvan 1"/>
          <p:cNvSpPr txBox="1">
            <a:spLocks/>
          </p:cNvSpPr>
          <p:nvPr/>
        </p:nvSpPr>
        <p:spPr>
          <a:xfrm>
            <a:off x="848360" y="3606790"/>
            <a:ext cx="7543800" cy="811672"/>
          </a:xfrm>
          <a:prstGeom prst="rect">
            <a:avLst/>
          </a:prstGeom>
          <a:solidFill>
            <a:schemeClr val="accent2"/>
          </a:solidFill>
          <a:ln>
            <a:noFill/>
          </a:ln>
        </p:spPr>
        <p:txBody>
          <a:bodyPr vert="horz" lIns="91440" tIns="45720" rIns="91440" bIns="45720" rtlCol="0" anchor="b">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tr-TR" b="1" dirty="0">
                <a:solidFill>
                  <a:prstClr val="white"/>
                </a:solidFill>
                <a:hlinkClick r:id="rId3"/>
              </a:rPr>
              <a:t>Amazon Dağıtım Merkezi Videosu</a:t>
            </a:r>
            <a:endParaRPr lang="en-US" b="1" dirty="0">
              <a:solidFill>
                <a:prstClr val="white"/>
              </a:solidFill>
            </a:endParaRPr>
          </a:p>
        </p:txBody>
      </p:sp>
      <p:sp>
        <p:nvSpPr>
          <p:cNvPr id="4" name="Metin kutusu 3"/>
          <p:cNvSpPr txBox="1"/>
          <p:nvPr/>
        </p:nvSpPr>
        <p:spPr>
          <a:xfrm>
            <a:off x="1526242" y="4643718"/>
            <a:ext cx="3254189" cy="369332"/>
          </a:xfrm>
          <a:prstGeom prst="rect">
            <a:avLst/>
          </a:prstGeom>
          <a:noFill/>
        </p:spPr>
        <p:txBody>
          <a:bodyPr wrap="square" rtlCol="0">
            <a:spAutoFit/>
          </a:bodyPr>
          <a:lstStyle/>
          <a:p>
            <a:r>
              <a:rPr lang="tr-TR" dirty="0">
                <a:solidFill>
                  <a:prstClr val="black"/>
                </a:solidFill>
                <a:hlinkClick r:id="rId4"/>
              </a:rPr>
              <a:t>FEDEX BOEING</a:t>
            </a:r>
            <a:endParaRPr lang="tr-TR" dirty="0">
              <a:solidFill>
                <a:prstClr val="black"/>
              </a:solidFill>
            </a:endParaRPr>
          </a:p>
        </p:txBody>
      </p:sp>
    </p:spTree>
    <p:extLst>
      <p:ext uri="{BB962C8B-B14F-4D97-AF65-F5344CB8AC3E}">
        <p14:creationId xmlns:p14="http://schemas.microsoft.com/office/powerpoint/2010/main" val="31526085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Başlık"/>
          <p:cNvSpPr>
            <a:spLocks noGrp="1"/>
          </p:cNvSpPr>
          <p:nvPr>
            <p:ph type="title"/>
          </p:nvPr>
        </p:nvSpPr>
        <p:spPr/>
        <p:txBody>
          <a:bodyPr/>
          <a:lstStyle/>
          <a:p>
            <a:pPr eaLnBrk="1" hangingPunct="1"/>
            <a:r>
              <a:rPr lang="tr-TR" altLang="en-US"/>
              <a:t>Depo Kuruluş Yeri Seçimi</a:t>
            </a:r>
          </a:p>
        </p:txBody>
      </p:sp>
      <p:sp>
        <p:nvSpPr>
          <p:cNvPr id="15363" name="2 İçerik Yer Tutucusu"/>
          <p:cNvSpPr>
            <a:spLocks noGrp="1"/>
          </p:cNvSpPr>
          <p:nvPr>
            <p:ph idx="1"/>
          </p:nvPr>
        </p:nvSpPr>
        <p:spPr>
          <a:xfrm>
            <a:off x="829598" y="1844675"/>
            <a:ext cx="7765026" cy="4114800"/>
          </a:xfrm>
        </p:spPr>
        <p:txBody>
          <a:bodyPr>
            <a:normAutofit fontScale="92500" lnSpcReduction="10000"/>
          </a:bodyPr>
          <a:lstStyle/>
          <a:p>
            <a:pPr eaLnBrk="1" hangingPunct="1"/>
            <a:r>
              <a:rPr lang="tr-TR" altLang="en-US" sz="2800" dirty="0"/>
              <a:t>Depo kuruluş yerinin belirlenmesi stratejik bir karardır.</a:t>
            </a:r>
          </a:p>
          <a:p>
            <a:pPr eaLnBrk="1" hangingPunct="1"/>
            <a:r>
              <a:rPr lang="tr-TR" altLang="en-US" sz="2800" dirty="0"/>
              <a:t>Çünkü dağıtım sisteminin en önemli unsurlarından birisi olan depolar  yalnızca malların saklandığı ve korunduğu yerler değil, aynı zamanda </a:t>
            </a:r>
            <a:r>
              <a:rPr lang="tr-TR" altLang="en-US" sz="2800" dirty="0">
                <a:solidFill>
                  <a:schemeClr val="accent1"/>
                </a:solidFill>
              </a:rPr>
              <a:t>ambalajlama, etiketleme, sevkiyatların daha küçük parçalara ayrılması, ürün birleştirme (konsolidasyon), ara üretimler gibi katma değeri olan hizmetlerin yapıldığı</a:t>
            </a:r>
            <a:r>
              <a:rPr lang="tr-TR" altLang="en-US" sz="2800" dirty="0">
                <a:solidFill>
                  <a:srgbClr val="FFFF00"/>
                </a:solidFill>
              </a:rPr>
              <a:t> </a:t>
            </a:r>
            <a:r>
              <a:rPr lang="tr-TR" altLang="en-US" sz="2800" dirty="0"/>
              <a:t>önemli tedarik zinciri halkalarından biridir. </a:t>
            </a:r>
          </a:p>
          <a:p>
            <a:pPr eaLnBrk="1" hangingPunct="1">
              <a:buFontTx/>
              <a:buNone/>
            </a:pPr>
            <a:endParaRPr lang="tr-TR" altLang="en-US" sz="2800" dirty="0"/>
          </a:p>
        </p:txBody>
      </p:sp>
    </p:spTree>
    <p:extLst>
      <p:ext uri="{BB962C8B-B14F-4D97-AF65-F5344CB8AC3E}">
        <p14:creationId xmlns:p14="http://schemas.microsoft.com/office/powerpoint/2010/main" val="430257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Başlık"/>
          <p:cNvSpPr>
            <a:spLocks noGrp="1"/>
          </p:cNvSpPr>
          <p:nvPr>
            <p:ph type="title"/>
          </p:nvPr>
        </p:nvSpPr>
        <p:spPr/>
        <p:txBody>
          <a:bodyPr/>
          <a:lstStyle/>
          <a:p>
            <a:endParaRPr lang="en-US" altLang="en-US"/>
          </a:p>
        </p:txBody>
      </p:sp>
      <p:sp>
        <p:nvSpPr>
          <p:cNvPr id="16387" name="2 İçerik Yer Tutucusu"/>
          <p:cNvSpPr>
            <a:spLocks noGrp="1"/>
          </p:cNvSpPr>
          <p:nvPr>
            <p:ph idx="1"/>
          </p:nvPr>
        </p:nvSpPr>
        <p:spPr>
          <a:xfrm>
            <a:off x="873844" y="1981200"/>
            <a:ext cx="7599107" cy="4114800"/>
          </a:xfrm>
        </p:spPr>
        <p:txBody>
          <a:bodyPr>
            <a:normAutofit/>
          </a:bodyPr>
          <a:lstStyle/>
          <a:p>
            <a:r>
              <a:rPr lang="tr-TR" altLang="en-US" sz="2800" dirty="0"/>
              <a:t>Depo kuruluş yeri seçiminde amaç, depolama ve taşıma maliyetlerini minimize ederken, müşteri hizmet seviyesini artırmaktır. </a:t>
            </a:r>
          </a:p>
          <a:p>
            <a:r>
              <a:rPr lang="tr-TR" altLang="en-US" sz="2800" dirty="0"/>
              <a:t>Depo yeri seçiminde etkili olan etmenler</a:t>
            </a:r>
            <a:r>
              <a:rPr lang="tr-TR" altLang="en-US" sz="2800" dirty="0">
                <a:solidFill>
                  <a:schemeClr val="accent1"/>
                </a:solidFill>
              </a:rPr>
              <a:t>, ürünlerin özellikleri, pazarın büyüklüğü, talebin coğrafi dağılımı, sunulacak müşteri hizmetinin düzeyi </a:t>
            </a:r>
            <a:r>
              <a:rPr lang="tr-TR" altLang="en-US" sz="2800" dirty="0"/>
              <a:t>ve</a:t>
            </a:r>
            <a:r>
              <a:rPr lang="tr-TR" altLang="en-US" sz="2800" dirty="0">
                <a:solidFill>
                  <a:srgbClr val="FFFF00"/>
                </a:solidFill>
              </a:rPr>
              <a:t> </a:t>
            </a:r>
            <a:r>
              <a:rPr lang="tr-TR" altLang="en-US" sz="2800" dirty="0">
                <a:solidFill>
                  <a:schemeClr val="accent1"/>
                </a:solidFill>
              </a:rPr>
              <a:t>müşteri beklentilerini</a:t>
            </a:r>
            <a:r>
              <a:rPr lang="tr-TR" altLang="en-US" sz="2800" dirty="0"/>
              <a:t> kapsar.</a:t>
            </a:r>
          </a:p>
        </p:txBody>
      </p:sp>
    </p:spTree>
    <p:extLst>
      <p:ext uri="{BB962C8B-B14F-4D97-AF65-F5344CB8AC3E}">
        <p14:creationId xmlns:p14="http://schemas.microsoft.com/office/powerpoint/2010/main" val="91031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90618"/>
            <a:ext cx="3676006" cy="769441"/>
          </a:xfrm>
          <a:prstGeom prst="rect">
            <a:avLst/>
          </a:prstGeom>
          <a:noFill/>
        </p:spPr>
        <p:txBody>
          <a:bodyPr wrap="none" rtlCol="0">
            <a:spAutoFit/>
          </a:bodyPr>
          <a:lstStyle/>
          <a:p>
            <a:r>
              <a:rPr lang="tr-TR" sz="4400" dirty="0">
                <a:solidFill>
                  <a:srgbClr val="00B0F0"/>
                </a:solidFill>
              </a:rPr>
              <a:t>Lojistik Nedir </a:t>
            </a:r>
            <a:r>
              <a:rPr lang="tr-TR" sz="4400" dirty="0">
                <a:solidFill>
                  <a:srgbClr val="00B0F0"/>
                </a:solidFill>
                <a:latin typeface="Times New Roman" panose="02020603050405020304" pitchFamily="18" charset="0"/>
                <a:cs typeface="Times New Roman" panose="02020603050405020304" pitchFamily="18" charset="0"/>
              </a:rPr>
              <a:t>?</a:t>
            </a:r>
          </a:p>
        </p:txBody>
      </p:sp>
      <p:sp>
        <p:nvSpPr>
          <p:cNvPr id="5" name="Metin kutusu 4"/>
          <p:cNvSpPr txBox="1"/>
          <p:nvPr/>
        </p:nvSpPr>
        <p:spPr>
          <a:xfrm>
            <a:off x="827584" y="1771069"/>
            <a:ext cx="7463432" cy="3170099"/>
          </a:xfrm>
          <a:prstGeom prst="rect">
            <a:avLst/>
          </a:prstGeom>
          <a:noFill/>
        </p:spPr>
        <p:txBody>
          <a:bodyPr wrap="square" rtlCol="0">
            <a:spAutoFit/>
          </a:bodyPr>
          <a:lstStyle/>
          <a:p>
            <a:pPr algn="just"/>
            <a:r>
              <a:rPr lang="tr-TR" sz="2000" dirty="0"/>
              <a:t>Lojistik, ürün, hizmet ve insan gibi kaynakların, ihtiyaç duyulan yerde ve istenen zamanda temin edilmesi için bir araç olarak tanımlanabilir. Herhangi bir pazarlama veya üretim organizasyonunun lojistik destek olmadan başarılması çok zordur. Lojistik, nakliye, envanter, depolama, malzeme idaresi ve ambalajlama bilgilerinin birleştirilmesini kapsar. Lojistik işletme sorumluluğu, hammaddenin coğrafik konumlanması, prosedürün işletilmesi ve ihtiyaçların mümkün olan en düşük maliyetle karşılanarak işin bitirilmesidir.</a:t>
            </a:r>
          </a:p>
          <a:p>
            <a:endParaRPr lang="tr-TR" sz="2000" dirty="0"/>
          </a:p>
        </p:txBody>
      </p:sp>
    </p:spTree>
    <p:extLst>
      <p:ext uri="{BB962C8B-B14F-4D97-AF65-F5344CB8AC3E}">
        <p14:creationId xmlns:p14="http://schemas.microsoft.com/office/powerpoint/2010/main" val="7283343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Başlık"/>
          <p:cNvSpPr>
            <a:spLocks noGrp="1"/>
          </p:cNvSpPr>
          <p:nvPr>
            <p:ph type="title"/>
          </p:nvPr>
        </p:nvSpPr>
        <p:spPr/>
        <p:txBody>
          <a:bodyPr/>
          <a:lstStyle/>
          <a:p>
            <a:pPr eaLnBrk="1" hangingPunct="1"/>
            <a:r>
              <a:rPr lang="tr-TR" altLang="en-US" sz="4200"/>
              <a:t>Kuruluş Yerini Ekileyen Faktörler</a:t>
            </a:r>
          </a:p>
        </p:txBody>
      </p:sp>
      <p:sp>
        <p:nvSpPr>
          <p:cNvPr id="3" name="2 İçerik Yer Tutucusu"/>
          <p:cNvSpPr>
            <a:spLocks noGrp="1"/>
          </p:cNvSpPr>
          <p:nvPr>
            <p:ph idx="1"/>
          </p:nvPr>
        </p:nvSpPr>
        <p:spPr>
          <a:xfrm>
            <a:off x="851720" y="1981204"/>
            <a:ext cx="7606481" cy="4111625"/>
          </a:xfrm>
        </p:spPr>
        <p:txBody>
          <a:bodyPr>
            <a:normAutofit/>
          </a:bodyPr>
          <a:lstStyle/>
          <a:p>
            <a:pPr eaLnBrk="1" hangingPunct="1">
              <a:defRPr/>
            </a:pPr>
            <a:r>
              <a:rPr lang="tr-TR" sz="2800" dirty="0"/>
              <a:t>Kuruluş yeri seçimini etkileyen 4 ana faktörden bahsedilebilir;</a:t>
            </a:r>
          </a:p>
          <a:p>
            <a:pPr marL="514350" indent="-514350" eaLnBrk="1" hangingPunct="1">
              <a:buFontTx/>
              <a:buAutoNum type="arabicParenR"/>
              <a:defRPr/>
            </a:pPr>
            <a:r>
              <a:rPr lang="tr-TR" sz="2800" i="1" dirty="0"/>
              <a:t>Ekonomik Faktörler</a:t>
            </a:r>
          </a:p>
          <a:p>
            <a:pPr marL="514350" indent="-514350" eaLnBrk="1" hangingPunct="1">
              <a:buFontTx/>
              <a:buAutoNum type="arabicParenR"/>
              <a:defRPr/>
            </a:pPr>
            <a:r>
              <a:rPr lang="tr-TR" sz="2800" i="1" dirty="0"/>
              <a:t>Doğal Faktörler</a:t>
            </a:r>
          </a:p>
          <a:p>
            <a:pPr marL="514350" indent="-514350" eaLnBrk="1" hangingPunct="1">
              <a:buFontTx/>
              <a:buAutoNum type="arabicParenR"/>
              <a:defRPr/>
            </a:pPr>
            <a:r>
              <a:rPr lang="tr-TR" sz="2800" i="1" dirty="0"/>
              <a:t>Sosyal Faktörler</a:t>
            </a:r>
          </a:p>
          <a:p>
            <a:pPr marL="514350" indent="-514350" eaLnBrk="1" hangingPunct="1">
              <a:buFontTx/>
              <a:buAutoNum type="arabicParenR"/>
              <a:defRPr/>
            </a:pPr>
            <a:r>
              <a:rPr lang="tr-TR" sz="2800" i="1" dirty="0"/>
              <a:t>Politik Faktörler</a:t>
            </a:r>
          </a:p>
        </p:txBody>
      </p:sp>
    </p:spTree>
    <p:extLst>
      <p:ext uri="{BB962C8B-B14F-4D97-AF65-F5344CB8AC3E}">
        <p14:creationId xmlns:p14="http://schemas.microsoft.com/office/powerpoint/2010/main" val="33616173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Başlık"/>
          <p:cNvSpPr>
            <a:spLocks noGrp="1"/>
          </p:cNvSpPr>
          <p:nvPr>
            <p:ph type="title"/>
          </p:nvPr>
        </p:nvSpPr>
        <p:spPr/>
        <p:txBody>
          <a:bodyPr/>
          <a:lstStyle/>
          <a:p>
            <a:pPr eaLnBrk="1" hangingPunct="1"/>
            <a:r>
              <a:rPr lang="tr-TR" altLang="en-US"/>
              <a:t>Ekonomik Faktörler</a:t>
            </a:r>
          </a:p>
        </p:txBody>
      </p:sp>
      <p:sp>
        <p:nvSpPr>
          <p:cNvPr id="18435" name="2 İçerik Yer Tutucusu"/>
          <p:cNvSpPr>
            <a:spLocks noGrp="1"/>
          </p:cNvSpPr>
          <p:nvPr>
            <p:ph idx="1"/>
          </p:nvPr>
        </p:nvSpPr>
        <p:spPr>
          <a:xfrm>
            <a:off x="818536" y="1844675"/>
            <a:ext cx="8001614" cy="4114800"/>
          </a:xfrm>
        </p:spPr>
        <p:txBody>
          <a:bodyPr>
            <a:normAutofit/>
          </a:bodyPr>
          <a:lstStyle/>
          <a:p>
            <a:pPr eaLnBrk="1" hangingPunct="1">
              <a:buFont typeface="Wingdings" panose="05000000000000000000" pitchFamily="2" charset="2"/>
              <a:buChar char="v"/>
            </a:pPr>
            <a:r>
              <a:rPr lang="tr-TR" altLang="en-US" sz="2800" dirty="0"/>
              <a:t> Hammaddeye (tedarikçilere) yakınlık</a:t>
            </a:r>
          </a:p>
          <a:p>
            <a:pPr eaLnBrk="1" hangingPunct="1">
              <a:buFont typeface="Wingdings" panose="05000000000000000000" pitchFamily="2" charset="2"/>
              <a:buChar char="v"/>
            </a:pPr>
            <a:r>
              <a:rPr lang="tr-TR" altLang="en-US" sz="2800" dirty="0"/>
              <a:t> Pazara (müşteriye) yakınlık</a:t>
            </a:r>
          </a:p>
          <a:p>
            <a:pPr eaLnBrk="1" hangingPunct="1">
              <a:buFont typeface="Wingdings" panose="05000000000000000000" pitchFamily="2" charset="2"/>
              <a:buChar char="v"/>
            </a:pPr>
            <a:r>
              <a:rPr lang="tr-TR" altLang="en-US" sz="2800" dirty="0"/>
              <a:t> Arazi ve inşaat maliyetleri</a:t>
            </a:r>
          </a:p>
          <a:p>
            <a:pPr eaLnBrk="1" hangingPunct="1">
              <a:buFont typeface="Wingdings" panose="05000000000000000000" pitchFamily="2" charset="2"/>
              <a:buChar char="v"/>
            </a:pPr>
            <a:r>
              <a:rPr lang="tr-TR" altLang="en-US" sz="2800" dirty="0"/>
              <a:t> Ulaşım imkanları (karayolu bağlantıları, demiryolu altyapısı veya limana yakınlık gibi)</a:t>
            </a:r>
          </a:p>
          <a:p>
            <a:pPr eaLnBrk="1" hangingPunct="1">
              <a:buFont typeface="Wingdings" panose="05000000000000000000" pitchFamily="2" charset="2"/>
              <a:buChar char="v"/>
            </a:pPr>
            <a:r>
              <a:rPr lang="tr-TR" altLang="en-US" sz="2800" dirty="0"/>
              <a:t> İhtiyaca göre eğitimli işgücü sağlama</a:t>
            </a:r>
          </a:p>
          <a:p>
            <a:pPr eaLnBrk="1" hangingPunct="1">
              <a:buFont typeface="Wingdings" panose="05000000000000000000" pitchFamily="2" charset="2"/>
              <a:buChar char="v"/>
            </a:pPr>
            <a:r>
              <a:rPr lang="tr-TR" altLang="en-US" sz="2800" dirty="0"/>
              <a:t> Enerji ve altyapı</a:t>
            </a:r>
          </a:p>
        </p:txBody>
      </p:sp>
    </p:spTree>
    <p:extLst>
      <p:ext uri="{BB962C8B-B14F-4D97-AF65-F5344CB8AC3E}">
        <p14:creationId xmlns:p14="http://schemas.microsoft.com/office/powerpoint/2010/main" val="38425274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Başlık"/>
          <p:cNvSpPr>
            <a:spLocks noGrp="1"/>
          </p:cNvSpPr>
          <p:nvPr>
            <p:ph type="title"/>
          </p:nvPr>
        </p:nvSpPr>
        <p:spPr/>
        <p:txBody>
          <a:bodyPr/>
          <a:lstStyle/>
          <a:p>
            <a:pPr eaLnBrk="1" hangingPunct="1"/>
            <a:r>
              <a:rPr lang="tr-TR" altLang="en-US"/>
              <a:t>Doğal Faktörler </a:t>
            </a:r>
          </a:p>
        </p:txBody>
      </p:sp>
      <p:sp>
        <p:nvSpPr>
          <p:cNvPr id="19459" name="2 İçerik Yer Tutucusu"/>
          <p:cNvSpPr>
            <a:spLocks noGrp="1"/>
          </p:cNvSpPr>
          <p:nvPr>
            <p:ph idx="1"/>
          </p:nvPr>
        </p:nvSpPr>
        <p:spPr>
          <a:xfrm>
            <a:off x="822962" y="1845734"/>
            <a:ext cx="4941025" cy="4023360"/>
          </a:xfrm>
        </p:spPr>
        <p:txBody>
          <a:bodyPr>
            <a:normAutofit lnSpcReduction="10000"/>
          </a:bodyPr>
          <a:lstStyle/>
          <a:p>
            <a:pPr eaLnBrk="1" hangingPunct="1">
              <a:buFont typeface="Wingdings" panose="05000000000000000000" pitchFamily="2" charset="2"/>
              <a:buChar char="v"/>
            </a:pPr>
            <a:r>
              <a:rPr lang="tr-TR" altLang="en-US" sz="2800" dirty="0"/>
              <a:t> İklim </a:t>
            </a:r>
          </a:p>
          <a:p>
            <a:pPr eaLnBrk="1" hangingPunct="1">
              <a:buFont typeface="Wingdings" panose="05000000000000000000" pitchFamily="2" charset="2"/>
              <a:buChar char="v"/>
            </a:pPr>
            <a:r>
              <a:rPr lang="tr-TR" altLang="en-US" sz="2800" dirty="0"/>
              <a:t> Arazinin uygunluğu</a:t>
            </a:r>
          </a:p>
          <a:p>
            <a:pPr eaLnBrk="1" hangingPunct="1">
              <a:buFont typeface="Wingdings" panose="05000000000000000000" pitchFamily="2" charset="2"/>
              <a:buChar char="v"/>
            </a:pPr>
            <a:r>
              <a:rPr lang="tr-TR" altLang="en-US" sz="2800" dirty="0"/>
              <a:t> Yağış durumu (kar yağışı ile yolların kapanması ihtimali)</a:t>
            </a:r>
          </a:p>
          <a:p>
            <a:pPr eaLnBrk="1" hangingPunct="1">
              <a:buFont typeface="Wingdings" panose="05000000000000000000" pitchFamily="2" charset="2"/>
              <a:buChar char="v"/>
            </a:pPr>
            <a:r>
              <a:rPr lang="tr-TR" altLang="en-US" sz="2800" dirty="0"/>
              <a:t> Doğal afet ihtimali (fay hattı gibi)</a:t>
            </a:r>
          </a:p>
          <a:p>
            <a:pPr eaLnBrk="1" hangingPunct="1">
              <a:buFont typeface="Wingdings" panose="05000000000000000000" pitchFamily="2" charset="2"/>
              <a:buChar char="v"/>
            </a:pPr>
            <a:r>
              <a:rPr lang="tr-TR" altLang="en-US" sz="2800" dirty="0"/>
              <a:t> Depolanacak ürünün cinsine göre nem, rüzgar, ısı farkları</a:t>
            </a:r>
          </a:p>
        </p:txBody>
      </p:sp>
      <p:pic>
        <p:nvPicPr>
          <p:cNvPr id="19460" name="Picture 3" descr="C:\Users\sguner\AppData\Local\Microsoft\Windows\Temporary Internet Files\Content.IE5\SXD7SRTZ\MC900022861[1].wmf"/>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flipH="1">
            <a:off x="5686637" y="2184086"/>
            <a:ext cx="2612652" cy="330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90566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Başlık"/>
          <p:cNvSpPr>
            <a:spLocks noGrp="1"/>
          </p:cNvSpPr>
          <p:nvPr>
            <p:ph type="title"/>
          </p:nvPr>
        </p:nvSpPr>
        <p:spPr/>
        <p:txBody>
          <a:bodyPr/>
          <a:lstStyle/>
          <a:p>
            <a:pPr eaLnBrk="1" hangingPunct="1"/>
            <a:r>
              <a:rPr lang="tr-TR" altLang="en-US"/>
              <a:t>Sosyal Faktörler</a:t>
            </a:r>
          </a:p>
        </p:txBody>
      </p:sp>
      <p:sp>
        <p:nvSpPr>
          <p:cNvPr id="20483" name="2 İçerik Yer Tutucusu"/>
          <p:cNvSpPr>
            <a:spLocks noGrp="1"/>
          </p:cNvSpPr>
          <p:nvPr>
            <p:ph idx="1"/>
          </p:nvPr>
        </p:nvSpPr>
        <p:spPr>
          <a:xfrm>
            <a:off x="840658" y="1916113"/>
            <a:ext cx="7617542" cy="4114800"/>
          </a:xfrm>
        </p:spPr>
        <p:txBody>
          <a:bodyPr>
            <a:noAutofit/>
          </a:bodyPr>
          <a:lstStyle/>
          <a:p>
            <a:pPr eaLnBrk="1" hangingPunct="1">
              <a:buFont typeface="Wingdings" panose="05000000000000000000" pitchFamily="2" charset="2"/>
              <a:buChar char="v"/>
            </a:pPr>
            <a:r>
              <a:rPr lang="tr-TR" altLang="en-US" sz="2800" dirty="0"/>
              <a:t> Toplumun işletmeye bakışı (çevreye zarar vereceği gerekçesiyle bir itiraz var mı?)</a:t>
            </a:r>
          </a:p>
          <a:p>
            <a:pPr eaLnBrk="1" hangingPunct="1">
              <a:buFont typeface="Wingdings" panose="05000000000000000000" pitchFamily="2" charset="2"/>
              <a:buChar char="v"/>
            </a:pPr>
            <a:r>
              <a:rPr lang="tr-TR" altLang="en-US" sz="2800" dirty="0"/>
              <a:t> Sosyal çevrenin davranışları </a:t>
            </a:r>
          </a:p>
          <a:p>
            <a:pPr eaLnBrk="1" hangingPunct="1">
              <a:buFont typeface="Wingdings" panose="05000000000000000000" pitchFamily="2" charset="2"/>
              <a:buChar char="v"/>
            </a:pPr>
            <a:r>
              <a:rPr lang="tr-TR" altLang="en-US" sz="2800" dirty="0"/>
              <a:t> Bölge insanının eğitim durumu </a:t>
            </a:r>
          </a:p>
          <a:p>
            <a:pPr eaLnBrk="1" hangingPunct="1">
              <a:buFont typeface="Wingdings" panose="05000000000000000000" pitchFamily="2" charset="2"/>
              <a:buChar char="v"/>
            </a:pPr>
            <a:r>
              <a:rPr lang="tr-TR" altLang="en-US" sz="2800" dirty="0"/>
              <a:t> Bölgedeki eğitim kurumları (mesleki lise veya üniversite)</a:t>
            </a:r>
          </a:p>
          <a:p>
            <a:pPr eaLnBrk="1" hangingPunct="1">
              <a:buFont typeface="Wingdings" panose="05000000000000000000" pitchFamily="2" charset="2"/>
              <a:buChar char="v"/>
            </a:pPr>
            <a:r>
              <a:rPr lang="tr-TR" altLang="en-US" sz="2800" dirty="0"/>
              <a:t> Bölge insanının gelir seviyesi</a:t>
            </a:r>
          </a:p>
          <a:p>
            <a:pPr eaLnBrk="1" hangingPunct="1">
              <a:buFont typeface="Wingdings" panose="05000000000000000000" pitchFamily="2" charset="2"/>
              <a:buChar char="v"/>
            </a:pPr>
            <a:r>
              <a:rPr lang="tr-TR" altLang="en-US" sz="2800" dirty="0"/>
              <a:t> Üst düzey yöneticilerin yaşamasına elverişli çevre</a:t>
            </a:r>
          </a:p>
          <a:p>
            <a:pPr eaLnBrk="1" hangingPunct="1">
              <a:buFontTx/>
              <a:buNone/>
            </a:pPr>
            <a:r>
              <a:rPr lang="tr-TR" altLang="en-US" sz="2800" dirty="0"/>
              <a:t> </a:t>
            </a:r>
          </a:p>
        </p:txBody>
      </p:sp>
    </p:spTree>
    <p:extLst>
      <p:ext uri="{BB962C8B-B14F-4D97-AF65-F5344CB8AC3E}">
        <p14:creationId xmlns:p14="http://schemas.microsoft.com/office/powerpoint/2010/main" val="16296425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p:cNvSpPr>
            <a:spLocks noGrp="1"/>
          </p:cNvSpPr>
          <p:nvPr>
            <p:ph type="title"/>
          </p:nvPr>
        </p:nvSpPr>
        <p:spPr/>
        <p:txBody>
          <a:bodyPr/>
          <a:lstStyle/>
          <a:p>
            <a:pPr eaLnBrk="1" hangingPunct="1"/>
            <a:r>
              <a:rPr lang="tr-TR" altLang="en-US"/>
              <a:t>Politik Faktörler </a:t>
            </a:r>
          </a:p>
        </p:txBody>
      </p:sp>
      <p:sp>
        <p:nvSpPr>
          <p:cNvPr id="21507" name="2 İçerik Yer Tutucusu"/>
          <p:cNvSpPr>
            <a:spLocks noGrp="1"/>
          </p:cNvSpPr>
          <p:nvPr>
            <p:ph idx="1"/>
          </p:nvPr>
        </p:nvSpPr>
        <p:spPr>
          <a:xfrm>
            <a:off x="785352" y="1981204"/>
            <a:ext cx="5917528" cy="4543425"/>
          </a:xfrm>
        </p:spPr>
        <p:txBody>
          <a:bodyPr>
            <a:normAutofit/>
          </a:bodyPr>
          <a:lstStyle/>
          <a:p>
            <a:pPr eaLnBrk="1" hangingPunct="1">
              <a:buFont typeface="Wingdings" panose="05000000000000000000" pitchFamily="2" charset="2"/>
              <a:buChar char="v"/>
            </a:pPr>
            <a:r>
              <a:rPr lang="tr-TR" altLang="en-US" sz="2800" dirty="0"/>
              <a:t> Devletin ve yerel yönetimin (belediyelerin) teşvikleri</a:t>
            </a:r>
          </a:p>
          <a:p>
            <a:pPr eaLnBrk="1" hangingPunct="1">
              <a:buFont typeface="Wingdings" panose="05000000000000000000" pitchFamily="2" charset="2"/>
              <a:buChar char="v"/>
            </a:pPr>
            <a:r>
              <a:rPr lang="tr-TR" altLang="en-US" sz="2800" dirty="0"/>
              <a:t> Vergi indirimleri (kalkınmada öncelikli bölge) </a:t>
            </a:r>
          </a:p>
          <a:p>
            <a:pPr eaLnBrk="1" hangingPunct="1">
              <a:buFont typeface="Wingdings" panose="05000000000000000000" pitchFamily="2" charset="2"/>
              <a:buChar char="v"/>
            </a:pPr>
            <a:r>
              <a:rPr lang="tr-TR" altLang="en-US" sz="2800" dirty="0"/>
              <a:t> Yasal ve politik yapı</a:t>
            </a:r>
          </a:p>
          <a:p>
            <a:pPr eaLnBrk="1" hangingPunct="1">
              <a:buFont typeface="Wingdings" panose="05000000000000000000" pitchFamily="2" charset="2"/>
              <a:buChar char="v"/>
            </a:pPr>
            <a:r>
              <a:rPr lang="tr-TR" altLang="en-US" sz="2800" dirty="0"/>
              <a:t> Eğer yabancı bir ülke ise, savaş durumu, ekonomik istikrar, politik yapı vs. </a:t>
            </a:r>
          </a:p>
          <a:p>
            <a:pPr eaLnBrk="1" hangingPunct="1"/>
            <a:endParaRPr lang="tr-TR" altLang="en-US" sz="2800" dirty="0"/>
          </a:p>
        </p:txBody>
      </p:sp>
      <p:pic>
        <p:nvPicPr>
          <p:cNvPr id="21508" name="Picture 2" descr="C:\Users\sguner\AppData\Local\Microsoft\Windows\Temporary Internet Files\Content.IE5\GJTW8TDB\MC900301366[1].wmf"/>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flipH="1">
            <a:off x="6680486" y="3281520"/>
            <a:ext cx="1944687"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8259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1 Başlık"/>
          <p:cNvSpPr>
            <a:spLocks noGrp="1"/>
          </p:cNvSpPr>
          <p:nvPr>
            <p:ph type="title"/>
          </p:nvPr>
        </p:nvSpPr>
        <p:spPr/>
        <p:txBody>
          <a:bodyPr/>
          <a:lstStyle/>
          <a:p>
            <a:pPr eaLnBrk="1" hangingPunct="1"/>
            <a:r>
              <a:rPr lang="tr-TR" altLang="en-US"/>
              <a:t>Kuruluş Yeri Seçimi Yöntemleri</a:t>
            </a:r>
          </a:p>
        </p:txBody>
      </p:sp>
      <p:sp>
        <p:nvSpPr>
          <p:cNvPr id="22531" name="2 İçerik Yer Tutucusu"/>
          <p:cNvSpPr>
            <a:spLocks noGrp="1"/>
          </p:cNvSpPr>
          <p:nvPr>
            <p:ph idx="1"/>
          </p:nvPr>
        </p:nvSpPr>
        <p:spPr>
          <a:xfrm>
            <a:off x="840658" y="1873045"/>
            <a:ext cx="7908056" cy="4580144"/>
          </a:xfrm>
        </p:spPr>
        <p:txBody>
          <a:bodyPr>
            <a:normAutofit/>
          </a:bodyPr>
          <a:lstStyle/>
          <a:p>
            <a:pPr marL="514350" indent="-514350" eaLnBrk="1" hangingPunct="1">
              <a:buFontTx/>
              <a:buAutoNum type="arabicParenR"/>
            </a:pPr>
            <a:r>
              <a:rPr lang="tr-TR" altLang="en-US" sz="2800" dirty="0"/>
              <a:t>Karşılaştırmalı yöntemler (maliyetlerin ve kârların karşılaştırılması)</a:t>
            </a:r>
          </a:p>
          <a:p>
            <a:pPr marL="514350" indent="-514350" eaLnBrk="1" hangingPunct="1">
              <a:buFontTx/>
              <a:buAutoNum type="arabicParenR"/>
            </a:pPr>
            <a:r>
              <a:rPr lang="tr-TR" altLang="en-US" sz="2800" i="1" dirty="0">
                <a:solidFill>
                  <a:schemeClr val="accent1"/>
                </a:solidFill>
              </a:rPr>
              <a:t>Faktör karşılaştırma veya puanlama yöntemi</a:t>
            </a:r>
          </a:p>
          <a:p>
            <a:pPr marL="514350" indent="-514350" eaLnBrk="1" hangingPunct="1">
              <a:buFontTx/>
              <a:buAutoNum type="arabicParenR"/>
            </a:pPr>
            <a:r>
              <a:rPr lang="tr-TR" altLang="en-US" sz="2800" dirty="0"/>
              <a:t>Ağırlık merkezi yönetimi</a:t>
            </a:r>
          </a:p>
          <a:p>
            <a:pPr marL="514350" indent="-514350" eaLnBrk="1" hangingPunct="1">
              <a:buFontTx/>
              <a:buAutoNum type="arabicParenR"/>
            </a:pPr>
            <a:r>
              <a:rPr lang="tr-TR" altLang="en-US" sz="2800" dirty="0" err="1"/>
              <a:t>Başabaş</a:t>
            </a:r>
            <a:r>
              <a:rPr lang="tr-TR" altLang="en-US" sz="2800" dirty="0"/>
              <a:t> noktası analizi</a:t>
            </a:r>
          </a:p>
          <a:p>
            <a:pPr marL="514350" indent="-514350" eaLnBrk="1" hangingPunct="1">
              <a:buFontTx/>
              <a:buAutoNum type="arabicParenR"/>
            </a:pPr>
            <a:r>
              <a:rPr lang="tr-TR" altLang="en-US" sz="2800" dirty="0"/>
              <a:t>Doğrusal programlama  </a:t>
            </a:r>
          </a:p>
          <a:p>
            <a:pPr marL="514350" indent="-514350" eaLnBrk="1" hangingPunct="1">
              <a:buFontTx/>
              <a:buAutoNum type="arabicParenR"/>
            </a:pPr>
            <a:r>
              <a:rPr lang="tr-TR" altLang="en-US" sz="2800" dirty="0"/>
              <a:t>Dinamik programlama</a:t>
            </a:r>
          </a:p>
          <a:p>
            <a:pPr marL="514350" indent="-514350" eaLnBrk="1" hangingPunct="1">
              <a:buFontTx/>
              <a:buAutoNum type="arabicParenR"/>
            </a:pPr>
            <a:r>
              <a:rPr lang="tr-TR" altLang="en-US" sz="2800" dirty="0"/>
              <a:t>Ulaştırma modeli….</a:t>
            </a:r>
          </a:p>
        </p:txBody>
      </p:sp>
    </p:spTree>
    <p:extLst>
      <p:ext uri="{BB962C8B-B14F-4D97-AF65-F5344CB8AC3E}">
        <p14:creationId xmlns:p14="http://schemas.microsoft.com/office/powerpoint/2010/main" val="37219634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1 Başlık"/>
          <p:cNvSpPr>
            <a:spLocks noGrp="1"/>
          </p:cNvSpPr>
          <p:nvPr>
            <p:ph type="title"/>
          </p:nvPr>
        </p:nvSpPr>
        <p:spPr/>
        <p:txBody>
          <a:bodyPr/>
          <a:lstStyle/>
          <a:p>
            <a:r>
              <a:rPr lang="tr-TR" altLang="en-US"/>
              <a:t>Ambalajlama-Paketleme</a:t>
            </a:r>
          </a:p>
        </p:txBody>
      </p:sp>
      <p:sp>
        <p:nvSpPr>
          <p:cNvPr id="29699" name="2 İçerik Yer Tutucusu"/>
          <p:cNvSpPr>
            <a:spLocks noGrp="1"/>
          </p:cNvSpPr>
          <p:nvPr>
            <p:ph idx="1"/>
          </p:nvPr>
        </p:nvSpPr>
        <p:spPr>
          <a:xfrm>
            <a:off x="898072" y="1845735"/>
            <a:ext cx="7468688" cy="2285998"/>
          </a:xfrm>
        </p:spPr>
        <p:txBody>
          <a:bodyPr>
            <a:noAutofit/>
          </a:bodyPr>
          <a:lstStyle/>
          <a:p>
            <a:pPr marL="0" indent="0">
              <a:buNone/>
            </a:pPr>
            <a:r>
              <a:rPr lang="tr-TR" altLang="en-US" sz="2800" dirty="0"/>
              <a:t>Ambalajlama ve paketleme faaliyetinin 2 temel fonksiyonu vardır;</a:t>
            </a:r>
          </a:p>
          <a:p>
            <a:pPr>
              <a:buFont typeface="Wingdings" panose="05000000000000000000" pitchFamily="2" charset="2"/>
              <a:buChar char="Ø"/>
            </a:pPr>
            <a:r>
              <a:rPr lang="tr-TR" altLang="en-US" sz="2800" dirty="0"/>
              <a:t> Ürünün albenisini artırmak (pazarlama ile ilgili)</a:t>
            </a:r>
          </a:p>
          <a:p>
            <a:pPr marL="271463" indent="-271463">
              <a:buFont typeface="Wingdings" panose="05000000000000000000" pitchFamily="2" charset="2"/>
              <a:buChar char="Ø"/>
            </a:pPr>
            <a:r>
              <a:rPr lang="tr-TR" altLang="en-US" sz="2800" dirty="0"/>
              <a:t> Lojistik süreç içerisinde hareketini kolaylaştırmak ve güvenliğini sağlamak (lojistik ile ilgili).</a:t>
            </a:r>
          </a:p>
        </p:txBody>
      </p:sp>
    </p:spTree>
    <p:extLst>
      <p:ext uri="{BB962C8B-B14F-4D97-AF65-F5344CB8AC3E}">
        <p14:creationId xmlns:p14="http://schemas.microsoft.com/office/powerpoint/2010/main" val="9327302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840923" y="1567547"/>
            <a:ext cx="7584621" cy="261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white"/>
              </a:solidFill>
            </a:endParaRPr>
          </a:p>
        </p:txBody>
      </p:sp>
      <p:sp>
        <p:nvSpPr>
          <p:cNvPr id="3" name="İçerik Yer Tutucusu 2"/>
          <p:cNvSpPr>
            <a:spLocks noGrp="1"/>
          </p:cNvSpPr>
          <p:nvPr>
            <p:ph idx="1"/>
          </p:nvPr>
        </p:nvSpPr>
        <p:spPr>
          <a:xfrm>
            <a:off x="822960" y="1149030"/>
            <a:ext cx="7543800" cy="3675608"/>
          </a:xfrm>
          <a:ln w="19050">
            <a:solidFill>
              <a:schemeClr val="accent1"/>
            </a:solidFill>
            <a:prstDash val="dash"/>
          </a:ln>
        </p:spPr>
        <p:txBody>
          <a:bodyPr>
            <a:normAutofit fontScale="92500"/>
          </a:bodyPr>
          <a:lstStyle/>
          <a:p>
            <a:r>
              <a:rPr lang="tr-TR" sz="2400" dirty="0">
                <a:solidFill>
                  <a:srgbClr val="404040"/>
                </a:solidFill>
              </a:rPr>
              <a:t>Lojistik yönden değerlendirildiğinde ambalajlama ve paketlemenin üç önemli işlevi bulunmaktadır. Bunlar; </a:t>
            </a:r>
          </a:p>
          <a:p>
            <a:pPr>
              <a:buFont typeface="Wingdings" panose="05000000000000000000" pitchFamily="2" charset="2"/>
              <a:buChar char="v"/>
            </a:pPr>
            <a:r>
              <a:rPr lang="tr-TR" sz="2400" dirty="0">
                <a:solidFill>
                  <a:srgbClr val="404040"/>
                </a:solidFill>
              </a:rPr>
              <a:t> </a:t>
            </a:r>
            <a:r>
              <a:rPr lang="tr-TR" sz="2400" i="1" dirty="0">
                <a:solidFill>
                  <a:schemeClr val="accent1"/>
                </a:solidFill>
              </a:rPr>
              <a:t>Malı koruma ile ilgili işlevleri: </a:t>
            </a:r>
            <a:r>
              <a:rPr lang="tr-TR" sz="2400" dirty="0">
                <a:solidFill>
                  <a:srgbClr val="404040"/>
                </a:solidFill>
              </a:rPr>
              <a:t>Ürünün dış etkenlerden (çarpma, ezilme, nem, ısı vb.) korunması ile ilgilidir.  </a:t>
            </a:r>
          </a:p>
          <a:p>
            <a:pPr>
              <a:buFont typeface="Wingdings" panose="05000000000000000000" pitchFamily="2" charset="2"/>
              <a:buChar char="v"/>
            </a:pPr>
            <a:r>
              <a:rPr lang="tr-TR" sz="2400" dirty="0">
                <a:solidFill>
                  <a:srgbClr val="404040"/>
                </a:solidFill>
              </a:rPr>
              <a:t> </a:t>
            </a:r>
            <a:r>
              <a:rPr lang="tr-TR" sz="2400" i="1" dirty="0">
                <a:solidFill>
                  <a:schemeClr val="accent1"/>
                </a:solidFill>
              </a:rPr>
              <a:t>Depolamayı kolaylaştırma ile ilgili işlevleri: </a:t>
            </a:r>
            <a:r>
              <a:rPr lang="tr-TR" sz="2400" dirty="0">
                <a:solidFill>
                  <a:srgbClr val="404040"/>
                </a:solidFill>
              </a:rPr>
              <a:t>Ürünün  depolanmasını, depo içi </a:t>
            </a:r>
            <a:r>
              <a:rPr lang="tr-TR" sz="2400" dirty="0" err="1">
                <a:solidFill>
                  <a:srgbClr val="404040"/>
                </a:solidFill>
              </a:rPr>
              <a:t>elleçleme</a:t>
            </a:r>
            <a:r>
              <a:rPr lang="tr-TR" sz="2400" dirty="0">
                <a:solidFill>
                  <a:srgbClr val="404040"/>
                </a:solidFill>
              </a:rPr>
              <a:t> ve erişimini kolaylaştırmadır.</a:t>
            </a:r>
          </a:p>
          <a:p>
            <a:pPr>
              <a:buFont typeface="Wingdings" panose="05000000000000000000" pitchFamily="2" charset="2"/>
              <a:buChar char="v"/>
            </a:pPr>
            <a:r>
              <a:rPr lang="tr-TR" sz="2400" dirty="0">
                <a:solidFill>
                  <a:srgbClr val="404040"/>
                </a:solidFill>
              </a:rPr>
              <a:t> </a:t>
            </a:r>
            <a:r>
              <a:rPr lang="tr-TR" sz="2400" i="1" dirty="0">
                <a:solidFill>
                  <a:schemeClr val="accent1"/>
                </a:solidFill>
              </a:rPr>
              <a:t>Nakliye ile ilgili işlevleri:  </a:t>
            </a:r>
            <a:r>
              <a:rPr lang="tr-TR" sz="2400" dirty="0">
                <a:solidFill>
                  <a:srgbClr val="404040"/>
                </a:solidFill>
              </a:rPr>
              <a:t>Ürünün yüklenmesi, boşaltılması                               veya bir yerden bir yere aktarılmasında kolaylık sağlaması                   beklenmektedir.  </a:t>
            </a:r>
          </a:p>
          <a:p>
            <a:endParaRPr lang="tr-TR" sz="2400" dirty="0">
              <a:solidFill>
                <a:srgbClr val="404040"/>
              </a:solidFill>
            </a:endParaRPr>
          </a:p>
          <a:p>
            <a:endParaRPr lang="tr-TR" sz="2400"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0221" y="4941168"/>
            <a:ext cx="1935323" cy="1291519"/>
          </a:xfrm>
          <a:prstGeom prst="rect">
            <a:avLst/>
          </a:prstGeom>
        </p:spPr>
      </p:pic>
    </p:spTree>
    <p:extLst>
      <p:ext uri="{BB962C8B-B14F-4D97-AF65-F5344CB8AC3E}">
        <p14:creationId xmlns:p14="http://schemas.microsoft.com/office/powerpoint/2010/main" val="16793006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4" y="3963530"/>
            <a:ext cx="2057400" cy="2743200"/>
          </a:xfrm>
          <a:prstGeom prst="rect">
            <a:avLst/>
          </a:prstGeom>
        </p:spPr>
      </p:pic>
      <p:sp>
        <p:nvSpPr>
          <p:cNvPr id="32770" name="1 Başlık"/>
          <p:cNvSpPr>
            <a:spLocks noGrp="1"/>
          </p:cNvSpPr>
          <p:nvPr>
            <p:ph type="title"/>
          </p:nvPr>
        </p:nvSpPr>
        <p:spPr/>
        <p:txBody>
          <a:bodyPr/>
          <a:lstStyle/>
          <a:p>
            <a:pPr eaLnBrk="1" hangingPunct="1"/>
            <a:r>
              <a:rPr lang="tr-TR" altLang="en-US"/>
              <a:t>Paketleme Alternatifleri</a:t>
            </a:r>
          </a:p>
        </p:txBody>
      </p:sp>
      <p:pic>
        <p:nvPicPr>
          <p:cNvPr id="32772" name="Picture 4" descr="C:\Users\sguner\AppData\Local\Microsoft\Windows\Temporary Internet Files\Content.IE5\SXD7SRTZ\MC90023367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4883009"/>
            <a:ext cx="2458178" cy="153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5 Resim"/>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75213" y="764704"/>
            <a:ext cx="2277879" cy="194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910" y="4182534"/>
            <a:ext cx="2057400" cy="2743200"/>
          </a:xfrm>
          <a:prstGeom prst="rect">
            <a:avLst/>
          </a:prstGeom>
        </p:spPr>
      </p:pic>
      <p:pic>
        <p:nvPicPr>
          <p:cNvPr id="12" name="Resi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210" y="2907454"/>
            <a:ext cx="2057400" cy="2743200"/>
          </a:xfrm>
          <a:prstGeom prst="rect">
            <a:avLst/>
          </a:prstGeom>
        </p:spPr>
      </p:pic>
      <p:pic>
        <p:nvPicPr>
          <p:cNvPr id="13" name="Resim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956" y="3194189"/>
            <a:ext cx="2057400" cy="2743200"/>
          </a:xfrm>
          <a:prstGeom prst="rect">
            <a:avLst/>
          </a:prstGeom>
        </p:spPr>
      </p:pic>
      <p:sp>
        <p:nvSpPr>
          <p:cNvPr id="5" name="2 İçerik Yer Tutucusu"/>
          <p:cNvSpPr txBox="1">
            <a:spLocks/>
          </p:cNvSpPr>
          <p:nvPr/>
        </p:nvSpPr>
        <p:spPr bwMode="auto">
          <a:xfrm>
            <a:off x="838202" y="1952979"/>
            <a:ext cx="5173663" cy="2573867"/>
          </a:xfrm>
          <a:prstGeom prst="rect">
            <a:avLst/>
          </a:prstGeom>
          <a:noFill/>
          <a:ln w="9525">
            <a:noFill/>
            <a:miter lim="800000"/>
            <a:headEnd/>
            <a:tailEnd/>
          </a:ln>
        </p:spPr>
        <p:txBody>
          <a:bodyPr lIns="92075" tIns="46037" rIns="92075" bIns="46037"/>
          <a:lstStyle/>
          <a:p>
            <a:pPr marL="342900" indent="-342900" eaLnBrk="0" hangingPunct="0">
              <a:spcBef>
                <a:spcPct val="20000"/>
              </a:spcBef>
              <a:buFontTx/>
              <a:buChar char="•"/>
              <a:defRPr/>
            </a:pPr>
            <a:r>
              <a:rPr kumimoji="1" lang="tr-TR" sz="2800" kern="0" dirty="0">
                <a:solidFill>
                  <a:srgbClr val="0F6FC6"/>
                </a:solidFill>
                <a:latin typeface="Calibri"/>
              </a:rPr>
              <a:t>Konteynır</a:t>
            </a:r>
          </a:p>
          <a:p>
            <a:pPr marL="342900" indent="-342900" eaLnBrk="0" hangingPunct="0">
              <a:spcBef>
                <a:spcPct val="20000"/>
              </a:spcBef>
              <a:buFontTx/>
              <a:buChar char="•"/>
              <a:defRPr/>
            </a:pPr>
            <a:r>
              <a:rPr kumimoji="1" lang="tr-TR" sz="2800" kern="0" dirty="0">
                <a:solidFill>
                  <a:srgbClr val="0F6FC6"/>
                </a:solidFill>
                <a:latin typeface="Calibri"/>
              </a:rPr>
              <a:t>Paletler: </a:t>
            </a:r>
            <a:r>
              <a:rPr lang="tr-TR" sz="2800" dirty="0">
                <a:solidFill>
                  <a:prstClr val="black"/>
                </a:solidFill>
                <a:latin typeface="Calibri"/>
              </a:rPr>
              <a:t>birçok kutuyu, balyayı aynı anda taşımak için dizayn edilmiştir. </a:t>
            </a:r>
          </a:p>
          <a:p>
            <a:pPr marL="342900" indent="-342900" eaLnBrk="0" hangingPunct="0">
              <a:spcBef>
                <a:spcPct val="20000"/>
              </a:spcBef>
              <a:buFontTx/>
              <a:buChar char="•"/>
              <a:defRPr/>
            </a:pPr>
            <a:r>
              <a:rPr kumimoji="1" lang="tr-TR" sz="2800" kern="0" dirty="0">
                <a:solidFill>
                  <a:srgbClr val="0F6FC6"/>
                </a:solidFill>
                <a:latin typeface="Calibri"/>
              </a:rPr>
              <a:t>Taşıma kapları: </a:t>
            </a:r>
            <a:r>
              <a:rPr lang="tr-TR" sz="2800" dirty="0">
                <a:solidFill>
                  <a:prstClr val="black"/>
                </a:solidFill>
                <a:latin typeface="Calibri"/>
              </a:rPr>
              <a:t>üstü açık veya kapaklı ahşap veya çelik muhafazalardır. </a:t>
            </a:r>
            <a:endParaRPr kumimoji="1" lang="tr-TR" sz="2800" kern="0" dirty="0">
              <a:solidFill>
                <a:prstClr val="black"/>
              </a:solidFill>
              <a:latin typeface="Calibri"/>
            </a:endParaRPr>
          </a:p>
          <a:p>
            <a:pPr marL="342900" indent="-342900" eaLnBrk="0" hangingPunct="0">
              <a:spcBef>
                <a:spcPct val="20000"/>
              </a:spcBef>
              <a:buFontTx/>
              <a:buChar char="•"/>
              <a:defRPr/>
            </a:pPr>
            <a:endParaRPr kumimoji="1" lang="tr-TR" sz="2800" kern="0" dirty="0">
              <a:solidFill>
                <a:prstClr val="black"/>
              </a:solidFill>
              <a:latin typeface="Calibri"/>
            </a:endParaRPr>
          </a:p>
        </p:txBody>
      </p:sp>
      <p:pic>
        <p:nvPicPr>
          <p:cNvPr id="14" name="Resi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678" y="2316762"/>
            <a:ext cx="2057400" cy="2743200"/>
          </a:xfrm>
          <a:prstGeom prst="rect">
            <a:avLst/>
          </a:prstGeom>
        </p:spPr>
      </p:pic>
    </p:spTree>
    <p:extLst>
      <p:ext uri="{BB962C8B-B14F-4D97-AF65-F5344CB8AC3E}">
        <p14:creationId xmlns:p14="http://schemas.microsoft.com/office/powerpoint/2010/main" val="14827501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22960" y="286604"/>
            <a:ext cx="7543800" cy="1455110"/>
          </a:xfrm>
        </p:spPr>
        <p:txBody>
          <a:bodyPr>
            <a:normAutofit/>
          </a:bodyPr>
          <a:lstStyle/>
          <a:p>
            <a:r>
              <a:rPr lang="tr-TR" dirty="0"/>
              <a:t>Paket Örnekleri</a:t>
            </a:r>
          </a:p>
        </p:txBody>
      </p:sp>
      <p:pic>
        <p:nvPicPr>
          <p:cNvPr id="4" name="Resim 3" descr="cask for transport of used fuel assemblies"/>
          <p:cNvPicPr/>
          <p:nvPr/>
        </p:nvPicPr>
        <p:blipFill>
          <a:blip r:embed="rId2">
            <a:extLst>
              <a:ext uri="{28A0092B-C50C-407E-A947-70E740481C1C}">
                <a14:useLocalDpi xmlns:a14="http://schemas.microsoft.com/office/drawing/2010/main" val="0"/>
              </a:ext>
            </a:extLst>
          </a:blip>
          <a:srcRect/>
          <a:stretch>
            <a:fillRect/>
          </a:stretch>
        </p:blipFill>
        <p:spPr bwMode="auto">
          <a:xfrm>
            <a:off x="604159" y="2275117"/>
            <a:ext cx="3363686" cy="2754087"/>
          </a:xfrm>
          <a:prstGeom prst="rect">
            <a:avLst/>
          </a:prstGeom>
          <a:ln>
            <a:noFill/>
          </a:ln>
          <a:effectLst>
            <a:outerShdw blurRad="292100" dist="139700" dir="2700000" algn="tl" rotWithShape="0">
              <a:srgbClr val="333333">
                <a:alpha val="65000"/>
              </a:srgbClr>
            </a:outerShdw>
          </a:effectLst>
        </p:spPr>
      </p:pic>
      <p:pic>
        <p:nvPicPr>
          <p:cNvPr id="6" name="Resim 5" descr="http://upload.wikimedia.org/wikipedia/commons/thumb/1/15/Corrugated_box_-_haz_mat.jpg/220px-Corrugated_box_-_haz_mat.jpg"/>
          <p:cNvPicPr/>
          <p:nvPr/>
        </p:nvPicPr>
        <p:blipFill>
          <a:blip r:embed="rId3">
            <a:extLst>
              <a:ext uri="{28A0092B-C50C-407E-A947-70E740481C1C}">
                <a14:useLocalDpi xmlns:a14="http://schemas.microsoft.com/office/drawing/2010/main" val="0"/>
              </a:ext>
            </a:extLst>
          </a:blip>
          <a:srcRect/>
          <a:stretch>
            <a:fillRect/>
          </a:stretch>
        </p:blipFill>
        <p:spPr bwMode="auto">
          <a:xfrm>
            <a:off x="6980466" y="2185172"/>
            <a:ext cx="1902278" cy="2778716"/>
          </a:xfrm>
          <a:prstGeom prst="rect">
            <a:avLst/>
          </a:prstGeom>
          <a:noFill/>
          <a:ln>
            <a:noFill/>
          </a:ln>
        </p:spPr>
      </p:pic>
      <p:sp>
        <p:nvSpPr>
          <p:cNvPr id="7" name="AutoShape 2" descr="data:image/jpeg;base64,/9j/4AAQSkZJRgABAQAAAQABAAD/2wCEAAkGBxQTEBQUEBQVFhQUFxUUFRUVFRUUFRgXFhQXFhYVFRUYHCggGBolHBQUITEhJSkrLi4uFx8zODMsNygtLisBCgoKDg0OGxAQGywlICQtLCwvLCwsLCwtLS8sLDQsLCwsLCwsLCwsLCwsLCwvLCwsLCwsLCwsLCw0LCssLCw0LP/AABEIAOoA2AMBIgACEQEDEQH/xAAbAAEAAQUBAAAAAAAAAAAAAAAABQECAwQGB//EAEIQAAIBAgMDCAYHBwMFAAAAAAECAAMRBBIhBTFBBhMiMlFhcYEjcpGhscEzQlKCstHwFCRTYpKi4QdjwhZzg5Px/8QAGgEBAAMBAQEAAAAAAAAAAAAAAAIDBAEFBv/EAC0RAAICAQMDAwIFBQAAAAAAAAABAhEDBCExEkFREzJxYbEFkcHR4RQiQoGh/9oADAMBAAIRAxEAPwD3CIiAIiIAiIgCIiAIiW1agVSzEBQCSSbAAbyTALokP/1RhP4w/pf8pT/qjC/xR/S/5SHqQ8ol0S8EzEhW5VYb7Z/of8phqcscKBcs3kjTnqw8o76cvB0ETlsNy/wbgG9YX7aFX5KZIUOVOFfq1D50qq/iQTvqR8o50S8EzE18NjqdT6Nwx32B1t22mxJJ3wRaoREToEREAREQBERAEREAREQBERAEREAREQBPPeXeKxL1VR05vDAkr00LVmW3SYKxIQEggHuJ1sB6FPM+Ve0OexLWPRT0a+R6R82v5ASjUOoluFXIhssowFpdInlNiSmHZV61ToDwPWPs+ImJK2a2zPyB2xzuKrKerUGan4U9NPENed/zYnjvJepzNek/BXsfVYBW9xM9kE5kVM7B7AIItKysrJGHEYw0F55bnmumwGpKD6QADecmaw7bTtKbhgGUgggEEbiDqCJyBW4IPslf9N9oehqYRz08G5prfeaJJNE+S9HwUds2aWe/SZ9RHbqOwiIm0yCIiAIiIAiIgCIiAIiIAiIgCIiAIiIBQjT9Cc1X5E0D1GqJ4MGH9wJ986aJGUFLlElJrg8Txdco7La4VmF92423SF2sTVYHgBYA+/8AXdJfajemq/8AcqfjM0ionn8M2cmlg8ASDbt+QnbYXbxWmoZGLAAE3ABIG+RuxKAKt63yWSYw4kJOyS2Mg5QNwpe17f8AGZKe13P1APMn5TEtATOlMSOxLcmth0DWZg5tYA9HvPfJvAbBoUqprIvpWXK1S5DMumjAWB6q7xwkdyU69T1V+JnSTdp4R6VKtzJmk+qhERNJQIiIAiIgCIiAIiIAiIgCIiAIiIAlGYAEk2A1JOgA7SZjxVfIhYqzW+qil2PYAB/8nlnK7F4/EsOfovh8HmtzZZbva5Aq2N2vbq2yjvteQnPpVk4Q6mdptDl3gKOtSvoOK06zjyZEIMha3+sGy13VajerQqj8Sicmacj8XsOhUvnpqT22yt/UtjM61L7ou9BeTVxe0BUqvUS+V3d1vocrMWFxwNiJRa8yPsIAWRmW2gB6Q/OYBsyqGVQVOYhRrl1OgGspbTLaZ0vJyp0G9b/islc80NibIrU0IcLcm/WvwA4Dukl+wv2j3mVNosot5yXCrLhs8/a/t/zL12b2s3uHynLQo2tj8osPhnP7VVWmKgAQtexIuTcgWG8b51+z9sYeuL4evSqj/bqI/wCEzz3aPJijXCisGYKSR0iu/wBW3ZNelyGwKkHmASNxZ6jfFpoxahQjVFM8PU7s9XicDVxVTCUWfDa82M3NszMrKurJqTYlQbEbjbfuPUcmuUNHG0RUoHdYOh66N2MPgdxmrHmjMzzxOBLRES0rEREAREQBERAEREAREQBERAE885b7Q5zEc2p6NEW++dW9mg8jO32xjhQoPUP1R0R2sdFHtInlDMSSSbkkkntJ1JmbUT26S/DHeyy0Wl1otMZpLbTkeUu0j+000pnWlaoe596ewa/eE6vF1xTRnbcoJPlPNqTF6rO3Wcknz4eW6WQXcjJ9j3XZ2KFWklRdzqrDuuAbeV5s2nKf6e4zNhubO+kxH3X6S+/MPKdXKGqdFqdoAS4SggTgFolZSdAYXE8u/eNm4pqlEOiqxCOUbmnQm4RidHFrA67xwInqQknsXHIgZKjKoJuuYgA33i58JZiVyq6ITdRurLeR/Kyljqd16NVR6SkTcj+ZT9ZO/wBtp0MizsHCmotZaNNagNxUpjm3/rSxI7joZKT0o3W5hlV7CIiSIiIiAIiIAiIgCIiAcvyu2xicNZqYpmkbDMVYsrdjdK2vA27vHkMRy1xR3VQvqonzBnqWJw61EZKihlYWYHcQZ4jy32BUwVa1y1F780//AAb+Ye8a9oGbKpJ2nsX43F7NbmXHco61UWq1WYXvYkWv22GnGa9Pai8Zyr1DffKCpKHG+S5OjuKWIVhoZlBnPYR701mxTxjL3jv/ADlbRKzDyor3UUxx1PgN3v8AhOeoYexH64SaxYzsWPH4TFRw13UfrdJp0jjVsluROI5vE5eFRSvmOkvwI+9PRRPO8NhCrKw3qQw8QbidE23X+rTA8WJ+QlUt2TidFeVvOWba1c/ZHgD8yZYcXWO+ofIAfASNErOsLSxqwG8geOk5cKx6zMfFiZs4ejaKFk2+NRd7CaOOx9N0Ivc8NDvG7fI3azWC+fykdz06kcbJGhi3Q3puyeqxX223yXwvKzEJ1mVx/OuvtW3znMCtKirLFKS4ZBxT5R32F5bofpabL3qQ499j8ZM4Pb+HqdSqt+xugfY1rzyrPM2Ew71WyUkLseA4d5PAd5lsc819St4YnsIiczyb5NPRs1Wq19/NozCn977Xw8Z002RbatqjNJJPZiIiSIiIiAIiIAkft/AUa+HqU8TbmiLsxIXLbc4Y7iO2XbW2rTw6Z6p9VRqzHsUfoTzPlDtyrim6fRpjVaYOnix+s3w4SrJkUVRZCDluedbYw5ouwTNVpgkLUVbXUHRip1W413SDfa/YvtP+J6G9CRG0uT9OrqVs32l0PnwPnMsZruaXF9jU2Ti81FT23085vJWkWmy6tFbDpgX1G/fxX8pbTxfbO0nwcuuSbDXmxglvUTx+UiKVeSOzKvpU8fkZW0STOmWiJXmpeG0lueVkyoSXhZjzyhqd8A2RMtNpo88O2BiRFCzS5S49ENIOwXNntfdplvr5iaKVgRcG47pqcscBWxDUeapM2UVL6WAzFLam3YZE4PkljRquWl41PiEzSaSrk4zo88upklgqgljoAASSewAb5XZuwMQPp6qMP5UN/aSB7p6vyV2bhqdINhl1OjO1jUvxDHh4DSTxw63VkJy6VZzWwuRFR7Nijza/w1sXPrHcvvPhO6wOBp0UyUkCr3ce8neT3mbETZDHGPBllNy5EREsICIiAIiIAkByh5TJQulOz1fs/VXvc/Lf4SM5U8p3V2oUQyEaM5BDf+MHh/N7O2cdM2XPW0S/Hivdl2NxL1XL1WLMeJ4DgAOA7hNcrMtoyzJZpMBSWmnNnLGWcBqmheamL2SlTrLr2jRvbJbLK5Z2wcdiNg1E1pnOOw6N+R93hL9kJV51PR1NDr0G08dNJI7X22FPN0rF+J4L4dre74TLyY2uUbJVJKPrcnqse0ngf89snbojSsmVp1COqfOwlwwVQ7yB7T8pMrK2lVllEQNnHix8haZF2cvG58T+Uk8spacsGmmCUfVHsv8AGZRSAma0raAYgkraXgRaAWgTa2djWovmTcdGXgw/PvmvaXCdTado41fJ32Cxa1UDobg+0HsI7ZnnB7OxzUHzLqD1l4EfI987bB4paiB0NwfaD2HvnoYsqmvqY8mPp+DNERLioREQBEpF4BpbV2VSxC5aq3tuYaMvqn5bpwG2+TtXDXbr0vtgbvXH1fHd4bp6ZeUMqyYoz+SyGRxPH1MrO125yRV7vhrI2809yH1fsH3eG+cdWpMjFKilWG8HQ/5HfumKeOUOTVGalwWWlQJUSyrVAF/1c6AeMrbSVsmVZgBrw9057a21S10S4Xi3E7xp2D3zPjqrMBcEKQCB26cTxMjqlG++TirVkW/BoCnff5TaopoP1xlOaI93zm3h6VwPP4ydkaOk5PbSzDm3PSXqn7QHDxHwk8DOHpUyCCNCDcHvnS7F2qtdCRoyMUdewgmx9U2uPMcJVJFsU2vgkyIlREiClogGM0AraUtMdTEKN5A8TaVWrfdOHS8CJlwOGNSoqZrZja9r23n5TpKPJmkOszt5hR7hf3y2GKU+CueSMeTlrzb2RjXp1L0wWB6yAE3HluPfOso7Iorupr5jMfa15uKoGg0HdL46aSd2UyzpqqLaT5lBsRcXsRYjuIO6XxE2GYREQDFmjNNY1JQ1YBs54zzUNaUNeAbmeaW09nUq65aq3t1WGjL6p+W6OflOfnGk9mdTrg8929gf2arkLZgVDKQLEgkixHA3H63SCrZmN1YHq9BtB0TfRgLi/G4PlOn5etevTP8At2/vb85yxnlanAp3G6NkX1RVlMdieaoUy6jIMwcG19FOXKQbAlgo85hqYe6LUS5RwGBOhAYXFxL+WmHJwQK/UZHbwsV+LA+U26KWwNIH+HS/Cs0xhUFF9kjtJY1JcttEQyTewNG6L5/iMwskk9m0/Rr978RlLZ1FBQ/XtkdsvZlajX5xWWxJzC56Sk3IOmh3eBk84Ci5IA7/ADmJqpPVAVftPp2bl4yLLseSUE0u5Jvj0UXJ075rttQm5VSF+0xy+YG8+6adbD5QCOk5IALajXsG4S+o2emSBqpGZeOhNxIkTOmNZ7gBhpcErofbMCYhiKTMxscwbWwvrYkDvElMPgFcpULOF3nNZVGhGVQRqdZE19s4dKWZKVRlNRwpqWU3UXLKv2elYE8b9kk4NK2dxxlkdRVmetZgrqQMrGxYGxBB3DeZIYFTrfN6zWBO/cv1RJrZuzaRRHKXZlVrscxFxewPDfwtNOoBma267fEzs8bjuyuM03RubDH7zT8W9ytOynIbBH7yn3j/AGn851816X2P5M2o9y+BERNJQIiIAiIgEE1aY2rzC5mFmgGya8sNeajNLC0A3efj9omgXlpecBCcs6l6lL1W/EPznOkyZ5WP0qXg/wAVkHmmLL72a8ftRMY2ovNWJG+mhFxvLIcpHbYg27DL9q/RnxEhsdcOHXpU6mUPcXAyrYZraqQQpBGt7ySxGKWpRBXtW4O8XW+vlL5e1/BWuUvqRlpL7Mp+iX71j5mRlpM7JX0Q+98TMLNKMVBbtm32Ni9Q8b7lXhLHpEvUAXM3Ak7lNtFB4zbpYdVqVCw0BzKTu1ve19L3l4cXaoBoqG7m9sq9I2Uat/iVZJqEXJ9iZrBAyU96qp6WbokWFvbrwmzQwhJvSXKLWzNcDjuXefEzJRq5hmpU2qMCBdxkW17MVvpcdnsJmwOdbIWcIQbuiDPcA9W/C+4meRm/E5f4JL55/JEeonMDggqqTdmAGrcNOA3CeVbWotUxVSminMHelTQCxsHcgW7ySxP8xM9jpjQeEiaNFTtKo2UZlw9LpWF7vUqcfBAPCfS5cfWkkWaHVei5yq9v1/kmKSZQBwAA9gnPLOhrmyMf5T8JzyyGo7GbD3ZI8nh+8Dwb4TrZynJwen+63ynVS/S+z/ZVqPcViImgoEREAREQDnnpTC9GSrUpjajAIhqUxmnJVqExNQgEWacsKSSahMbUZwHM8odlNWVSh6SZrKfrA2uL8DpORJIJDAgjQg6EeInp7UpEbZ2IlYXPRcbnHwbtEoyYr3RdDJWzONw9a3YQd6nUEdhE2wqikcpuC4NjvXoWy+HR0PzuZoYvDPRfJVFjwPAjtU8YpvM/U0nEu6U3ZsiTmxx6IeLfEyCUye2L9GPFviZVItRuPhwSCRcjdfUDU8O2ZM4UFiQAASTYtoBc6DU6A/5l5ErR6w/XZM+oV4pr6P7HTmsBy3oYjFU8PQSrV5wkc41qaAAFyQu82C8QPGTFPbSk0AtgKuIxGH/9XPi/maS/1TFsTk/h8Ni6xoUghNOm17k2zvVzKlycoPNroNNBL6a06JUaKVxNapl3uwcVMzKg6T/ScAZ87l/p5SrFF1XfndPf/q48FSvudBX23TRghDk56dMsMmVWdVIJzMDYB0JsDv42NobD7UQOa6LUZ3QXD1grXWk1VabUlFrAEgHtzDx3MTg6Dkl+czMbnKApuadNN5FxZadvvtLVoYZb5aOhN7F2yjolOit7Dom2ndPsceWLhFt9l9iCU1aXclv2lnpVibACpUproRolQ0ySSdbkHdbskYP17pcMSoUpTpois2dsotdiQSx7WPE8ZhFT9eyVZZqT2LccXFbktya+nPqH4rOpE5zk3h2FRmZWAK2BIIv0huvv3ToxNmmVQM2d/wB5WVlJWXlIiIgCIiAYCktKTPaUtANY05jalNwrKFYBoNRmNqMkSksNOARj0Jr1KEmGpTE1GcBze0tlpVQrUW494PaDwM4LbGxqmGN9Wp30fs7nHA9+4+6etvh5rV8EGBBAIOhBFwR2ESueNSLITcTyWjUvOl2GfRDxaWbd5JtTJqYYFk3tT3svenaO7f4ymw39CD3tMWSLjszXCSlwTBlFOo8viJSlSd+ojHvA039u6b2H2DVbrFV8Tc+7T3yv03NNJcnXJLlke1H0hqPVbgAiAIuVWJUNvYkZj9YA9kUnSmCKSKt9TYak9rHie83nQYfk4g67M39o92vvknh9n006iKO+1z7TrM+H8Ggvfv8AP7Lb87KnmguDk6eGq1OqjHvtYe06Teocn6h67Kvh0j+XvnUBZcFnqQ0sEVvPLsRGH5P0h1szeJsPYPzknh8KidRVXwAv7d8zBZcBL444x4RU5yfLKCXCLSsmRErEQBERAEREASkrEApFpWIBbaUtL5SAWFZaUmWUtAMJSWmnNi0paAaxoiYE2bSDFhTQEm5OUb+3xkhli040mdujCKcqEmW0raKOGMLKhZfaVtOgttFpdEApaViVgFJWIgCIiAIiIAiIgCIiAIiIAiIgCIiAJSViAUiViAUiViAUlYiAIiIAiIgCIiAIiIAiIgCIiAf/2Q=="/>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solidFill>
                <a:prstClr val="black"/>
              </a:solidFill>
            </a:endParaRPr>
          </a:p>
        </p:txBody>
      </p:sp>
      <p:sp>
        <p:nvSpPr>
          <p:cNvPr id="8" name="AutoShape 4" descr="data:image/jpeg;base64,/9j/4AAQSkZJRgABAQAAAQABAAD/2wCEAAkGBxQTEBQUEBQVFhQUFxUUFRUVFRUUFRgXFhQXFhYVFRUYHCggGBolHBQUITEhJSkrLi4uFx8zODMsNygtLisBCgoKDg0OGxAQGywlICQtLCwvLCwsLCwtLS8sLDQsLCwsLCwsLCwsLCwsLCwvLCwsLCwsLCwsLCw0LCssLCw0LP/AABEIAOoA2AMBIgACEQEDEQH/xAAbAAEAAQUBAAAAAAAAAAAAAAAABQECAwQGB//EAEIQAAIBAgMDCAYHBwMFAAAAAAECAAMRBBIhBTFBBhMiMlFhcYEjcpGhscEzQlKCstHwFCRTYpKi4QdjwhZzg5Px/8QAGgEBAAMBAQEAAAAAAAAAAAAAAAIDBAEFBv/EAC0RAAICAQMDAwIFBQAAAAAAAAABAhEDBCExEkFREzJxYbEFkcHR4RQiQoGh/9oADAMBAAIRAxEAPwD3CIiAIiIAiIgCIiAIiW1agVSzEBQCSSbAAbyTALokP/1RhP4w/pf8pT/qjC/xR/S/5SHqQ8ol0S8EzEhW5VYb7Z/of8phqcscKBcs3kjTnqw8o76cvB0ETlsNy/wbgG9YX7aFX5KZIUOVOFfq1D50qq/iQTvqR8o50S8EzE18NjqdT6Nwx32B1t22mxJJ3wRaoREToEREAREQBERAEREAREQBERAEREAREQBPPeXeKxL1VR05vDAkr00LVmW3SYKxIQEggHuJ1sB6FPM+Ve0OexLWPRT0a+R6R82v5ASjUOoluFXIhssowFpdInlNiSmHZV61ToDwPWPs+ImJK2a2zPyB2xzuKrKerUGan4U9NPENed/zYnjvJepzNek/BXsfVYBW9xM9kE5kVM7B7AIItKysrJGHEYw0F55bnmumwGpKD6QADecmaw7bTtKbhgGUgggEEbiDqCJyBW4IPslf9N9oehqYRz08G5prfeaJJNE+S9HwUds2aWe/SZ9RHbqOwiIm0yCIiAIiIAiIgCIiAIiIAiIgCIiAIiIBQjT9Cc1X5E0D1GqJ4MGH9wJ986aJGUFLlElJrg8Txdco7La4VmF92423SF2sTVYHgBYA+/8AXdJfajemq/8AcqfjM0ionn8M2cmlg8ASDbt+QnbYXbxWmoZGLAAE3ABIG+RuxKAKt63yWSYw4kJOyS2Mg5QNwpe17f8AGZKe13P1APMn5TEtATOlMSOxLcmth0DWZg5tYA9HvPfJvAbBoUqprIvpWXK1S5DMumjAWB6q7xwkdyU69T1V+JnSTdp4R6VKtzJmk+qhERNJQIiIAiIgCIiAIiIAiIgCIiAIiIAlGYAEk2A1JOgA7SZjxVfIhYqzW+qil2PYAB/8nlnK7F4/EsOfovh8HmtzZZbva5Aq2N2vbq2yjvteQnPpVk4Q6mdptDl3gKOtSvoOK06zjyZEIMha3+sGy13VajerQqj8Sicmacj8XsOhUvnpqT22yt/UtjM61L7ou9BeTVxe0BUqvUS+V3d1vocrMWFxwNiJRa8yPsIAWRmW2gB6Q/OYBsyqGVQVOYhRrl1OgGspbTLaZ0vJyp0G9b/islc80NibIrU0IcLcm/WvwA4Dukl+wv2j3mVNosot5yXCrLhs8/a/t/zL12b2s3uHynLQo2tj8osPhnP7VVWmKgAQtexIuTcgWG8b51+z9sYeuL4evSqj/bqI/wCEzz3aPJijXCisGYKSR0iu/wBW3ZNelyGwKkHmASNxZ6jfFpoxahQjVFM8PU7s9XicDVxVTCUWfDa82M3NszMrKurJqTYlQbEbjbfuPUcmuUNHG0RUoHdYOh66N2MPgdxmrHmjMzzxOBLRES0rEREAREQBERAEREAREQBERAE885b7Q5zEc2p6NEW++dW9mg8jO32xjhQoPUP1R0R2sdFHtInlDMSSSbkkkntJ1JmbUT26S/DHeyy0Wl1otMZpLbTkeUu0j+000pnWlaoe596ewa/eE6vF1xTRnbcoJPlPNqTF6rO3Wcknz4eW6WQXcjJ9j3XZ2KFWklRdzqrDuuAbeV5s2nKf6e4zNhubO+kxH3X6S+/MPKdXKGqdFqdoAS4SggTgFolZSdAYXE8u/eNm4pqlEOiqxCOUbmnQm4RidHFrA67xwInqQknsXHIgZKjKoJuuYgA33i58JZiVyq6ITdRurLeR/Kyljqd16NVR6SkTcj+ZT9ZO/wBtp0MizsHCmotZaNNagNxUpjm3/rSxI7joZKT0o3W5hlV7CIiSIiIiAIiIAiIgCIiAcvyu2xicNZqYpmkbDMVYsrdjdK2vA27vHkMRy1xR3VQvqonzBnqWJw61EZKihlYWYHcQZ4jy32BUwVa1y1F780//AAb+Ye8a9oGbKpJ2nsX43F7NbmXHco61UWq1WYXvYkWv22GnGa9Pai8Zyr1DffKCpKHG+S5OjuKWIVhoZlBnPYR701mxTxjL3jv/ADlbRKzDyor3UUxx1PgN3v8AhOeoYexH64SaxYzsWPH4TFRw13UfrdJp0jjVsluROI5vE5eFRSvmOkvwI+9PRRPO8NhCrKw3qQw8QbidE23X+rTA8WJ+QlUt2TidFeVvOWba1c/ZHgD8yZYcXWO+ofIAfASNErOsLSxqwG8geOk5cKx6zMfFiZs4ejaKFk2+NRd7CaOOx9N0Ivc8NDvG7fI3azWC+fykdz06kcbJGhi3Q3puyeqxX223yXwvKzEJ1mVx/OuvtW3znMCtKirLFKS4ZBxT5R32F5bofpabL3qQ499j8ZM4Pb+HqdSqt+xugfY1rzyrPM2Ew71WyUkLseA4d5PAd5lsc819St4YnsIiczyb5NPRs1Wq19/NozCn977Xw8Z002RbatqjNJJPZiIiSIiIiAIiIAkft/AUa+HqU8TbmiLsxIXLbc4Y7iO2XbW2rTw6Z6p9VRqzHsUfoTzPlDtyrim6fRpjVaYOnix+s3w4SrJkUVRZCDluedbYw5ouwTNVpgkLUVbXUHRip1W413SDfa/YvtP+J6G9CRG0uT9OrqVs32l0PnwPnMsZruaXF9jU2Ti81FT23085vJWkWmy6tFbDpgX1G/fxX8pbTxfbO0nwcuuSbDXmxglvUTx+UiKVeSOzKvpU8fkZW0STOmWiJXmpeG0lueVkyoSXhZjzyhqd8A2RMtNpo88O2BiRFCzS5S49ENIOwXNntfdplvr5iaKVgRcG47pqcscBWxDUeapM2UVL6WAzFLam3YZE4PkljRquWl41PiEzSaSrk4zo88upklgqgljoAASSewAb5XZuwMQPp6qMP5UN/aSB7p6vyV2bhqdINhl1OjO1jUvxDHh4DSTxw63VkJy6VZzWwuRFR7Nijza/w1sXPrHcvvPhO6wOBp0UyUkCr3ce8neT3mbETZDHGPBllNy5EREsICIiAIiIAkByh5TJQulOz1fs/VXvc/Lf4SM5U8p3V2oUQyEaM5BDf+MHh/N7O2cdM2XPW0S/Hivdl2NxL1XL1WLMeJ4DgAOA7hNcrMtoyzJZpMBSWmnNnLGWcBqmheamL2SlTrLr2jRvbJbLK5Z2wcdiNg1E1pnOOw6N+R93hL9kJV51PR1NDr0G08dNJI7X22FPN0rF+J4L4dre74TLyY2uUbJVJKPrcnqse0ngf89snbojSsmVp1COqfOwlwwVQ7yB7T8pMrK2lVllEQNnHix8haZF2cvG58T+Uk8spacsGmmCUfVHsv8AGZRSAma0raAYgkraXgRaAWgTa2djWovmTcdGXgw/PvmvaXCdTado41fJ32Cxa1UDobg+0HsI7ZnnB7OxzUHzLqD1l4EfI987bB4paiB0NwfaD2HvnoYsqmvqY8mPp+DNERLioREQBEpF4BpbV2VSxC5aq3tuYaMvqn5bpwG2+TtXDXbr0vtgbvXH1fHd4bp6ZeUMqyYoz+SyGRxPH1MrO125yRV7vhrI2809yH1fsH3eG+cdWpMjFKilWG8HQ/5HfumKeOUOTVGalwWWlQJUSyrVAF/1c6AeMrbSVsmVZgBrw9057a21S10S4Xi3E7xp2D3zPjqrMBcEKQCB26cTxMjqlG++TirVkW/BoCnff5TaopoP1xlOaI93zm3h6VwPP4ydkaOk5PbSzDm3PSXqn7QHDxHwk8DOHpUyCCNCDcHvnS7F2qtdCRoyMUdewgmx9U2uPMcJVJFsU2vgkyIlREiClogGM0AraUtMdTEKN5A8TaVWrfdOHS8CJlwOGNSoqZrZja9r23n5TpKPJmkOszt5hR7hf3y2GKU+CueSMeTlrzb2RjXp1L0wWB6yAE3HluPfOso7Iorupr5jMfa15uKoGg0HdL46aSd2UyzpqqLaT5lBsRcXsRYjuIO6XxE2GYREQDFmjNNY1JQ1YBs54zzUNaUNeAbmeaW09nUq65aq3t1WGjL6p+W6OflOfnGk9mdTrg8929gf2arkLZgVDKQLEgkixHA3H63SCrZmN1YHq9BtB0TfRgLi/G4PlOn5etevTP8At2/vb85yxnlanAp3G6NkX1RVlMdieaoUy6jIMwcG19FOXKQbAlgo85hqYe6LUS5RwGBOhAYXFxL+WmHJwQK/UZHbwsV+LA+U26KWwNIH+HS/Cs0xhUFF9kjtJY1JcttEQyTewNG6L5/iMwskk9m0/Rr978RlLZ1FBQ/XtkdsvZlajX5xWWxJzC56Sk3IOmh3eBk84Ci5IA7/ADmJqpPVAVftPp2bl4yLLseSUE0u5Jvj0UXJ075rttQm5VSF+0xy+YG8+6adbD5QCOk5IALajXsG4S+o2emSBqpGZeOhNxIkTOmNZ7gBhpcErofbMCYhiKTMxscwbWwvrYkDvElMPgFcpULOF3nNZVGhGVQRqdZE19s4dKWZKVRlNRwpqWU3UXLKv2elYE8b9kk4NK2dxxlkdRVmetZgrqQMrGxYGxBB3DeZIYFTrfN6zWBO/cv1RJrZuzaRRHKXZlVrscxFxewPDfwtNOoBma267fEzs8bjuyuM03RubDH7zT8W9ytOynIbBH7yn3j/AGn851816X2P5M2o9y+BERNJQIiIAiIgEE1aY2rzC5mFmgGya8sNeajNLC0A3efj9omgXlpecBCcs6l6lL1W/EPznOkyZ5WP0qXg/wAVkHmmLL72a8ftRMY2ovNWJG+mhFxvLIcpHbYg27DL9q/RnxEhsdcOHXpU6mUPcXAyrYZraqQQpBGt7ySxGKWpRBXtW4O8XW+vlL5e1/BWuUvqRlpL7Mp+iX71j5mRlpM7JX0Q+98TMLNKMVBbtm32Ni9Q8b7lXhLHpEvUAXM3Ak7lNtFB4zbpYdVqVCw0BzKTu1ve19L3l4cXaoBoqG7m9sq9I2Uat/iVZJqEXJ9iZrBAyU96qp6WbokWFvbrwmzQwhJvSXKLWzNcDjuXefEzJRq5hmpU2qMCBdxkW17MVvpcdnsJmwOdbIWcIQbuiDPcA9W/C+4meRm/E5f4JL55/JEeonMDggqqTdmAGrcNOA3CeVbWotUxVSminMHelTQCxsHcgW7ySxP8xM9jpjQeEiaNFTtKo2UZlw9LpWF7vUqcfBAPCfS5cfWkkWaHVei5yq9v1/kmKSZQBwAA9gnPLOhrmyMf5T8JzyyGo7GbD3ZI8nh+8Dwb4TrZynJwen+63ynVS/S+z/ZVqPcViImgoEREAREQDnnpTC9GSrUpjajAIhqUxmnJVqExNQgEWacsKSSahMbUZwHM8odlNWVSh6SZrKfrA2uL8DpORJIJDAgjQg6EeInp7UpEbZ2IlYXPRcbnHwbtEoyYr3RdDJWzONw9a3YQd6nUEdhE2wqikcpuC4NjvXoWy+HR0PzuZoYvDPRfJVFjwPAjtU8YpvM/U0nEu6U3ZsiTmxx6IeLfEyCUye2L9GPFviZVItRuPhwSCRcjdfUDU8O2ZM4UFiQAASTYtoBc6DU6A/5l5ErR6w/XZM+oV4pr6P7HTmsBy3oYjFU8PQSrV5wkc41qaAAFyQu82C8QPGTFPbSk0AtgKuIxGH/9XPi/maS/1TFsTk/h8Ni6xoUghNOm17k2zvVzKlycoPNroNNBL6a06JUaKVxNapl3uwcVMzKg6T/ScAZ87l/p5SrFF1XfndPf/q48FSvudBX23TRghDk56dMsMmVWdVIJzMDYB0JsDv42NobD7UQOa6LUZ3QXD1grXWk1VabUlFrAEgHtzDx3MTg6Dkl+czMbnKApuadNN5FxZadvvtLVoYZb5aOhN7F2yjolOit7Dom2ndPsceWLhFt9l9iCU1aXclv2lnpVibACpUproRolQ0ySSdbkHdbskYP17pcMSoUpTpois2dsotdiQSx7WPE8ZhFT9eyVZZqT2LccXFbktya+nPqH4rOpE5zk3h2FRmZWAK2BIIv0huvv3ToxNmmVQM2d/wB5WVlJWXlIiIgCIiAYCktKTPaUtANY05jalNwrKFYBoNRmNqMkSksNOARj0Jr1KEmGpTE1GcBze0tlpVQrUW494PaDwM4LbGxqmGN9Wp30fs7nHA9+4+6etvh5rV8EGBBAIOhBFwR2ESueNSLITcTyWjUvOl2GfRDxaWbd5JtTJqYYFk3tT3svenaO7f4ymw39CD3tMWSLjszXCSlwTBlFOo8viJSlSd+ojHvA039u6b2H2DVbrFV8Tc+7T3yv03NNJcnXJLlke1H0hqPVbgAiAIuVWJUNvYkZj9YA9kUnSmCKSKt9TYak9rHie83nQYfk4g67M39o92vvknh9n006iKO+1z7TrM+H8Ggvfv8AP7Lb87KnmguDk6eGq1OqjHvtYe06Teocn6h67Kvh0j+XvnUBZcFnqQ0sEVvPLsRGH5P0h1szeJsPYPzknh8KidRVXwAv7d8zBZcBL444x4RU5yfLKCXCLSsmRErEQBERAEREASkrEApFpWIBbaUtL5SAWFZaUmWUtAMJSWmnNi0paAaxoiYE2bSDFhTQEm5OUb+3xkhli040mdujCKcqEmW0raKOGMLKhZfaVtOgttFpdEApaViVgFJWIgCIiAIiIAiIgCIiAIiIAiIgCIiAJSViAUiViAUiViAUlYiAIiIAiIgCIiAIiIAiIgCIiAf/2Q=="/>
          <p:cNvSpPr>
            <a:spLocks noChangeAspect="1" noChangeArrowheads="1"/>
          </p:cNvSpPr>
          <p:nvPr/>
        </p:nvSpPr>
        <p:spPr bwMode="auto">
          <a:xfrm>
            <a:off x="230981" y="7940"/>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solidFill>
                <a:prstClr val="black"/>
              </a:solidFill>
            </a:endParaRPr>
          </a:p>
        </p:txBody>
      </p:sp>
      <p:pic>
        <p:nvPicPr>
          <p:cNvPr id="1030" name="Picture 6" descr="http://t3.gstatic.com/images?q=tbn:ANd9GcQ3oY1LUhT2hrgN7oZbjBFTHmhPKFSw0wPd3M4FWV5PSYWHpFT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207" y="2185175"/>
            <a:ext cx="2208126" cy="318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99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136123" y="1772816"/>
            <a:ext cx="3889612" cy="6494087"/>
          </a:xfrm>
          <a:prstGeom prst="rect">
            <a:avLst/>
          </a:prstGeom>
          <a:noFill/>
        </p:spPr>
        <p:txBody>
          <a:bodyPr wrap="square" rtlCol="0">
            <a:spAutoFit/>
          </a:bodyPr>
          <a:lstStyle/>
          <a:p>
            <a:pPr marL="285750" indent="-285750">
              <a:buFont typeface="Arial" panose="020B0604020202020204" pitchFamily="34" charset="0"/>
              <a:buChar char="•"/>
            </a:pPr>
            <a:r>
              <a:rPr lang="tr-TR" sz="1600" b="1" dirty="0"/>
              <a:t>Lojistik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Lojistikçi Kimdir?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Temel Lojistik Faaliyetleri Nelerdir?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Lojistik Çeşitleri Nelerdir?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Lojistiğin Tarihsel Süreci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Dünya’da Lojistik Sektörünün Gelişim Süreci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AB’de Lojistik Sektörünün Gelişim Süreci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Türkiye’de Lojistik Sektörünün Gelişimi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p:txBody>
      </p:sp>
      <p:sp>
        <p:nvSpPr>
          <p:cNvPr id="5" name="Metin kutusu 4"/>
          <p:cNvSpPr txBox="1"/>
          <p:nvPr/>
        </p:nvSpPr>
        <p:spPr>
          <a:xfrm>
            <a:off x="3724363" y="363408"/>
            <a:ext cx="1620957" cy="830997"/>
          </a:xfrm>
          <a:prstGeom prst="rect">
            <a:avLst/>
          </a:prstGeom>
          <a:noFill/>
        </p:spPr>
        <p:txBody>
          <a:bodyPr wrap="none" rtlCol="0">
            <a:spAutoFit/>
          </a:bodyPr>
          <a:lstStyle/>
          <a:p>
            <a:r>
              <a:rPr lang="tr-TR" sz="4800" b="1" dirty="0">
                <a:solidFill>
                  <a:srgbClr val="00B0F0"/>
                </a:solidFill>
              </a:rPr>
              <a:t>GİRİŞ</a:t>
            </a:r>
          </a:p>
        </p:txBody>
      </p:sp>
    </p:spTree>
    <p:extLst>
      <p:ext uri="{BB962C8B-B14F-4D97-AF65-F5344CB8AC3E}">
        <p14:creationId xmlns:p14="http://schemas.microsoft.com/office/powerpoint/2010/main" val="1710407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37782" y="590618"/>
            <a:ext cx="4349268" cy="769441"/>
          </a:xfrm>
          <a:prstGeom prst="rect">
            <a:avLst/>
          </a:prstGeom>
          <a:noFill/>
        </p:spPr>
        <p:txBody>
          <a:bodyPr wrap="none" rtlCol="0">
            <a:spAutoFit/>
          </a:bodyPr>
          <a:lstStyle/>
          <a:p>
            <a:r>
              <a:rPr lang="tr-TR" sz="4400" dirty="0">
                <a:solidFill>
                  <a:srgbClr val="00B0F0"/>
                </a:solidFill>
              </a:rPr>
              <a:t>Lojistikçi Kimdir </a:t>
            </a:r>
            <a:r>
              <a:rPr lang="tr-TR" sz="4400" dirty="0">
                <a:solidFill>
                  <a:srgbClr val="00B0F0"/>
                </a:solidFill>
                <a:latin typeface="Times New Roman" panose="02020603050405020304" pitchFamily="18" charset="0"/>
                <a:cs typeface="Times New Roman" panose="02020603050405020304" pitchFamily="18" charset="0"/>
              </a:rPr>
              <a:t>?</a:t>
            </a:r>
          </a:p>
        </p:txBody>
      </p:sp>
      <p:sp>
        <p:nvSpPr>
          <p:cNvPr id="3" name="Metin kutusu 2"/>
          <p:cNvSpPr txBox="1"/>
          <p:nvPr/>
        </p:nvSpPr>
        <p:spPr>
          <a:xfrm>
            <a:off x="3398293" y="1583139"/>
            <a:ext cx="4918123" cy="3477875"/>
          </a:xfrm>
          <a:prstGeom prst="rect">
            <a:avLst/>
          </a:prstGeom>
          <a:noFill/>
        </p:spPr>
        <p:txBody>
          <a:bodyPr wrap="square" rtlCol="0">
            <a:spAutoFit/>
          </a:bodyPr>
          <a:lstStyle/>
          <a:p>
            <a:pPr algn="just"/>
            <a:r>
              <a:rPr lang="tr-TR" sz="2000" dirty="0"/>
              <a:t>Ürünleri tedarikçilerden ya da üreticilerden toplayarak depoya getiren ürünleri depo içerisindeki lokasyonlara adresleyen, tamamlanmış sipariş faturalarındaki ürünleri toplayarak katma değerli paketleme hizmetlerini yapan ve paketlenmiş ürünleri nihai tüketiciye ulaştırılması için kargo işletmelerine  teslim eden, bütün bu süreçleri en uygun maliyetler ile yöneten firmalara  lojistikçi denir.</a:t>
            </a:r>
          </a:p>
        </p:txBody>
      </p:sp>
      <p:pic>
        <p:nvPicPr>
          <p:cNvPr id="5122" name="Picture 2" descr="https://pbs.twimg.com/media/BY-NQPfCAAAqeM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69" y="1722311"/>
            <a:ext cx="2855795" cy="25384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545713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Başlık"/>
          <p:cNvSpPr>
            <a:spLocks noGrp="1"/>
          </p:cNvSpPr>
          <p:nvPr>
            <p:ph type="title"/>
          </p:nvPr>
        </p:nvSpPr>
        <p:spPr/>
        <p:txBody>
          <a:bodyPr/>
          <a:lstStyle/>
          <a:p>
            <a:pPr eaLnBrk="1" hangingPunct="1"/>
            <a:r>
              <a:rPr lang="tr-TR" altLang="en-US"/>
              <a:t>ELLEÇLEME</a:t>
            </a:r>
          </a:p>
        </p:txBody>
      </p:sp>
      <p:sp>
        <p:nvSpPr>
          <p:cNvPr id="33795" name="4 İçerik Yer Tutucusu"/>
          <p:cNvSpPr>
            <a:spLocks noGrp="1"/>
          </p:cNvSpPr>
          <p:nvPr>
            <p:ph idx="1"/>
          </p:nvPr>
        </p:nvSpPr>
        <p:spPr/>
        <p:txBody>
          <a:bodyPr>
            <a:normAutofit/>
          </a:bodyPr>
          <a:lstStyle/>
          <a:p>
            <a:pPr eaLnBrk="1" hangingPunct="1"/>
            <a:r>
              <a:rPr lang="tr-TR" altLang="en-US" sz="2400" dirty="0"/>
              <a:t>Kelime anlamı; bir şeyleri insan gücüyle veya mekanik olarak hareket ettirmek, yer değiştirmektir.</a:t>
            </a:r>
          </a:p>
          <a:p>
            <a:pPr eaLnBrk="1" hangingPunct="1"/>
            <a:r>
              <a:rPr lang="tr-TR" altLang="en-US" sz="2400" dirty="0"/>
              <a:t>Ürünlerin/Malların, taşıma modelleri  arasında yahut ara veya nihai noktalarda, gerçekleştirilen yükleme-boşaltma işlemlerine “ELLEÇLEME” denir. </a:t>
            </a:r>
          </a:p>
        </p:txBody>
      </p:sp>
      <p:sp>
        <p:nvSpPr>
          <p:cNvPr id="4" name="2 İçerik Yer Tutucusu"/>
          <p:cNvSpPr txBox="1">
            <a:spLocks/>
          </p:cNvSpPr>
          <p:nvPr/>
        </p:nvSpPr>
        <p:spPr>
          <a:xfrm>
            <a:off x="798619" y="4005064"/>
            <a:ext cx="7543800" cy="2037644"/>
          </a:xfrm>
          <a:prstGeom prst="rect">
            <a:avLst/>
          </a:prstGeom>
          <a:ln w="19050">
            <a:solidFill>
              <a:schemeClr val="accent2"/>
            </a:solidFill>
            <a:prstDash val="lgDash"/>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0F6FC6"/>
              </a:buClr>
            </a:pPr>
            <a:r>
              <a:rPr lang="tr-TR" altLang="en-US" sz="2400" i="1" dirty="0" err="1">
                <a:solidFill>
                  <a:srgbClr val="009DD9"/>
                </a:solidFill>
              </a:rPr>
              <a:t>Elleçleme</a:t>
            </a:r>
            <a:r>
              <a:rPr lang="tr-TR" altLang="en-US" sz="2400" i="1" dirty="0">
                <a:solidFill>
                  <a:srgbClr val="009DD9"/>
                </a:solidFill>
              </a:rPr>
              <a:t>, küçük çaplı bir operasyon olabileceği gibi büyük çaplı bir operasyon da olabilir. </a:t>
            </a:r>
          </a:p>
          <a:p>
            <a:pPr>
              <a:buClr>
                <a:srgbClr val="0F6FC6"/>
              </a:buClr>
            </a:pPr>
            <a:r>
              <a:rPr lang="tr-TR" altLang="en-US" sz="2400" i="1" dirty="0">
                <a:solidFill>
                  <a:srgbClr val="009DD9"/>
                </a:solidFill>
              </a:rPr>
              <a:t>Örneğin, sipariş hazırlama sürecinde müşteri siparişlerinin bir kutuya koyulması işlemi bir </a:t>
            </a:r>
            <a:r>
              <a:rPr lang="tr-TR" altLang="en-US" sz="2400" i="1" dirty="0" err="1">
                <a:solidFill>
                  <a:srgbClr val="009DD9"/>
                </a:solidFill>
              </a:rPr>
              <a:t>elleçleme</a:t>
            </a:r>
            <a:r>
              <a:rPr lang="tr-TR" altLang="en-US" sz="2400" i="1" dirty="0">
                <a:solidFill>
                  <a:srgbClr val="009DD9"/>
                </a:solidFill>
              </a:rPr>
              <a:t> faaliyeti olabilirken, bir konteynırın özel ekipmanlar ile </a:t>
            </a:r>
            <a:r>
              <a:rPr lang="tr-TR" altLang="en-US" sz="2400" i="1" dirty="0" err="1">
                <a:solidFill>
                  <a:srgbClr val="009DD9"/>
                </a:solidFill>
              </a:rPr>
              <a:t>tır’lardan</a:t>
            </a:r>
            <a:r>
              <a:rPr lang="tr-TR" altLang="en-US" sz="2400" i="1" dirty="0">
                <a:solidFill>
                  <a:srgbClr val="009DD9"/>
                </a:solidFill>
              </a:rPr>
              <a:t> alınıp gemi yahut trene yüklenmesi işlemi de </a:t>
            </a:r>
            <a:r>
              <a:rPr lang="tr-TR" altLang="en-US" sz="2400" i="1" dirty="0" err="1">
                <a:solidFill>
                  <a:srgbClr val="009DD9"/>
                </a:solidFill>
              </a:rPr>
              <a:t>elleçleme</a:t>
            </a:r>
            <a:r>
              <a:rPr lang="tr-TR" altLang="en-US" sz="2400" i="1" dirty="0">
                <a:solidFill>
                  <a:srgbClr val="009DD9"/>
                </a:solidFill>
              </a:rPr>
              <a:t> faaliyetidir.  </a:t>
            </a:r>
          </a:p>
        </p:txBody>
      </p:sp>
    </p:spTree>
    <p:extLst>
      <p:ext uri="{BB962C8B-B14F-4D97-AF65-F5344CB8AC3E}">
        <p14:creationId xmlns:p14="http://schemas.microsoft.com/office/powerpoint/2010/main" val="35411059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a:xfrm>
            <a:off x="822960" y="1845734"/>
            <a:ext cx="7543800" cy="2334380"/>
          </a:xfrm>
        </p:spPr>
        <p:txBody>
          <a:bodyPr>
            <a:normAutofit fontScale="85000" lnSpcReduction="10000"/>
          </a:bodyPr>
          <a:lstStyle/>
          <a:p>
            <a:pPr lvl="0"/>
            <a:r>
              <a:rPr lang="tr-TR" sz="2400" dirty="0"/>
              <a:t>Depolarda kullanılan </a:t>
            </a:r>
            <a:r>
              <a:rPr lang="tr-TR" sz="2400" dirty="0" err="1"/>
              <a:t>elleçleme</a:t>
            </a:r>
            <a:r>
              <a:rPr lang="tr-TR" sz="2400" dirty="0"/>
              <a:t> araçları, ürünleri depo içinde taşıma ve istifleme için kullanılmaktadır. İstif araçları, </a:t>
            </a:r>
            <a:r>
              <a:rPr lang="tr-TR" sz="2400" dirty="0" err="1"/>
              <a:t>forkliftler</a:t>
            </a:r>
            <a:r>
              <a:rPr lang="tr-TR" sz="2400" dirty="0"/>
              <a:t>, </a:t>
            </a:r>
            <a:r>
              <a:rPr lang="tr-TR" sz="2400" dirty="0" err="1"/>
              <a:t>transplate</a:t>
            </a:r>
            <a:r>
              <a:rPr lang="tr-TR" sz="2400" dirty="0"/>
              <a:t>, palet asansörü, konveyör bantları, paketleme makineleri, vinçler ve </a:t>
            </a:r>
            <a:r>
              <a:rPr lang="tr-TR" sz="2400" dirty="0" err="1"/>
              <a:t>elleçleme</a:t>
            </a:r>
            <a:r>
              <a:rPr lang="tr-TR" sz="2400" dirty="0"/>
              <a:t> araçları, depolar içinde kullanılan indirme, taşıma, istifleme ve yüklemede kullanılan araç türlerinden bazılarıdır. Bu araçlar insan gücü ile çalışabildikleri gibi, fosil yakıt, elektrik, hava basıncı gibi enerjilerle de çalışabilmektedirler. </a:t>
            </a:r>
          </a:p>
          <a:p>
            <a:endParaRPr lang="tr-TR" sz="2400" dirty="0"/>
          </a:p>
        </p:txBody>
      </p:sp>
      <p:pic>
        <p:nvPicPr>
          <p:cNvPr id="4" name="16 Resim" descr="images.jpg"/>
          <p:cNvPicPr/>
          <p:nvPr/>
        </p:nvPicPr>
        <p:blipFill rotWithShape="1">
          <a:blip r:embed="rId2" cstate="print">
            <a:grayscl/>
          </a:blip>
          <a:srcRect t="11668" b="19111"/>
          <a:stretch/>
        </p:blipFill>
        <p:spPr>
          <a:xfrm>
            <a:off x="1801061" y="4169233"/>
            <a:ext cx="1947387" cy="1735591"/>
          </a:xfrm>
          <a:prstGeom prst="rect">
            <a:avLst/>
          </a:prstGeom>
        </p:spPr>
      </p:pic>
      <p:pic>
        <p:nvPicPr>
          <p:cNvPr id="5" name="21 Resim" descr="images (3).jpg"/>
          <p:cNvPicPr/>
          <p:nvPr/>
        </p:nvPicPr>
        <p:blipFill>
          <a:blip r:embed="rId3" cstate="print">
            <a:grayscl/>
          </a:blip>
          <a:stretch>
            <a:fillRect/>
          </a:stretch>
        </p:blipFill>
        <p:spPr>
          <a:xfrm>
            <a:off x="3797436" y="4169233"/>
            <a:ext cx="1599179" cy="1735591"/>
          </a:xfrm>
          <a:prstGeom prst="rect">
            <a:avLst/>
          </a:prstGeom>
        </p:spPr>
      </p:pic>
      <p:pic>
        <p:nvPicPr>
          <p:cNvPr id="6" name="20 Resim" descr="images (2).jpg"/>
          <p:cNvPicPr/>
          <p:nvPr/>
        </p:nvPicPr>
        <p:blipFill>
          <a:blip r:embed="rId4" cstate="print">
            <a:grayscl/>
          </a:blip>
          <a:stretch>
            <a:fillRect/>
          </a:stretch>
        </p:blipFill>
        <p:spPr>
          <a:xfrm>
            <a:off x="5453766" y="4169233"/>
            <a:ext cx="1681844" cy="1735591"/>
          </a:xfrm>
          <a:prstGeom prst="rect">
            <a:avLst/>
          </a:prstGeom>
        </p:spPr>
      </p:pic>
    </p:spTree>
    <p:extLst>
      <p:ext uri="{BB962C8B-B14F-4D97-AF65-F5344CB8AC3E}">
        <p14:creationId xmlns:p14="http://schemas.microsoft.com/office/powerpoint/2010/main" val="9891384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Başlık"/>
          <p:cNvSpPr>
            <a:spLocks noGrp="1"/>
          </p:cNvSpPr>
          <p:nvPr>
            <p:ph type="title"/>
          </p:nvPr>
        </p:nvSpPr>
        <p:spPr/>
        <p:txBody>
          <a:bodyPr>
            <a:normAutofit fontScale="90000"/>
          </a:bodyPr>
          <a:lstStyle/>
          <a:p>
            <a:r>
              <a:rPr lang="tr-TR" altLang="en-US" dirty="0"/>
              <a:t>Bir </a:t>
            </a:r>
            <a:r>
              <a:rPr lang="tr-TR" altLang="en-US" dirty="0" err="1"/>
              <a:t>Elleçleme</a:t>
            </a:r>
            <a:r>
              <a:rPr lang="tr-TR" altLang="en-US" dirty="0"/>
              <a:t> Sistemi</a:t>
            </a:r>
            <a:br>
              <a:rPr lang="tr-TR" altLang="en-US" dirty="0"/>
            </a:br>
            <a:r>
              <a:rPr lang="tr-TR" altLang="en-US" i="1" dirty="0">
                <a:solidFill>
                  <a:schemeClr val="accent2"/>
                </a:solidFill>
              </a:rPr>
              <a:t>Çapraz Sevkiyat (Cross </a:t>
            </a:r>
            <a:r>
              <a:rPr lang="tr-TR" altLang="en-US" i="1" dirty="0" err="1">
                <a:solidFill>
                  <a:schemeClr val="accent2"/>
                </a:solidFill>
              </a:rPr>
              <a:t>Docking</a:t>
            </a:r>
            <a:r>
              <a:rPr lang="tr-TR" altLang="en-US" i="1" dirty="0">
                <a:solidFill>
                  <a:schemeClr val="accent2"/>
                </a:solidFill>
              </a:rPr>
              <a:t>)</a:t>
            </a:r>
          </a:p>
        </p:txBody>
      </p:sp>
      <p:sp>
        <p:nvSpPr>
          <p:cNvPr id="25603" name="2 İçerik Yer Tutucusu"/>
          <p:cNvSpPr>
            <a:spLocks noGrp="1"/>
          </p:cNvSpPr>
          <p:nvPr>
            <p:ph idx="1"/>
          </p:nvPr>
        </p:nvSpPr>
        <p:spPr>
          <a:xfrm>
            <a:off x="816430" y="1856922"/>
            <a:ext cx="7592786" cy="4114800"/>
          </a:xfrm>
        </p:spPr>
        <p:txBody>
          <a:bodyPr>
            <a:normAutofit/>
          </a:bodyPr>
          <a:lstStyle/>
          <a:p>
            <a:r>
              <a:rPr lang="tr-TR" altLang="en-US" sz="2800" dirty="0"/>
              <a:t>Cross </a:t>
            </a:r>
            <a:r>
              <a:rPr lang="tr-TR" altLang="en-US" sz="2800" dirty="0" err="1"/>
              <a:t>Docking</a:t>
            </a:r>
            <a:r>
              <a:rPr lang="tr-TR" altLang="en-US" sz="2800" dirty="0"/>
              <a:t>, ürünlerin üreticiden nihai tüketiciye akışında  </a:t>
            </a:r>
            <a:r>
              <a:rPr lang="tr-TR" altLang="en-US" sz="2800" dirty="0" err="1"/>
              <a:t>elleçleme</a:t>
            </a:r>
            <a:r>
              <a:rPr lang="tr-TR" altLang="en-US" sz="2800" dirty="0"/>
              <a:t> ve depolama işlemlerini azaltan bir sistemdir. </a:t>
            </a:r>
          </a:p>
          <a:p>
            <a:r>
              <a:rPr lang="tr-TR" altLang="en-US" sz="2800" dirty="0"/>
              <a:t>Tedarikçiler ürünlerini terminal olarak adlandırılan bir platform üzerinde teslim ediyorlar. </a:t>
            </a:r>
          </a:p>
          <a:p>
            <a:r>
              <a:rPr lang="tr-TR" altLang="en-US" sz="2800" dirty="0"/>
              <a:t>Bu platform üzerinden de mağazalara dağıtım yapılıyor. Bu platform bir depo değil, </a:t>
            </a:r>
            <a:r>
              <a:rPr lang="tr-TR" altLang="en-US" sz="2800" b="1" i="1" dirty="0"/>
              <a:t>ELLEÇLEME</a:t>
            </a:r>
            <a:r>
              <a:rPr lang="tr-TR" altLang="en-US" sz="2800" dirty="0"/>
              <a:t> yüzeyidir.</a:t>
            </a:r>
          </a:p>
          <a:p>
            <a:endParaRPr lang="tr-TR" altLang="en-US" sz="2800" dirty="0"/>
          </a:p>
        </p:txBody>
      </p:sp>
    </p:spTree>
    <p:extLst>
      <p:ext uri="{BB962C8B-B14F-4D97-AF65-F5344CB8AC3E}">
        <p14:creationId xmlns:p14="http://schemas.microsoft.com/office/powerpoint/2010/main" val="19353073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71 Düz Bağlayıcı"/>
          <p:cNvCxnSpPr/>
          <p:nvPr/>
        </p:nvCxnSpPr>
        <p:spPr>
          <a:xfrm>
            <a:off x="4284663" y="3213100"/>
            <a:ext cx="0" cy="50323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52 Düz Bağlayıcı"/>
          <p:cNvCxnSpPr/>
          <p:nvPr/>
        </p:nvCxnSpPr>
        <p:spPr>
          <a:xfrm flipV="1">
            <a:off x="5795964" y="2420938"/>
            <a:ext cx="1617662" cy="79216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53 Düz Bağlayıcı"/>
          <p:cNvCxnSpPr/>
          <p:nvPr/>
        </p:nvCxnSpPr>
        <p:spPr>
          <a:xfrm>
            <a:off x="6011863" y="4724404"/>
            <a:ext cx="1439862" cy="93662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54 Düz Bağlayıcı"/>
          <p:cNvCxnSpPr/>
          <p:nvPr/>
        </p:nvCxnSpPr>
        <p:spPr>
          <a:xfrm flipV="1">
            <a:off x="6443665" y="3357563"/>
            <a:ext cx="1081087" cy="215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55 Düz Bağlayıcı"/>
          <p:cNvCxnSpPr/>
          <p:nvPr/>
        </p:nvCxnSpPr>
        <p:spPr>
          <a:xfrm>
            <a:off x="6411913" y="4248154"/>
            <a:ext cx="1073150" cy="33337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123 Düz Bağlayıcı"/>
          <p:cNvCxnSpPr/>
          <p:nvPr/>
        </p:nvCxnSpPr>
        <p:spPr>
          <a:xfrm>
            <a:off x="3276600" y="3213100"/>
            <a:ext cx="0" cy="50323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46 Düz Bağlayıcı"/>
          <p:cNvCxnSpPr>
            <a:endCxn id="46" idx="6"/>
          </p:cNvCxnSpPr>
          <p:nvPr/>
        </p:nvCxnSpPr>
        <p:spPr>
          <a:xfrm>
            <a:off x="2771776" y="3933829"/>
            <a:ext cx="3816350" cy="36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633" name="1 Başlık"/>
          <p:cNvSpPr>
            <a:spLocks noGrp="1"/>
          </p:cNvSpPr>
          <p:nvPr>
            <p:ph type="title"/>
          </p:nvPr>
        </p:nvSpPr>
        <p:spPr>
          <a:xfrm>
            <a:off x="755650" y="557213"/>
            <a:ext cx="7772400" cy="1143000"/>
          </a:xfrm>
        </p:spPr>
        <p:txBody>
          <a:bodyPr>
            <a:normAutofit fontScale="90000"/>
          </a:bodyPr>
          <a:lstStyle/>
          <a:p>
            <a:r>
              <a:rPr lang="tr-TR" altLang="en-US" dirty="0"/>
              <a:t>Cross </a:t>
            </a:r>
            <a:r>
              <a:rPr lang="tr-TR" altLang="en-US" dirty="0" err="1"/>
              <a:t>Docking</a:t>
            </a:r>
            <a:r>
              <a:rPr lang="tr-TR" altLang="en-US" dirty="0"/>
              <a:t> (Çapraz Sevkiyat) Sistemi</a:t>
            </a:r>
          </a:p>
        </p:txBody>
      </p:sp>
      <p:pic>
        <p:nvPicPr>
          <p:cNvPr id="26634" name="Picture 10" descr="C:\Users\sguner\AppData\Local\Microsoft\Windows\Temporary Internet Files\Content.IE5\GJTW8TDB\MC900434709[1].wmf"/>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3627" y="2133604"/>
            <a:ext cx="16224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11" descr="C:\Users\sguner\AppData\Local\Microsoft\Windows\Temporary Internet Files\Content.IE5\SXD7SRTZ\MC900311222[1].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79388" y="1700213"/>
            <a:ext cx="1962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1" descr="C:\Users\sguner\AppData\Local\Microsoft\Windows\Temporary Internet Files\Content.IE5\SXD7SRTZ\MC900311222[1].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79388" y="2924179"/>
            <a:ext cx="19621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1" descr="C:\Users\sguner\AppData\Local\Microsoft\Windows\Temporary Internet Files\Content.IE5\SXD7SRTZ\MC900311222[1].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79388" y="4365629"/>
            <a:ext cx="19621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1" descr="C:\Users\sguner\AppData\Local\Microsoft\Windows\Temporary Internet Files\Content.IE5\SXD7SRTZ\MC900311222[1].wm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79388" y="5589588"/>
            <a:ext cx="1962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10" descr="C:\Users\sguner\AppData\Local\Microsoft\Windows\Temporary Internet Files\Content.IE5\GJTW8TDB\MC900434709[1].wmf"/>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3627" y="3213103"/>
            <a:ext cx="16224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10" descr="C:\Users\sguner\AppData\Local\Microsoft\Windows\Temporary Internet Files\Content.IE5\GJTW8TDB\MC900434709[1].wmf"/>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5063" y="4292600"/>
            <a:ext cx="16240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0" descr="C:\Users\sguner\AppData\Local\Microsoft\Windows\Temporary Internet Files\Content.IE5\GJTW8TDB\MC900434709[1].wmf"/>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1727" y="5373688"/>
            <a:ext cx="16240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21 Düz Bağlayıcı"/>
          <p:cNvCxnSpPr/>
          <p:nvPr/>
        </p:nvCxnSpPr>
        <p:spPr>
          <a:xfrm>
            <a:off x="2124075" y="2205038"/>
            <a:ext cx="6477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25 Düz Bağlayıcı"/>
          <p:cNvCxnSpPr/>
          <p:nvPr/>
        </p:nvCxnSpPr>
        <p:spPr>
          <a:xfrm>
            <a:off x="2771775" y="2191880"/>
            <a:ext cx="0" cy="393746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29 Düz Bağlayıcı"/>
          <p:cNvCxnSpPr/>
          <p:nvPr/>
        </p:nvCxnSpPr>
        <p:spPr>
          <a:xfrm>
            <a:off x="2124075" y="3429000"/>
            <a:ext cx="6477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30 Düz Bağlayıcı"/>
          <p:cNvCxnSpPr/>
          <p:nvPr/>
        </p:nvCxnSpPr>
        <p:spPr>
          <a:xfrm>
            <a:off x="2124075" y="4868863"/>
            <a:ext cx="6477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31 Düz Bağlayıcı"/>
          <p:cNvCxnSpPr/>
          <p:nvPr/>
        </p:nvCxnSpPr>
        <p:spPr>
          <a:xfrm>
            <a:off x="2124075" y="6092825"/>
            <a:ext cx="6477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6647"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515" y="1816786"/>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515" y="3029862"/>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9"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515" y="4491497"/>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0"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515" y="5732467"/>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45 Oval"/>
          <p:cNvSpPr/>
          <p:nvPr/>
        </p:nvSpPr>
        <p:spPr>
          <a:xfrm>
            <a:off x="4500563" y="2997200"/>
            <a:ext cx="2087562" cy="194468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solidFill>
                <a:prstClr val="white"/>
              </a:solidFill>
            </a:endParaRPr>
          </a:p>
        </p:txBody>
      </p:sp>
      <p:pic>
        <p:nvPicPr>
          <p:cNvPr id="26652"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6" y="5157792"/>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3"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5799" y="4152906"/>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4"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4456" y="3123527"/>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5465" y="2198920"/>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6"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6240" y="3519492"/>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7"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615" y="3519492"/>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8" name="Picture 15" descr="C:\Users\sguner\AppData\Local\Microsoft\Windows\Temporary Internet Files\Content.IE5\GJTW8TDB\MC900310874[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2140" y="3860804"/>
            <a:ext cx="6254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9" name="Picture 20" descr="C:\Users\sguner\AppData\Local\Microsoft\Windows\Temporary Internet Files\Content.IE5\1MDWJR97\MC90001328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11445">
            <a:off x="3854452" y="3860800"/>
            <a:ext cx="5969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75 Düz Ok Bağlayıcısı"/>
          <p:cNvCxnSpPr/>
          <p:nvPr/>
        </p:nvCxnSpPr>
        <p:spPr>
          <a:xfrm>
            <a:off x="2195514" y="2349500"/>
            <a:ext cx="4318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7" name="76 Düz Ok Bağlayıcısı"/>
          <p:cNvCxnSpPr/>
          <p:nvPr/>
        </p:nvCxnSpPr>
        <p:spPr>
          <a:xfrm>
            <a:off x="2195514" y="3573463"/>
            <a:ext cx="4318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8" name="77 Düz Ok Bağlayıcısı"/>
          <p:cNvCxnSpPr/>
          <p:nvPr/>
        </p:nvCxnSpPr>
        <p:spPr>
          <a:xfrm>
            <a:off x="2195514" y="5013325"/>
            <a:ext cx="4318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9" name="78 Düz Ok Bağlayıcısı"/>
          <p:cNvCxnSpPr/>
          <p:nvPr/>
        </p:nvCxnSpPr>
        <p:spPr>
          <a:xfrm>
            <a:off x="2195514" y="6237288"/>
            <a:ext cx="431800"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664" name="79 Metin kutusu"/>
          <p:cNvSpPr txBox="1">
            <a:spLocks noChangeArrowheads="1"/>
          </p:cNvSpPr>
          <p:nvPr/>
        </p:nvSpPr>
        <p:spPr bwMode="auto">
          <a:xfrm>
            <a:off x="971550" y="1897066"/>
            <a:ext cx="107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dirty="0">
                <a:solidFill>
                  <a:prstClr val="black"/>
                </a:solidFill>
                <a:latin typeface="Arial" charset="0"/>
              </a:rPr>
              <a:t>Tedarikçi X</a:t>
            </a:r>
          </a:p>
        </p:txBody>
      </p:sp>
      <p:sp>
        <p:nvSpPr>
          <p:cNvPr id="26665" name="80 Metin kutusu"/>
          <p:cNvSpPr txBox="1">
            <a:spLocks noChangeArrowheads="1"/>
          </p:cNvSpPr>
          <p:nvPr/>
        </p:nvSpPr>
        <p:spPr bwMode="auto">
          <a:xfrm>
            <a:off x="1042990" y="3141666"/>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a:solidFill>
                  <a:prstClr val="black"/>
                </a:solidFill>
                <a:latin typeface="Arial" charset="0"/>
              </a:rPr>
              <a:t>Tedarikçi Y</a:t>
            </a:r>
          </a:p>
        </p:txBody>
      </p:sp>
      <p:sp>
        <p:nvSpPr>
          <p:cNvPr id="26666" name="81 Metin kutusu"/>
          <p:cNvSpPr txBox="1">
            <a:spLocks noChangeArrowheads="1"/>
          </p:cNvSpPr>
          <p:nvPr/>
        </p:nvSpPr>
        <p:spPr bwMode="auto">
          <a:xfrm>
            <a:off x="1042990" y="4560891"/>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a:solidFill>
                  <a:prstClr val="black"/>
                </a:solidFill>
                <a:latin typeface="Arial" charset="0"/>
              </a:rPr>
              <a:t>Tedarikçi Z</a:t>
            </a:r>
          </a:p>
        </p:txBody>
      </p:sp>
      <p:sp>
        <p:nvSpPr>
          <p:cNvPr id="26667" name="82 Metin kutusu"/>
          <p:cNvSpPr txBox="1">
            <a:spLocks noChangeArrowheads="1"/>
          </p:cNvSpPr>
          <p:nvPr/>
        </p:nvSpPr>
        <p:spPr bwMode="auto">
          <a:xfrm>
            <a:off x="1042990" y="5784853"/>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a:solidFill>
                  <a:prstClr val="black"/>
                </a:solidFill>
                <a:latin typeface="Arial" charset="0"/>
              </a:rPr>
              <a:t>Tedarikçi T</a:t>
            </a:r>
          </a:p>
        </p:txBody>
      </p:sp>
      <p:sp>
        <p:nvSpPr>
          <p:cNvPr id="26668" name="84 Metin kutusu"/>
          <p:cNvSpPr txBox="1">
            <a:spLocks noChangeArrowheads="1"/>
          </p:cNvSpPr>
          <p:nvPr/>
        </p:nvSpPr>
        <p:spPr bwMode="auto">
          <a:xfrm>
            <a:off x="7656564" y="2191878"/>
            <a:ext cx="1080000" cy="307777"/>
          </a:xfrm>
          <a:prstGeom prst="rect">
            <a:avLst/>
          </a:prstGeom>
          <a:solidFill>
            <a:srgbClr val="AB5C39"/>
          </a:solidFill>
          <a:ln>
            <a:solidFill>
              <a:srgbClr val="AB5C39"/>
            </a:solidFill>
          </a:ln>
        </p:spPr>
        <p:txBody>
          <a:bodyPr wrap="square">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dirty="0">
                <a:solidFill>
                  <a:srgbClr val="DBF5F9"/>
                </a:solidFill>
                <a:latin typeface="Arial" charset="0"/>
              </a:rPr>
              <a:t>Mağaza A</a:t>
            </a:r>
          </a:p>
        </p:txBody>
      </p:sp>
      <p:sp>
        <p:nvSpPr>
          <p:cNvPr id="26672" name="89 Metin kutusu"/>
          <p:cNvSpPr txBox="1">
            <a:spLocks noChangeArrowheads="1"/>
          </p:cNvSpPr>
          <p:nvPr/>
        </p:nvSpPr>
        <p:spPr bwMode="auto">
          <a:xfrm>
            <a:off x="2987677" y="4582887"/>
            <a:ext cx="792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eaLnBrk="1" hangingPunct="1">
              <a:spcBef>
                <a:spcPct val="0"/>
              </a:spcBef>
              <a:buFontTx/>
              <a:buNone/>
            </a:pPr>
            <a:r>
              <a:rPr kumimoji="0" lang="tr-TR" altLang="en-US" sz="1800" i="1" dirty="0" err="1">
                <a:solidFill>
                  <a:srgbClr val="009DD9"/>
                </a:solidFill>
                <a:latin typeface="Constantia"/>
              </a:rPr>
              <a:t>Scan</a:t>
            </a:r>
            <a:endParaRPr kumimoji="0" lang="tr-TR" altLang="en-US" sz="1800" i="1" dirty="0">
              <a:solidFill>
                <a:srgbClr val="009DD9"/>
              </a:solidFill>
              <a:latin typeface="Constantia"/>
            </a:endParaRPr>
          </a:p>
        </p:txBody>
      </p:sp>
      <p:sp>
        <p:nvSpPr>
          <p:cNvPr id="26673" name="90 Metin kutusu"/>
          <p:cNvSpPr txBox="1">
            <a:spLocks noChangeArrowheads="1"/>
          </p:cNvSpPr>
          <p:nvPr/>
        </p:nvSpPr>
        <p:spPr bwMode="auto">
          <a:xfrm>
            <a:off x="3635376" y="4652964"/>
            <a:ext cx="1296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eaLnBrk="1" hangingPunct="1">
              <a:spcBef>
                <a:spcPct val="0"/>
              </a:spcBef>
              <a:buFontTx/>
              <a:buNone/>
            </a:pPr>
            <a:r>
              <a:rPr kumimoji="0" lang="tr-TR" altLang="en-US" sz="1800" i="1" dirty="0">
                <a:solidFill>
                  <a:srgbClr val="009DD9"/>
                </a:solidFill>
                <a:latin typeface="Constantia"/>
              </a:rPr>
              <a:t>Etiketleme</a:t>
            </a:r>
          </a:p>
        </p:txBody>
      </p:sp>
      <p:cxnSp>
        <p:nvCxnSpPr>
          <p:cNvPr id="97" name="96 Düz Bağlayıcı"/>
          <p:cNvCxnSpPr>
            <a:stCxn id="46" idx="1"/>
            <a:endCxn id="46" idx="5"/>
          </p:cNvCxnSpPr>
          <p:nvPr/>
        </p:nvCxnSpPr>
        <p:spPr>
          <a:xfrm>
            <a:off x="4805363" y="3281367"/>
            <a:ext cx="1476375" cy="13747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98 Düz Bağlayıcı"/>
          <p:cNvCxnSpPr>
            <a:stCxn id="46" idx="0"/>
            <a:endCxn id="46" idx="4"/>
          </p:cNvCxnSpPr>
          <p:nvPr/>
        </p:nvCxnSpPr>
        <p:spPr>
          <a:xfrm>
            <a:off x="5543550" y="2997200"/>
            <a:ext cx="0" cy="19446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101 Düz Bağlayıcı"/>
          <p:cNvCxnSpPr>
            <a:stCxn id="46" idx="7"/>
            <a:endCxn id="46" idx="3"/>
          </p:cNvCxnSpPr>
          <p:nvPr/>
        </p:nvCxnSpPr>
        <p:spPr>
          <a:xfrm flipH="1">
            <a:off x="4805363" y="3281367"/>
            <a:ext cx="1476375" cy="13747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103 Düz Bağlayıcı"/>
          <p:cNvCxnSpPr>
            <a:stCxn id="46" idx="2"/>
            <a:endCxn id="46" idx="6"/>
          </p:cNvCxnSpPr>
          <p:nvPr/>
        </p:nvCxnSpPr>
        <p:spPr>
          <a:xfrm>
            <a:off x="4500563" y="3968750"/>
            <a:ext cx="20875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114 Çember Ok"/>
          <p:cNvSpPr/>
          <p:nvPr/>
        </p:nvSpPr>
        <p:spPr>
          <a:xfrm>
            <a:off x="4859338" y="2565404"/>
            <a:ext cx="1225550" cy="792163"/>
          </a:xfrm>
          <a:prstGeom prst="circularArrow">
            <a:avLst/>
          </a:prstGeom>
          <a:solidFill>
            <a:schemeClr val="bg1">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solidFill>
                <a:prstClr val="black"/>
              </a:solidFill>
            </a:endParaRPr>
          </a:p>
        </p:txBody>
      </p:sp>
      <p:sp>
        <p:nvSpPr>
          <p:cNvPr id="116" name="115 Çember Ok"/>
          <p:cNvSpPr/>
          <p:nvPr/>
        </p:nvSpPr>
        <p:spPr>
          <a:xfrm rot="10800000">
            <a:off x="4932363" y="4508504"/>
            <a:ext cx="1223962" cy="792163"/>
          </a:xfrm>
          <a:prstGeom prst="circularArrow">
            <a:avLst>
              <a:gd name="adj1" fmla="val 12500"/>
              <a:gd name="adj2" fmla="val 1142319"/>
              <a:gd name="adj3" fmla="val 20457681"/>
              <a:gd name="adj4" fmla="val 11302409"/>
              <a:gd name="adj5" fmla="val 12500"/>
            </a:avLst>
          </a:prstGeom>
          <a:solidFill>
            <a:schemeClr val="bg1">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solidFill>
                <a:prstClr val="black"/>
              </a:solidFill>
            </a:endParaRPr>
          </a:p>
        </p:txBody>
      </p:sp>
      <p:cxnSp>
        <p:nvCxnSpPr>
          <p:cNvPr id="120" name="119 Düz Bağlayıcı"/>
          <p:cNvCxnSpPr/>
          <p:nvPr/>
        </p:nvCxnSpPr>
        <p:spPr>
          <a:xfrm>
            <a:off x="2916238" y="3500442"/>
            <a:ext cx="0" cy="5048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121 Düz Bağlayıcı"/>
          <p:cNvCxnSpPr/>
          <p:nvPr/>
        </p:nvCxnSpPr>
        <p:spPr>
          <a:xfrm flipV="1">
            <a:off x="2916238" y="3213100"/>
            <a:ext cx="360362" cy="28733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6682"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1" y="3429002"/>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3"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1" y="4005267"/>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4"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800" y="3141667"/>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5"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5" y="3068642"/>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6"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864" y="3500442"/>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7"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5" y="4365629"/>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8"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426" y="4005267"/>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9"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800" y="4365629"/>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72 Düz Bağlayıcı"/>
          <p:cNvCxnSpPr/>
          <p:nvPr/>
        </p:nvCxnSpPr>
        <p:spPr>
          <a:xfrm>
            <a:off x="3924300" y="3500442"/>
            <a:ext cx="0" cy="5048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73 Düz Bağlayıcı"/>
          <p:cNvCxnSpPr/>
          <p:nvPr/>
        </p:nvCxnSpPr>
        <p:spPr>
          <a:xfrm flipV="1">
            <a:off x="3924302" y="3213100"/>
            <a:ext cx="360363" cy="28733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6692"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3665" y="2414820"/>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3"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354" y="3106064"/>
            <a:ext cx="4714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4" name="Picture 14" descr="C:\Users\sguner\AppData\Local\Microsoft\Windows\Temporary Internet Files\Content.IE5\DLSJNABB\MC90031217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90" y="4652967"/>
            <a:ext cx="4714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96" name="79 Metin kutusu"/>
          <p:cNvSpPr txBox="1">
            <a:spLocks noChangeArrowheads="1"/>
          </p:cNvSpPr>
          <p:nvPr/>
        </p:nvSpPr>
        <p:spPr bwMode="auto">
          <a:xfrm>
            <a:off x="2916240" y="5396136"/>
            <a:ext cx="30241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800" dirty="0">
                <a:solidFill>
                  <a:srgbClr val="009DD9"/>
                </a:solidFill>
                <a:latin typeface="Constantia"/>
              </a:rPr>
              <a:t>Tarayıcılar her kutudaki barkodu okur ve kutunun hangi mağazaya hangi kamyonla gideceğini kesin olarak belirler.</a:t>
            </a:r>
          </a:p>
        </p:txBody>
      </p:sp>
      <p:cxnSp>
        <p:nvCxnSpPr>
          <p:cNvPr id="82" name="81 Düz Bağlayıcı"/>
          <p:cNvCxnSpPr>
            <a:stCxn id="26696" idx="0"/>
            <a:endCxn id="26672" idx="2"/>
          </p:cNvCxnSpPr>
          <p:nvPr/>
        </p:nvCxnSpPr>
        <p:spPr>
          <a:xfrm flipH="1" flipV="1">
            <a:off x="3383759" y="4952219"/>
            <a:ext cx="1044575" cy="4439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3" name="84 Metin kutusu"/>
          <p:cNvSpPr txBox="1">
            <a:spLocks noChangeArrowheads="1"/>
          </p:cNvSpPr>
          <p:nvPr/>
        </p:nvSpPr>
        <p:spPr bwMode="auto">
          <a:xfrm>
            <a:off x="7662863" y="3270205"/>
            <a:ext cx="1080000" cy="307777"/>
          </a:xfrm>
          <a:prstGeom prst="rect">
            <a:avLst/>
          </a:prstGeom>
          <a:solidFill>
            <a:srgbClr val="AB5C39"/>
          </a:solidFill>
          <a:ln>
            <a:solidFill>
              <a:srgbClr val="AB5C39"/>
            </a:solidFill>
          </a:ln>
        </p:spPr>
        <p:txBody>
          <a:bodyPr wrap="square">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dirty="0">
                <a:solidFill>
                  <a:srgbClr val="DBF5F9"/>
                </a:solidFill>
                <a:latin typeface="Arial" charset="0"/>
              </a:rPr>
              <a:t>Mağaza B</a:t>
            </a:r>
          </a:p>
        </p:txBody>
      </p:sp>
      <p:sp>
        <p:nvSpPr>
          <p:cNvPr id="84" name="84 Metin kutusu"/>
          <p:cNvSpPr txBox="1">
            <a:spLocks noChangeArrowheads="1"/>
          </p:cNvSpPr>
          <p:nvPr/>
        </p:nvSpPr>
        <p:spPr bwMode="auto">
          <a:xfrm>
            <a:off x="7717381" y="4344662"/>
            <a:ext cx="1080000" cy="307777"/>
          </a:xfrm>
          <a:prstGeom prst="rect">
            <a:avLst/>
          </a:prstGeom>
          <a:solidFill>
            <a:srgbClr val="AB5C39"/>
          </a:solidFill>
          <a:ln>
            <a:solidFill>
              <a:srgbClr val="AB5C39"/>
            </a:solidFill>
          </a:ln>
        </p:spPr>
        <p:txBody>
          <a:bodyPr wrap="square">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dirty="0">
                <a:solidFill>
                  <a:srgbClr val="DBF5F9"/>
                </a:solidFill>
                <a:latin typeface="Arial" charset="0"/>
              </a:rPr>
              <a:t>Mağaza C</a:t>
            </a:r>
          </a:p>
        </p:txBody>
      </p:sp>
      <p:sp>
        <p:nvSpPr>
          <p:cNvPr id="85" name="84 Metin kutusu"/>
          <p:cNvSpPr txBox="1">
            <a:spLocks noChangeArrowheads="1"/>
          </p:cNvSpPr>
          <p:nvPr/>
        </p:nvSpPr>
        <p:spPr bwMode="auto">
          <a:xfrm>
            <a:off x="7684838" y="5427589"/>
            <a:ext cx="1080000" cy="307777"/>
          </a:xfrm>
          <a:prstGeom prst="rect">
            <a:avLst/>
          </a:prstGeom>
          <a:solidFill>
            <a:srgbClr val="AB5C39"/>
          </a:solidFill>
          <a:ln>
            <a:solidFill>
              <a:srgbClr val="AB5C39"/>
            </a:solidFill>
          </a:ln>
        </p:spPr>
        <p:txBody>
          <a:bodyPr wrap="square">
            <a:spAutoFit/>
          </a:bodyPr>
          <a:lstStyle>
            <a:lvl1pPr eaLnBrk="0" hangingPunct="0">
              <a:spcBef>
                <a:spcPct val="20000"/>
              </a:spcBef>
              <a:buChar char="•"/>
              <a:defRPr kumimoji="1" sz="3200">
                <a:solidFill>
                  <a:schemeClr val="tx1"/>
                </a:solidFill>
                <a:latin typeface="Times New Roman" charset="0"/>
              </a:defRPr>
            </a:lvl1pPr>
            <a:lvl2pPr marL="742950" indent="-285750" eaLnBrk="0" hangingPunct="0">
              <a:spcBef>
                <a:spcPct val="20000"/>
              </a:spcBef>
              <a:buChar char="–"/>
              <a:defRPr kumimoji="1" sz="2800">
                <a:solidFill>
                  <a:schemeClr val="tx1"/>
                </a:solidFill>
                <a:latin typeface="Times New Roman" charset="0"/>
              </a:defRPr>
            </a:lvl2pPr>
            <a:lvl3pPr marL="1143000" indent="-228600" eaLnBrk="0" hangingPunct="0">
              <a:spcBef>
                <a:spcPct val="20000"/>
              </a:spcBef>
              <a:buChar char="•"/>
              <a:defRPr kumimoji="1" sz="2400">
                <a:solidFill>
                  <a:schemeClr val="tx1"/>
                </a:solidFill>
                <a:latin typeface="Times New Roman" charset="0"/>
              </a:defRPr>
            </a:lvl3pPr>
            <a:lvl4pPr marL="1600200" indent="-228600" eaLnBrk="0" hangingPunct="0">
              <a:spcBef>
                <a:spcPct val="20000"/>
              </a:spcBef>
              <a:buChar char="–"/>
              <a:defRPr kumimoji="1" sz="2000">
                <a:solidFill>
                  <a:schemeClr val="tx1"/>
                </a:solidFill>
                <a:latin typeface="Times New Roman" charset="0"/>
              </a:defRPr>
            </a:lvl4pPr>
            <a:lvl5pPr marL="2057400" indent="-228600" eaLnBrk="0" hangingPunct="0">
              <a:spcBef>
                <a:spcPct val="20000"/>
              </a:spcBef>
              <a:buChar char="•"/>
              <a:defRPr kumimoji="1" sz="2000">
                <a:solidFill>
                  <a:schemeClr val="tx1"/>
                </a:solidFill>
                <a:latin typeface="Times New Roman" charset="0"/>
              </a:defRPr>
            </a:lvl5pPr>
            <a:lvl6pPr marL="2514600" indent="-228600" eaLnBrk="0" fontAlgn="base" hangingPunct="0">
              <a:spcBef>
                <a:spcPct val="20000"/>
              </a:spcBef>
              <a:spcAft>
                <a:spcPct val="0"/>
              </a:spcAft>
              <a:buChar char="•"/>
              <a:defRPr kumimoji="1" sz="2000">
                <a:solidFill>
                  <a:schemeClr val="tx1"/>
                </a:solidFill>
                <a:latin typeface="Times New Roman" charset="0"/>
              </a:defRPr>
            </a:lvl6pPr>
            <a:lvl7pPr marL="2971800" indent="-228600" eaLnBrk="0" fontAlgn="base" hangingPunct="0">
              <a:spcBef>
                <a:spcPct val="20000"/>
              </a:spcBef>
              <a:spcAft>
                <a:spcPct val="0"/>
              </a:spcAft>
              <a:buChar char="•"/>
              <a:defRPr kumimoji="1" sz="2000">
                <a:solidFill>
                  <a:schemeClr val="tx1"/>
                </a:solidFill>
                <a:latin typeface="Times New Roman" charset="0"/>
              </a:defRPr>
            </a:lvl7pPr>
            <a:lvl8pPr marL="3429000" indent="-228600" eaLnBrk="0" fontAlgn="base" hangingPunct="0">
              <a:spcBef>
                <a:spcPct val="20000"/>
              </a:spcBef>
              <a:spcAft>
                <a:spcPct val="0"/>
              </a:spcAft>
              <a:buChar char="•"/>
              <a:defRPr kumimoji="1" sz="2000">
                <a:solidFill>
                  <a:schemeClr val="tx1"/>
                </a:solidFill>
                <a:latin typeface="Times New Roman" charset="0"/>
              </a:defRPr>
            </a:lvl8pPr>
            <a:lvl9pPr marL="3886200" indent="-228600" eaLnBrk="0" fontAlgn="base" hangingPunct="0">
              <a:spcBef>
                <a:spcPct val="20000"/>
              </a:spcBef>
              <a:spcAft>
                <a:spcPct val="0"/>
              </a:spcAft>
              <a:buChar char="•"/>
              <a:defRPr kumimoji="1" sz="2000">
                <a:solidFill>
                  <a:schemeClr val="tx1"/>
                </a:solidFill>
                <a:latin typeface="Times New Roman" charset="0"/>
              </a:defRPr>
            </a:lvl9pPr>
          </a:lstStyle>
          <a:p>
            <a:pPr algn="ctr" eaLnBrk="1" hangingPunct="1">
              <a:spcBef>
                <a:spcPct val="0"/>
              </a:spcBef>
              <a:buFontTx/>
              <a:buNone/>
            </a:pPr>
            <a:r>
              <a:rPr kumimoji="0" lang="tr-TR" altLang="en-US" sz="1400" b="1" dirty="0">
                <a:solidFill>
                  <a:srgbClr val="DBF5F9"/>
                </a:solidFill>
                <a:latin typeface="Arial" charset="0"/>
              </a:rPr>
              <a:t>Mağaza D</a:t>
            </a:r>
          </a:p>
        </p:txBody>
      </p:sp>
    </p:spTree>
    <p:extLst>
      <p:ext uri="{BB962C8B-B14F-4D97-AF65-F5344CB8AC3E}">
        <p14:creationId xmlns:p14="http://schemas.microsoft.com/office/powerpoint/2010/main" val="36149845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Başlık"/>
          <p:cNvSpPr>
            <a:spLocks noGrp="1"/>
          </p:cNvSpPr>
          <p:nvPr>
            <p:ph type="title"/>
          </p:nvPr>
        </p:nvSpPr>
        <p:spPr>
          <a:xfrm>
            <a:off x="6191566" y="981145"/>
            <a:ext cx="2854462" cy="4201886"/>
          </a:xfrm>
        </p:spPr>
        <p:txBody>
          <a:bodyPr>
            <a:normAutofit/>
          </a:bodyPr>
          <a:lstStyle/>
          <a:p>
            <a:r>
              <a:rPr lang="tr-TR" altLang="en-US" sz="3600" dirty="0">
                <a:solidFill>
                  <a:schemeClr val="accent2"/>
                </a:solidFill>
              </a:rPr>
              <a:t>Kamyonlardan taşıma bantlarına,  </a:t>
            </a:r>
            <a:br>
              <a:rPr lang="tr-TR" altLang="en-US" sz="3600" dirty="0">
                <a:solidFill>
                  <a:schemeClr val="accent2"/>
                </a:solidFill>
              </a:rPr>
            </a:br>
            <a:r>
              <a:rPr lang="tr-TR" altLang="en-US" sz="3600" dirty="0">
                <a:solidFill>
                  <a:schemeClr val="accent2"/>
                </a:solidFill>
              </a:rPr>
              <a:t>Taşıma bantlarından kamyonlara ürün aktarımı</a:t>
            </a:r>
          </a:p>
        </p:txBody>
      </p:sp>
      <p:pic>
        <p:nvPicPr>
          <p:cNvPr id="4" name="Picture 33" descr="C:\Users\sguner\AppData\Local\Microsoft\Windows\Temporary Internet Files\Content.IE5\SXD7SRTZ\MP900400429[1].jpg"/>
          <p:cNvPicPr>
            <a:picLocks noChangeAspect="1" noChangeArrowheads="1"/>
          </p:cNvPicPr>
          <p:nvPr/>
        </p:nvPicPr>
        <p:blipFill>
          <a:blip r:embed="rId2" cstate="print"/>
          <a:srcRect/>
          <a:stretch>
            <a:fillRect/>
          </a:stretch>
        </p:blipFill>
        <p:spPr bwMode="auto">
          <a:xfrm>
            <a:off x="-49914" y="260648"/>
            <a:ext cx="6241479" cy="6169184"/>
          </a:xfrm>
          <a:prstGeom prst="rect">
            <a:avLst/>
          </a:prstGeom>
          <a:noFill/>
          <a:effectLst>
            <a:softEdge rad="127000"/>
          </a:effectLst>
        </p:spPr>
      </p:pic>
    </p:spTree>
    <p:extLst>
      <p:ext uri="{BB962C8B-B14F-4D97-AF65-F5344CB8AC3E}">
        <p14:creationId xmlns:p14="http://schemas.microsoft.com/office/powerpoint/2010/main" val="6130179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1 Başlık"/>
          <p:cNvSpPr>
            <a:spLocks noGrp="1"/>
          </p:cNvSpPr>
          <p:nvPr>
            <p:ph type="title"/>
          </p:nvPr>
        </p:nvSpPr>
        <p:spPr/>
        <p:txBody>
          <a:bodyPr/>
          <a:lstStyle/>
          <a:p>
            <a:r>
              <a:rPr lang="tr-TR" altLang="en-US" dirty="0" err="1"/>
              <a:t>Elleçleme</a:t>
            </a:r>
            <a:r>
              <a:rPr lang="tr-TR" altLang="en-US" dirty="0"/>
              <a:t> Platformu</a:t>
            </a:r>
          </a:p>
        </p:txBody>
      </p:sp>
      <p:pic>
        <p:nvPicPr>
          <p:cNvPr id="4" name="Picture 2"/>
          <p:cNvPicPr>
            <a:picLocks noChangeAspect="1" noChangeArrowheads="1"/>
          </p:cNvPicPr>
          <p:nvPr/>
        </p:nvPicPr>
        <p:blipFill>
          <a:blip r:embed="rId2" cstate="print"/>
          <a:srcRect t="26529" b="13432"/>
          <a:stretch>
            <a:fillRect/>
          </a:stretch>
        </p:blipFill>
        <p:spPr bwMode="auto">
          <a:xfrm>
            <a:off x="275837" y="1785079"/>
            <a:ext cx="8635299" cy="4499609"/>
          </a:xfrm>
          <a:prstGeom prst="rect">
            <a:avLst/>
          </a:prstGeom>
          <a:ln>
            <a:noFill/>
          </a:ln>
          <a:effectLst>
            <a:softEdge rad="112500"/>
          </a:effectLst>
        </p:spPr>
      </p:pic>
      <p:sp>
        <p:nvSpPr>
          <p:cNvPr id="2" name="Metin kutusu 1"/>
          <p:cNvSpPr txBox="1"/>
          <p:nvPr/>
        </p:nvSpPr>
        <p:spPr>
          <a:xfrm>
            <a:off x="2655482" y="6263420"/>
            <a:ext cx="2791047" cy="369332"/>
          </a:xfrm>
          <a:prstGeom prst="rect">
            <a:avLst/>
          </a:prstGeom>
          <a:noFill/>
        </p:spPr>
        <p:txBody>
          <a:bodyPr wrap="square" rtlCol="0">
            <a:spAutoFit/>
          </a:bodyPr>
          <a:lstStyle/>
          <a:p>
            <a:r>
              <a:rPr lang="tr-TR" dirty="0">
                <a:solidFill>
                  <a:prstClr val="black"/>
                </a:solidFill>
                <a:hlinkClick r:id="rId3"/>
              </a:rPr>
              <a:t>omsan</a:t>
            </a:r>
            <a:endParaRPr lang="tr-TR" dirty="0">
              <a:solidFill>
                <a:prstClr val="black"/>
              </a:solidFill>
            </a:endParaRPr>
          </a:p>
        </p:txBody>
      </p:sp>
      <p:sp>
        <p:nvSpPr>
          <p:cNvPr id="3" name="Metin kutusu 2"/>
          <p:cNvSpPr txBox="1"/>
          <p:nvPr/>
        </p:nvSpPr>
        <p:spPr>
          <a:xfrm>
            <a:off x="5980815" y="6263420"/>
            <a:ext cx="1459319" cy="369332"/>
          </a:xfrm>
          <a:prstGeom prst="rect">
            <a:avLst/>
          </a:prstGeom>
          <a:noFill/>
        </p:spPr>
        <p:txBody>
          <a:bodyPr wrap="square" rtlCol="0">
            <a:spAutoFit/>
          </a:bodyPr>
          <a:lstStyle/>
          <a:p>
            <a:r>
              <a:rPr lang="tr-TR" dirty="0">
                <a:solidFill>
                  <a:prstClr val="black"/>
                </a:solidFill>
                <a:hlinkClick r:id="rId4"/>
              </a:rPr>
              <a:t>mecalux</a:t>
            </a:r>
            <a:endParaRPr lang="tr-TR" dirty="0">
              <a:solidFill>
                <a:prstClr val="black"/>
              </a:solidFill>
            </a:endParaRPr>
          </a:p>
        </p:txBody>
      </p:sp>
    </p:spTree>
    <p:extLst>
      <p:ext uri="{BB962C8B-B14F-4D97-AF65-F5344CB8AC3E}">
        <p14:creationId xmlns:p14="http://schemas.microsoft.com/office/powerpoint/2010/main" val="9420939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r>
              <a:rPr lang="tr-TR" dirty="0"/>
              <a:t>TEDARİK ZİNCİRİ VE LOJİSTİK</a:t>
            </a:r>
          </a:p>
        </p:txBody>
      </p:sp>
      <p:sp>
        <p:nvSpPr>
          <p:cNvPr id="3" name="Alt Başlık 2"/>
          <p:cNvSpPr>
            <a:spLocks noGrp="1"/>
          </p:cNvSpPr>
          <p:nvPr>
            <p:ph type="subTitle" idx="1"/>
          </p:nvPr>
        </p:nvSpPr>
        <p:spPr/>
        <p:txBody>
          <a:bodyPr/>
          <a:lstStyle/>
          <a:p>
            <a:r>
              <a:rPr lang="tr-TR" dirty="0"/>
              <a:t>STOK YÖNETİMİ</a:t>
            </a:r>
          </a:p>
        </p:txBody>
      </p:sp>
    </p:spTree>
    <p:extLst>
      <p:ext uri="{BB962C8B-B14F-4D97-AF65-F5344CB8AC3E}">
        <p14:creationId xmlns:p14="http://schemas.microsoft.com/office/powerpoint/2010/main" val="23755874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Stok Kavramı</a:t>
            </a:r>
          </a:p>
        </p:txBody>
      </p:sp>
      <p:sp>
        <p:nvSpPr>
          <p:cNvPr id="3" name="İçerik Yer Tutucusu 2"/>
          <p:cNvSpPr>
            <a:spLocks noGrp="1"/>
          </p:cNvSpPr>
          <p:nvPr>
            <p:ph idx="1"/>
          </p:nvPr>
        </p:nvSpPr>
        <p:spPr/>
        <p:txBody>
          <a:bodyPr>
            <a:normAutofit lnSpcReduction="10000"/>
          </a:bodyPr>
          <a:lstStyle/>
          <a:p>
            <a:pPr algn="just"/>
            <a:r>
              <a:rPr lang="tr-TR" dirty="0"/>
              <a:t>Stok, işletme literatüründe, İngilizcedeki “</a:t>
            </a:r>
            <a:r>
              <a:rPr lang="tr-TR" dirty="0" err="1"/>
              <a:t>inventory</a:t>
            </a:r>
            <a:r>
              <a:rPr lang="tr-TR" dirty="0"/>
              <a:t>” kelimesinin karşılığı olarak Türkçeye çevrilen “envanter” kelimesi ile aynı anlamda kullanılmaktadır. </a:t>
            </a:r>
          </a:p>
          <a:p>
            <a:pPr algn="just"/>
            <a:r>
              <a:rPr lang="tr-TR" dirty="0"/>
              <a:t>Kullanım yerleri açısından ele alındığında stok kavramı daha çok üretim aşamasındaki fiziksel ve parasal unsurlar için kullanılırken envanter kelimesi ise muhasebede yıl sonlarında fiziksel sayımı yapılan mal </a:t>
            </a:r>
            <a:r>
              <a:rPr lang="tr-TR" dirty="0" err="1"/>
              <a:t>stoğunu</a:t>
            </a:r>
            <a:r>
              <a:rPr lang="tr-TR" dirty="0"/>
              <a:t> ifade için kullanılmaktadır. </a:t>
            </a:r>
          </a:p>
          <a:p>
            <a:pPr algn="just"/>
            <a:r>
              <a:rPr lang="tr-TR" dirty="0"/>
              <a:t>Bu yönüyle ele alındığında daha geniş ve kapsamlı bir anlamı olan stok kavramı envanter kavramından ayrılmaktadır</a:t>
            </a:r>
          </a:p>
        </p:txBody>
      </p:sp>
    </p:spTree>
    <p:extLst>
      <p:ext uri="{BB962C8B-B14F-4D97-AF65-F5344CB8AC3E}">
        <p14:creationId xmlns:p14="http://schemas.microsoft.com/office/powerpoint/2010/main" val="8769573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Stok Kavramı</a:t>
            </a:r>
          </a:p>
        </p:txBody>
      </p:sp>
      <p:sp>
        <p:nvSpPr>
          <p:cNvPr id="3" name="İçerik Yer Tutucusu 2"/>
          <p:cNvSpPr>
            <a:spLocks noGrp="1"/>
          </p:cNvSpPr>
          <p:nvPr>
            <p:ph idx="1"/>
          </p:nvPr>
        </p:nvSpPr>
        <p:spPr>
          <a:xfrm>
            <a:off x="457200" y="2746740"/>
            <a:ext cx="8219256" cy="3577859"/>
          </a:xfrm>
        </p:spPr>
        <p:txBody>
          <a:bodyPr>
            <a:normAutofit/>
          </a:bodyPr>
          <a:lstStyle/>
          <a:p>
            <a:pPr algn="just"/>
            <a:r>
              <a:rPr lang="tr-TR" dirty="0"/>
              <a:t>Gelecekteki gereksinimleri karşılamak amacıyla depolanan hammadde ya da üretim işlerinin bir tıkanıklık ile karşılaşılmadan ve verimli olarak yürütülmesini sağlamak için işletmenin elde bulundurduğu fiziksel mallar, stok kavramı ile nitelendirilmektedir. Bu açıdan ele alındığında stok kavramı depolanan ve elde bulundurulan fiziksel unsurları içermektedir.</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908720"/>
            <a:ext cx="1885496" cy="1800200"/>
          </a:xfrm>
          <a:prstGeom prst="rect">
            <a:avLst/>
          </a:prstGeom>
        </p:spPr>
      </p:pic>
    </p:spTree>
    <p:extLst>
      <p:ext uri="{BB962C8B-B14F-4D97-AF65-F5344CB8AC3E}">
        <p14:creationId xmlns:p14="http://schemas.microsoft.com/office/powerpoint/2010/main" val="18164774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Stok Kavramı</a:t>
            </a:r>
          </a:p>
        </p:txBody>
      </p:sp>
      <p:sp>
        <p:nvSpPr>
          <p:cNvPr id="3" name="İçerik Yer Tutucusu 2"/>
          <p:cNvSpPr>
            <a:spLocks noGrp="1"/>
          </p:cNvSpPr>
          <p:nvPr>
            <p:ph idx="1"/>
          </p:nvPr>
        </p:nvSpPr>
        <p:spPr/>
        <p:txBody>
          <a:bodyPr/>
          <a:lstStyle/>
          <a:p>
            <a:pPr algn="just"/>
            <a:r>
              <a:rPr lang="tr-TR" dirty="0"/>
              <a:t>Diğer taraftan, stok kavramı, bir üretim sisteminde üretilen mal ve hizmete dolaylı veya dolaysız olarak katılan bütün fiziksel varlıkların parasal tutarı olarak da tanımlanmaktadır.  Bu yönüyle stoklar sadece fiziksel varlıkları değil, onların parasal değerini de içermektedir.</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4077072"/>
            <a:ext cx="3699018" cy="2226798"/>
          </a:xfrm>
          <a:prstGeom prst="rect">
            <a:avLst/>
          </a:prstGeom>
        </p:spPr>
      </p:pic>
    </p:spTree>
    <p:extLst>
      <p:ext uri="{BB962C8B-B14F-4D97-AF65-F5344CB8AC3E}">
        <p14:creationId xmlns:p14="http://schemas.microsoft.com/office/powerpoint/2010/main" val="390788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76367" y="536026"/>
            <a:ext cx="8331959" cy="1938992"/>
          </a:xfrm>
          <a:prstGeom prst="rect">
            <a:avLst/>
          </a:prstGeom>
          <a:noFill/>
        </p:spPr>
        <p:txBody>
          <a:bodyPr wrap="square" rtlCol="0">
            <a:spAutoFit/>
          </a:bodyPr>
          <a:lstStyle/>
          <a:p>
            <a:r>
              <a:rPr lang="tr-TR" sz="4400" dirty="0">
                <a:solidFill>
                  <a:srgbClr val="00B0F0"/>
                </a:solidFill>
              </a:rPr>
              <a:t>Temel Lojistik Faaliyetleri Nelerdir</a:t>
            </a:r>
            <a:r>
              <a:rPr lang="tr-TR" sz="4400" dirty="0">
                <a:solidFill>
                  <a:srgbClr val="00B0F0"/>
                </a:solidFill>
                <a:latin typeface="Times New Roman" panose="02020603050405020304" pitchFamily="18" charset="0"/>
                <a:cs typeface="Times New Roman" panose="02020603050405020304" pitchFamily="18" charset="0"/>
              </a:rPr>
              <a:t>?</a:t>
            </a:r>
          </a:p>
          <a:p>
            <a:endParaRPr lang="tr-TR" sz="4400" dirty="0">
              <a:solidFill>
                <a:srgbClr val="FF0000"/>
              </a:solidFill>
            </a:endParaRPr>
          </a:p>
          <a:p>
            <a:endParaRPr lang="tr-TR" sz="3200" dirty="0">
              <a:solidFill>
                <a:srgbClr val="FF0000"/>
              </a:solidFill>
            </a:endParaRPr>
          </a:p>
        </p:txBody>
      </p:sp>
      <p:sp>
        <p:nvSpPr>
          <p:cNvPr id="3" name="Metin kutusu 2"/>
          <p:cNvSpPr txBox="1"/>
          <p:nvPr/>
        </p:nvSpPr>
        <p:spPr>
          <a:xfrm>
            <a:off x="583442" y="2086535"/>
            <a:ext cx="3753785" cy="3416320"/>
          </a:xfrm>
          <a:prstGeom prst="rect">
            <a:avLst/>
          </a:prstGeom>
          <a:noFill/>
        </p:spPr>
        <p:txBody>
          <a:bodyPr wrap="none" rtlCol="0">
            <a:spAutoFit/>
          </a:bodyPr>
          <a:lstStyle/>
          <a:p>
            <a:r>
              <a:rPr lang="tr-TR" sz="4000" b="1" dirty="0"/>
              <a:t>Nakliye</a:t>
            </a:r>
          </a:p>
          <a:p>
            <a:r>
              <a:rPr lang="tr-TR" sz="4000" b="1" dirty="0"/>
              <a:t>Stok Yönetimi</a:t>
            </a:r>
          </a:p>
          <a:p>
            <a:r>
              <a:rPr lang="tr-TR" sz="4000" b="1" dirty="0"/>
              <a:t>Depolama</a:t>
            </a:r>
          </a:p>
          <a:p>
            <a:r>
              <a:rPr lang="tr-TR" sz="3200" b="1" i="1" dirty="0"/>
              <a:t>Dış Ticaret</a:t>
            </a:r>
          </a:p>
          <a:p>
            <a:r>
              <a:rPr lang="tr-TR" sz="3200" b="1" i="1" dirty="0"/>
              <a:t>Sevkiyat Planlama</a:t>
            </a:r>
          </a:p>
          <a:p>
            <a:r>
              <a:rPr lang="tr-TR" sz="3200" b="1" i="1" dirty="0"/>
              <a:t>Filo Yönetimi</a:t>
            </a:r>
          </a:p>
        </p:txBody>
      </p:sp>
      <p:sp>
        <p:nvSpPr>
          <p:cNvPr id="6" name="Metin kutusu 5"/>
          <p:cNvSpPr txBox="1"/>
          <p:nvPr/>
        </p:nvSpPr>
        <p:spPr>
          <a:xfrm>
            <a:off x="6131257" y="2620370"/>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7307300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Stok Çeşitleri</a:t>
            </a:r>
          </a:p>
        </p:txBody>
      </p:sp>
      <p:sp>
        <p:nvSpPr>
          <p:cNvPr id="3" name="İçerik Yer Tutucusu 2"/>
          <p:cNvSpPr>
            <a:spLocks noGrp="1"/>
          </p:cNvSpPr>
          <p:nvPr>
            <p:ph idx="1"/>
          </p:nvPr>
        </p:nvSpPr>
        <p:spPr>
          <a:xfrm>
            <a:off x="457200" y="1935480"/>
            <a:ext cx="3466728" cy="4389120"/>
          </a:xfrm>
        </p:spPr>
        <p:txBody>
          <a:bodyPr>
            <a:normAutofit lnSpcReduction="10000"/>
          </a:bodyPr>
          <a:lstStyle/>
          <a:p>
            <a:r>
              <a:rPr lang="tr-TR" sz="2000" dirty="0"/>
              <a:t>Üretim yapısına bağlı olarak stoklar; en genel sınıflama ile 3 grupta toplanmaktadır. Bunlar: </a:t>
            </a:r>
            <a:r>
              <a:rPr lang="tr-TR" sz="2000" b="1" dirty="0"/>
              <a:t>Hammaddeler</a:t>
            </a:r>
            <a:r>
              <a:rPr lang="tr-TR" sz="2000" dirty="0"/>
              <a:t>, </a:t>
            </a:r>
            <a:r>
              <a:rPr lang="tr-TR" sz="2000" b="1" dirty="0"/>
              <a:t>yarı işlenmiş mallar</a:t>
            </a:r>
            <a:r>
              <a:rPr lang="tr-TR" sz="2000" dirty="0"/>
              <a:t> ve </a:t>
            </a:r>
            <a:r>
              <a:rPr lang="tr-TR" sz="2000" b="1" dirty="0"/>
              <a:t>nihai mallar</a:t>
            </a:r>
            <a:r>
              <a:rPr lang="tr-TR" sz="2000" dirty="0"/>
              <a:t>dır. Üretime doğrudan katılmayan ve nihai mal içinde yer almayan bazı stok kalemleri ise doğrudan bu üç stok çeşidinin içinde sayılmazlar. Bunlar hazır parçalar ve yardımcı maddelerdir</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2708920"/>
            <a:ext cx="3886676" cy="2880320"/>
          </a:xfrm>
          <a:prstGeom prst="rect">
            <a:avLst/>
          </a:prstGeom>
        </p:spPr>
      </p:pic>
    </p:spTree>
    <p:extLst>
      <p:ext uri="{BB962C8B-B14F-4D97-AF65-F5344CB8AC3E}">
        <p14:creationId xmlns:p14="http://schemas.microsoft.com/office/powerpoint/2010/main" val="8308525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Hammaddeler</a:t>
            </a:r>
          </a:p>
        </p:txBody>
      </p:sp>
      <p:sp>
        <p:nvSpPr>
          <p:cNvPr id="3" name="İçerik Yer Tutucusu 2"/>
          <p:cNvSpPr>
            <a:spLocks noGrp="1"/>
          </p:cNvSpPr>
          <p:nvPr>
            <p:ph idx="1"/>
          </p:nvPr>
        </p:nvSpPr>
        <p:spPr/>
        <p:txBody>
          <a:bodyPr>
            <a:normAutofit/>
          </a:bodyPr>
          <a:lstStyle/>
          <a:p>
            <a:pPr algn="just"/>
            <a:r>
              <a:rPr lang="tr-TR" dirty="0"/>
              <a:t>Nihai üretimi yapılacak malın üretiminde girdi olarak kullanılan ve üretime esas olan maddelerdir. İşletmenin üretime devam etmesi için gerekli temel girdileri içine alan hammadde kavramı, işletmenin yapısına ve üretimin hangi aşamasında kullandığına bağlı olarak değişebilmektedir. </a:t>
            </a:r>
          </a:p>
        </p:txBody>
      </p:sp>
      <p:pic>
        <p:nvPicPr>
          <p:cNvPr id="5" name="Resim 4"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4005064"/>
            <a:ext cx="2195816" cy="2587271"/>
          </a:xfrm>
          <a:prstGeom prst="rect">
            <a:avLst/>
          </a:prstGeom>
        </p:spPr>
      </p:pic>
    </p:spTree>
    <p:extLst>
      <p:ext uri="{BB962C8B-B14F-4D97-AF65-F5344CB8AC3E}">
        <p14:creationId xmlns:p14="http://schemas.microsoft.com/office/powerpoint/2010/main" val="41974716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704088"/>
            <a:ext cx="4042792" cy="2271912"/>
          </a:xfrm>
        </p:spPr>
        <p:txBody>
          <a:bodyPr>
            <a:normAutofit/>
          </a:bodyPr>
          <a:lstStyle/>
          <a:p>
            <a:pPr algn="ctr"/>
            <a:r>
              <a:rPr lang="tr-TR" dirty="0"/>
              <a:t>Yarı İşlenmiş Mallar</a:t>
            </a:r>
          </a:p>
        </p:txBody>
      </p:sp>
      <p:sp>
        <p:nvSpPr>
          <p:cNvPr id="3" name="İçerik Yer Tutucusu 2"/>
          <p:cNvSpPr>
            <a:spLocks noGrp="1"/>
          </p:cNvSpPr>
          <p:nvPr>
            <p:ph idx="1"/>
          </p:nvPr>
        </p:nvSpPr>
        <p:spPr>
          <a:xfrm>
            <a:off x="457200" y="2852936"/>
            <a:ext cx="8229600" cy="3471664"/>
          </a:xfrm>
        </p:spPr>
        <p:txBody>
          <a:bodyPr>
            <a:normAutofit lnSpcReduction="10000"/>
          </a:bodyPr>
          <a:lstStyle/>
          <a:p>
            <a:r>
              <a:rPr lang="tr-TR" dirty="0"/>
              <a:t>Üretim işlemine giren, üretim işlemleri tamamlanmamış olan ve üretim sistemi içerisinde belirli işlemlere tabi tutulmak üzere bekletilen ve nihai malın ortaya çıkmasında kullanılan esas maddelerdir. </a:t>
            </a:r>
          </a:p>
          <a:p>
            <a:r>
              <a:rPr lang="tr-TR" dirty="0"/>
              <a:t>Yarı işlenmiş mallar, bazı işlemlerden geçtikten sonra nihai mal haline gelirler. Örneğin; otomobil sanayinde, montajı devam eden otomobiller yarı işlenmiş maldır.</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476" y="620688"/>
            <a:ext cx="3715169" cy="2160240"/>
          </a:xfrm>
          <a:prstGeom prst="rect">
            <a:avLst/>
          </a:prstGeom>
        </p:spPr>
      </p:pic>
    </p:spTree>
    <p:extLst>
      <p:ext uri="{BB962C8B-B14F-4D97-AF65-F5344CB8AC3E}">
        <p14:creationId xmlns:p14="http://schemas.microsoft.com/office/powerpoint/2010/main" val="26565952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Nihai Mallar</a:t>
            </a:r>
          </a:p>
        </p:txBody>
      </p:sp>
      <p:sp>
        <p:nvSpPr>
          <p:cNvPr id="3" name="İçerik Yer Tutucusu 2"/>
          <p:cNvSpPr>
            <a:spLocks noGrp="1"/>
          </p:cNvSpPr>
          <p:nvPr>
            <p:ph idx="1"/>
          </p:nvPr>
        </p:nvSpPr>
        <p:spPr/>
        <p:txBody>
          <a:bodyPr/>
          <a:lstStyle/>
          <a:p>
            <a:r>
              <a:rPr lang="tr-TR" dirty="0"/>
              <a:t>Üretimi tamamen bitmiş ve satışa hazır olan mallara ait stoklar, nihai mal stoku olarak ifade edilmektedir. Nihai mal, üreticisi tarafından depolanabileceği gibi başka işletmelere girdi olarak veya tüketim için halka da satılabilmektedir. </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4028171"/>
            <a:ext cx="4496427" cy="2486372"/>
          </a:xfrm>
          <a:prstGeom prst="rect">
            <a:avLst/>
          </a:prstGeom>
        </p:spPr>
      </p:pic>
    </p:spTree>
    <p:extLst>
      <p:ext uri="{BB962C8B-B14F-4D97-AF65-F5344CB8AC3E}">
        <p14:creationId xmlns:p14="http://schemas.microsoft.com/office/powerpoint/2010/main" val="39758241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Hazır Parçalar</a:t>
            </a:r>
          </a:p>
        </p:txBody>
      </p:sp>
      <p:sp>
        <p:nvSpPr>
          <p:cNvPr id="3" name="İçerik Yer Tutucusu 2"/>
          <p:cNvSpPr>
            <a:spLocks noGrp="1"/>
          </p:cNvSpPr>
          <p:nvPr>
            <p:ph idx="1"/>
          </p:nvPr>
        </p:nvSpPr>
        <p:spPr/>
        <p:txBody>
          <a:bodyPr/>
          <a:lstStyle/>
          <a:p>
            <a:pPr algn="just"/>
            <a:r>
              <a:rPr lang="tr-TR" dirty="0"/>
              <a:t>Genellikle işletme dışından tedarik edilen ve nihai ürünün bir kısmını oluşturan parça ve malzemelerdir. Bu parçalar cıvata, somun gibi basit fakat çok kullanılan malzemeler olabileceği gibi elektrik motoru ve dişli kutusu gibi nihai ürünün bir parçasını oluşturan karmaşık mamuller de olabilir. </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4362658"/>
            <a:ext cx="3533988" cy="2185268"/>
          </a:xfrm>
          <a:prstGeom prst="rect">
            <a:avLst/>
          </a:prstGeom>
        </p:spPr>
      </p:pic>
    </p:spTree>
    <p:extLst>
      <p:ext uri="{BB962C8B-B14F-4D97-AF65-F5344CB8AC3E}">
        <p14:creationId xmlns:p14="http://schemas.microsoft.com/office/powerpoint/2010/main" val="11288271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Yardımcı Malzemeler</a:t>
            </a:r>
          </a:p>
        </p:txBody>
      </p:sp>
      <p:sp>
        <p:nvSpPr>
          <p:cNvPr id="3" name="İçerik Yer Tutucusu 2"/>
          <p:cNvSpPr>
            <a:spLocks noGrp="1"/>
          </p:cNvSpPr>
          <p:nvPr>
            <p:ph idx="1"/>
          </p:nvPr>
        </p:nvSpPr>
        <p:spPr/>
        <p:txBody>
          <a:bodyPr>
            <a:normAutofit/>
          </a:bodyPr>
          <a:lstStyle/>
          <a:p>
            <a:pPr algn="just"/>
            <a:r>
              <a:rPr lang="tr-TR" dirty="0"/>
              <a:t>Üretimde, bir ürünün meydana getirilmesinde kullanılan fakat onun esasını oluşturmayan maddeler ise yardımcı maddelerdir. Bu malzemeler, mal ve ürünlerin üretimi sırasında hammaddeden -fiziksel ve kimyasal işlemler kullanılarak- nihai mal üretimine kadar geçen süreçte kullanılmaktadır.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4438116"/>
            <a:ext cx="7056784" cy="2118736"/>
          </a:xfrm>
          <a:prstGeom prst="rect">
            <a:avLst/>
          </a:prstGeom>
        </p:spPr>
      </p:pic>
    </p:spTree>
    <p:extLst>
      <p:ext uri="{BB962C8B-B14F-4D97-AF65-F5344CB8AC3E}">
        <p14:creationId xmlns:p14="http://schemas.microsoft.com/office/powerpoint/2010/main" val="40409765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Stok Çeşitleri</a:t>
            </a:r>
          </a:p>
        </p:txBody>
      </p:sp>
      <p:sp>
        <p:nvSpPr>
          <p:cNvPr id="3" name="İçerik Yer Tutucusu 2"/>
          <p:cNvSpPr>
            <a:spLocks noGrp="1"/>
          </p:cNvSpPr>
          <p:nvPr>
            <p:ph idx="1"/>
          </p:nvPr>
        </p:nvSpPr>
        <p:spPr/>
        <p:txBody>
          <a:bodyPr>
            <a:normAutofit fontScale="92500" lnSpcReduction="10000"/>
          </a:bodyPr>
          <a:lstStyle/>
          <a:p>
            <a:r>
              <a:rPr lang="tr-TR" dirty="0"/>
              <a:t>Burada ele alınan stok çeşitlerinin sınıflandırması üretim yapısına bağlı olarak yapılan en genel sınıflandırmadır. Bunun dışında stoklar, elde bulundurma amaçlarına göre; planlanan dönemde ekonomik etkinliğin sağlanması için talep dalgalanmalarına karşı tutulan </a:t>
            </a:r>
            <a:r>
              <a:rPr lang="tr-TR" b="1" dirty="0"/>
              <a:t>normal dönemsel (</a:t>
            </a:r>
            <a:r>
              <a:rPr lang="tr-TR" b="1" dirty="0" err="1"/>
              <a:t>cycling</a:t>
            </a:r>
            <a:r>
              <a:rPr lang="tr-TR" b="1" dirty="0"/>
              <a:t>) stoklar</a:t>
            </a:r>
            <a:r>
              <a:rPr lang="tr-TR" dirty="0"/>
              <a:t>, belirsizlik ve risk altında oluşacak aşırı talebi karşılamak için tutulan </a:t>
            </a:r>
            <a:r>
              <a:rPr lang="tr-TR" b="1" dirty="0"/>
              <a:t>emniyet (</a:t>
            </a:r>
            <a:r>
              <a:rPr lang="tr-TR" b="1" dirty="0" err="1"/>
              <a:t>safety</a:t>
            </a:r>
            <a:r>
              <a:rPr lang="tr-TR" b="1" dirty="0"/>
              <a:t>) stokları</a:t>
            </a:r>
            <a:r>
              <a:rPr lang="tr-TR" dirty="0"/>
              <a:t>, gelecekte beklenmedik durumlara karşı veya fırsatlardan faydalanmak için tutulan </a:t>
            </a:r>
            <a:r>
              <a:rPr lang="tr-TR" b="1" dirty="0"/>
              <a:t>spekülasyon amaçlı stoklar</a:t>
            </a:r>
            <a:r>
              <a:rPr lang="tr-TR" dirty="0"/>
              <a:t>, stok maliyetleri toplamını minimum yapacak ekonomik sipariş miktarı stokları ve üretici ile tüketici arasında taşınan miktarı karşılamak için oluşturulan </a:t>
            </a:r>
            <a:r>
              <a:rPr lang="tr-TR" b="1" dirty="0"/>
              <a:t>dağıtım stokları</a:t>
            </a:r>
            <a:r>
              <a:rPr lang="tr-TR" dirty="0"/>
              <a:t> olarak farklı şekillerde de sınıflandırılmaktadır.</a:t>
            </a:r>
          </a:p>
        </p:txBody>
      </p:sp>
    </p:spTree>
    <p:extLst>
      <p:ext uri="{BB962C8B-B14F-4D97-AF65-F5344CB8AC3E}">
        <p14:creationId xmlns:p14="http://schemas.microsoft.com/office/powerpoint/2010/main" val="19630744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Stok Maliyetleri</a:t>
            </a:r>
          </a:p>
        </p:txBody>
      </p:sp>
      <p:sp>
        <p:nvSpPr>
          <p:cNvPr id="3" name="İçerik Yer Tutucusu 2"/>
          <p:cNvSpPr>
            <a:spLocks noGrp="1"/>
          </p:cNvSpPr>
          <p:nvPr>
            <p:ph idx="1"/>
          </p:nvPr>
        </p:nvSpPr>
        <p:spPr>
          <a:xfrm>
            <a:off x="457200" y="2276872"/>
            <a:ext cx="8229600" cy="4047728"/>
          </a:xfrm>
        </p:spPr>
        <p:txBody>
          <a:bodyPr>
            <a:normAutofit/>
          </a:bodyPr>
          <a:lstStyle/>
          <a:p>
            <a:pPr algn="just"/>
            <a:r>
              <a:rPr lang="tr-TR" dirty="0"/>
              <a:t>Bir işletmede var olan veya olması gereken stoklarla ilgili maliyetlere stok maliyetleri denilmektedir. Stoka sahip olmak başlı başına bir maliyet unsuru iken, stok bulundurmanın ve bulundurmamanın da bazı maliyetleri vardır. </a:t>
            </a:r>
          </a:p>
        </p:txBody>
      </p:sp>
      <p:pic>
        <p:nvPicPr>
          <p:cNvPr id="4" name="Resim 3" descr="Ekran Kırpm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2320" y="753062"/>
            <a:ext cx="1315858" cy="1280401"/>
          </a:xfrm>
          <a:prstGeom prst="rect">
            <a:avLst/>
          </a:prstGeom>
        </p:spPr>
      </p:pic>
    </p:spTree>
    <p:extLst>
      <p:ext uri="{BB962C8B-B14F-4D97-AF65-F5344CB8AC3E}">
        <p14:creationId xmlns:p14="http://schemas.microsoft.com/office/powerpoint/2010/main" val="14893516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Stok Maliyetleri</a:t>
            </a:r>
          </a:p>
        </p:txBody>
      </p:sp>
      <p:sp>
        <p:nvSpPr>
          <p:cNvPr id="3" name="İçerik Yer Tutucusu 2"/>
          <p:cNvSpPr>
            <a:spLocks noGrp="1"/>
          </p:cNvSpPr>
          <p:nvPr>
            <p:ph idx="1"/>
          </p:nvPr>
        </p:nvSpPr>
        <p:spPr/>
        <p:txBody>
          <a:bodyPr>
            <a:normAutofit/>
          </a:bodyPr>
          <a:lstStyle/>
          <a:p>
            <a:pPr algn="just"/>
            <a:r>
              <a:rPr lang="tr-TR" dirty="0"/>
              <a:t>Stok miktarı arttıkça artan maliyet kalemleri arasında sermayenin fırsat maliyeti, depolama maliyeti, vergi ve sigorta, kalite maliyetleri, koordinasyon maliyetleri, yıpranma, eskime ve modası geçme maliyetleri sayılabilir. Stok miktarı arttıkça azalan maliyet kalemlerine örnek olarak sipariş maliyeti, üretime hazırlık (kurulum) maliyeti, satın alma maliyeti, üretim maliyeti ve müşterinin kaçırılması maliyeti verilebilir.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5164058"/>
            <a:ext cx="1459874" cy="1420536"/>
          </a:xfrm>
          <a:prstGeom prst="rect">
            <a:avLst/>
          </a:prstGeom>
        </p:spPr>
      </p:pic>
    </p:spTree>
    <p:extLst>
      <p:ext uri="{BB962C8B-B14F-4D97-AF65-F5344CB8AC3E}">
        <p14:creationId xmlns:p14="http://schemas.microsoft.com/office/powerpoint/2010/main" val="1848112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Sipariş Maliyeti</a:t>
            </a:r>
          </a:p>
        </p:txBody>
      </p:sp>
      <p:sp>
        <p:nvSpPr>
          <p:cNvPr id="3" name="İçerik Yer Tutucusu 2"/>
          <p:cNvSpPr>
            <a:spLocks noGrp="1"/>
          </p:cNvSpPr>
          <p:nvPr>
            <p:ph idx="1"/>
          </p:nvPr>
        </p:nvSpPr>
        <p:spPr/>
        <p:txBody>
          <a:bodyPr>
            <a:normAutofit fontScale="92500"/>
          </a:bodyPr>
          <a:lstStyle/>
          <a:p>
            <a:pPr algn="just"/>
            <a:r>
              <a:rPr lang="tr-TR" dirty="0"/>
              <a:t>Sipariş maliyeti, yeni bir sipariş verilmesinden siparişin teslim alınmasına kadar geçen süreçte ortaya çıkan maliyetlerdir. Sipariş maliyeti; siparişin düzenlemesi ile ilgili kırtasiye, haberleşme, personel ücreti, kayıt masrafları, kargo, sipariş takibi ve faturaların ödenmesi ile ilgili masraflar ile teslim alma sırasında ortaya çıkan ulaşım, kontrol, teslim alma ve kayıt masrafları gibi masrafların toplamından oluşmaktadır. </a:t>
            </a:r>
          </a:p>
          <a:p>
            <a:pPr algn="just"/>
            <a:r>
              <a:rPr lang="tr-TR" dirty="0"/>
              <a:t>Sipariş maliyeti her sipariş için sabittir. Fakat birim başına sipariş maliyeti sipariş miktarı arttıkça azalmaktadır.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758330"/>
            <a:ext cx="1470697" cy="1292825"/>
          </a:xfrm>
          <a:prstGeom prst="rect">
            <a:avLst/>
          </a:prstGeom>
        </p:spPr>
      </p:pic>
    </p:spTree>
    <p:extLst>
      <p:ext uri="{BB962C8B-B14F-4D97-AF65-F5344CB8AC3E}">
        <p14:creationId xmlns:p14="http://schemas.microsoft.com/office/powerpoint/2010/main" val="3444398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5"/>
            <a:ext cx="1599797" cy="646331"/>
          </a:xfrm>
          <a:prstGeom prst="rect">
            <a:avLst/>
          </a:prstGeom>
          <a:noFill/>
        </p:spPr>
        <p:txBody>
          <a:bodyPr wrap="none" rtlCol="0">
            <a:spAutoFit/>
          </a:bodyPr>
          <a:lstStyle/>
          <a:p>
            <a:r>
              <a:rPr lang="tr-TR" sz="3600" b="1" i="1" dirty="0">
                <a:solidFill>
                  <a:srgbClr val="00B0F0"/>
                </a:solidFill>
              </a:rPr>
              <a:t>Nakliye</a:t>
            </a:r>
            <a:endParaRPr lang="tr-TR" sz="4400" dirty="0">
              <a:solidFill>
                <a:srgbClr val="00B0F0"/>
              </a:solidFill>
            </a:endParaRPr>
          </a:p>
        </p:txBody>
      </p:sp>
      <p:sp>
        <p:nvSpPr>
          <p:cNvPr id="3" name="Metin kutusu 2"/>
          <p:cNvSpPr txBox="1"/>
          <p:nvPr/>
        </p:nvSpPr>
        <p:spPr>
          <a:xfrm>
            <a:off x="3254992" y="1214378"/>
            <a:ext cx="5732060" cy="4401205"/>
          </a:xfrm>
          <a:prstGeom prst="rect">
            <a:avLst/>
          </a:prstGeom>
          <a:noFill/>
        </p:spPr>
        <p:txBody>
          <a:bodyPr wrap="square" rtlCol="0" anchor="ctr">
            <a:spAutoFit/>
          </a:bodyPr>
          <a:lstStyle/>
          <a:p>
            <a:pPr algn="just"/>
            <a:r>
              <a:rPr lang="tr-TR" sz="2800" dirty="0"/>
              <a:t>Ürün, hammadde, kaynak veya diğer somut maddelerin taşınması işlemine nakliye denir. Üretim ve tüketim noktaları farklı olduğu sürece taşımacılık her zaman var olacaktır. Lojistik, malların tedarik zinciri içindeki hareketini kapsadığına göre nakliye operasyonları, lojistiğin en temel operasyonudur denilir.</a:t>
            </a:r>
          </a:p>
        </p:txBody>
      </p:sp>
      <p:pic>
        <p:nvPicPr>
          <p:cNvPr id="6" name="Resim 5"/>
          <p:cNvPicPr>
            <a:picLocks noChangeAspect="1"/>
          </p:cNvPicPr>
          <p:nvPr/>
        </p:nvPicPr>
        <p:blipFill>
          <a:blip r:embed="rId2"/>
          <a:stretch>
            <a:fillRect/>
          </a:stretch>
        </p:blipFill>
        <p:spPr>
          <a:xfrm>
            <a:off x="296839" y="1645266"/>
            <a:ext cx="2760740" cy="2757187"/>
          </a:xfrm>
          <a:prstGeom prst="rect">
            <a:avLst/>
          </a:prstGeom>
        </p:spPr>
      </p:pic>
    </p:spTree>
    <p:extLst>
      <p:ext uri="{BB962C8B-B14F-4D97-AF65-F5344CB8AC3E}">
        <p14:creationId xmlns:p14="http://schemas.microsoft.com/office/powerpoint/2010/main" val="964717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Üretime Hazırlık (Kurulum) Maliyeti</a:t>
            </a:r>
          </a:p>
        </p:txBody>
      </p:sp>
      <p:sp>
        <p:nvSpPr>
          <p:cNvPr id="3" name="İçerik Yer Tutucusu 2"/>
          <p:cNvSpPr>
            <a:spLocks noGrp="1"/>
          </p:cNvSpPr>
          <p:nvPr>
            <p:ph idx="1"/>
          </p:nvPr>
        </p:nvSpPr>
        <p:spPr/>
        <p:txBody>
          <a:bodyPr>
            <a:normAutofit/>
          </a:bodyPr>
          <a:lstStyle/>
          <a:p>
            <a:pPr algn="just"/>
            <a:r>
              <a:rPr lang="tr-TR" dirty="0"/>
              <a:t>Üretim yapan işletmeler için söz konusu olan üretime hazırlık maliyeti, belirli bir ürünü ya da parçayı üretebilmek için makine, donanım ve tesislerin ilgili düzene getirilmesi sırasında yapılan hazırlıklardan dolayı ortaya çıkan maliyetlerdir. Yeni makinelerin kurulması ve test edilmesi sırasında boşta kalan elemanlara ödenecek paralar ve makine kurulum ve test edilmesi için ödenen giderler üretime hazırlık maliyeti içinde değerlendirilmektedir. </a:t>
            </a:r>
          </a:p>
        </p:txBody>
      </p:sp>
      <p:pic>
        <p:nvPicPr>
          <p:cNvPr id="4" name="Resim 3" descr="Ekran Kırpm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248" y="5229200"/>
            <a:ext cx="1139797" cy="1343579"/>
          </a:xfrm>
          <a:prstGeom prst="rect">
            <a:avLst/>
          </a:prstGeom>
        </p:spPr>
      </p:pic>
    </p:spTree>
    <p:extLst>
      <p:ext uri="{BB962C8B-B14F-4D97-AF65-F5344CB8AC3E}">
        <p14:creationId xmlns:p14="http://schemas.microsoft.com/office/powerpoint/2010/main" val="447079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Satın Alma Maliyeti</a:t>
            </a:r>
          </a:p>
        </p:txBody>
      </p:sp>
      <p:sp>
        <p:nvSpPr>
          <p:cNvPr id="3" name="İçerik Yer Tutucusu 2"/>
          <p:cNvSpPr>
            <a:spLocks noGrp="1"/>
          </p:cNvSpPr>
          <p:nvPr>
            <p:ph idx="1"/>
          </p:nvPr>
        </p:nvSpPr>
        <p:spPr/>
        <p:txBody>
          <a:bodyPr/>
          <a:lstStyle/>
          <a:p>
            <a:r>
              <a:rPr lang="tr-TR" dirty="0"/>
              <a:t>Bir malı satın almak için gerekli birim değişken maliyettir. (Winston, 1991: 815) İşletme belli bir malı piyasadan satın almak durumunda ise, bu malın her bir birimine ödenen para birim satın alma maliyetidir. Özellikle mal üretimi yapmadan sadece toptan ve perakende satış yapan işletmelerde satın alma maliyeti önemli maliyet kalemleri arasındadır.</a:t>
            </a:r>
          </a:p>
        </p:txBody>
      </p:sp>
      <p:pic>
        <p:nvPicPr>
          <p:cNvPr id="4" name="Resim 3" descr="Ekran Kırpma"/>
          <p:cNvPicPr>
            <a:picLocks noChangeAspect="1"/>
          </p:cNvPicPr>
          <p:nvPr/>
        </p:nvPicPr>
        <p:blipFill rotWithShape="1">
          <a:blip r:embed="rId3">
            <a:extLst>
              <a:ext uri="{28A0092B-C50C-407E-A947-70E740481C1C}">
                <a14:useLocalDpi xmlns:a14="http://schemas.microsoft.com/office/drawing/2010/main" val="0"/>
              </a:ext>
            </a:extLst>
          </a:blip>
          <a:srcRect l="8161"/>
          <a:stretch/>
        </p:blipFill>
        <p:spPr>
          <a:xfrm>
            <a:off x="6255656" y="4653136"/>
            <a:ext cx="2739923" cy="2079138"/>
          </a:xfrm>
          <a:prstGeom prst="rect">
            <a:avLst/>
          </a:prstGeom>
        </p:spPr>
      </p:pic>
    </p:spTree>
    <p:extLst>
      <p:ext uri="{BB962C8B-B14F-4D97-AF65-F5344CB8AC3E}">
        <p14:creationId xmlns:p14="http://schemas.microsoft.com/office/powerpoint/2010/main" val="8911311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Üretim Maliyeti</a:t>
            </a:r>
          </a:p>
        </p:txBody>
      </p:sp>
      <p:sp>
        <p:nvSpPr>
          <p:cNvPr id="3" name="İçerik Yer Tutucusu 2"/>
          <p:cNvSpPr>
            <a:spLocks noGrp="1"/>
          </p:cNvSpPr>
          <p:nvPr>
            <p:ph idx="1"/>
          </p:nvPr>
        </p:nvSpPr>
        <p:spPr/>
        <p:txBody>
          <a:bodyPr/>
          <a:lstStyle/>
          <a:p>
            <a:pPr algn="just"/>
            <a:r>
              <a:rPr lang="tr-TR" dirty="0"/>
              <a:t>Bir malı üretmek için gerekli birim değişken maliyettir. Üretim sırasında sabit ve değişken maliyet olmak üzere iki tür maliyet ortaya çıkmaktadır. İşçilik, hammadde ve diğer üretim giderleri, üretimi yapılan malın değişken maliyet unsurlarıdır ve üretim arttıkça bu maliyetler de artar.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633" y="620688"/>
            <a:ext cx="1359460" cy="1293467"/>
          </a:xfrm>
          <a:prstGeom prst="rect">
            <a:avLst/>
          </a:prstGeom>
        </p:spPr>
      </p:pic>
    </p:spTree>
    <p:extLst>
      <p:ext uri="{BB962C8B-B14F-4D97-AF65-F5344CB8AC3E}">
        <p14:creationId xmlns:p14="http://schemas.microsoft.com/office/powerpoint/2010/main" val="30719460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Stok Bulundurma Maliyeti</a:t>
            </a:r>
          </a:p>
        </p:txBody>
      </p:sp>
      <p:sp>
        <p:nvSpPr>
          <p:cNvPr id="3" name="İçerik Yer Tutucusu 2"/>
          <p:cNvSpPr>
            <a:spLocks noGrp="1"/>
          </p:cNvSpPr>
          <p:nvPr>
            <p:ph idx="1"/>
          </p:nvPr>
        </p:nvSpPr>
        <p:spPr/>
        <p:txBody>
          <a:bodyPr/>
          <a:lstStyle/>
          <a:p>
            <a:pPr algn="just"/>
            <a:r>
              <a:rPr lang="tr-TR" dirty="0"/>
              <a:t>İşletmenin belirli bir stok miktarını belirli bir dönem bulundurması (depolaması) sonucu katlanması gereken maliyetlerdir. Stok bulundurma maliyeti stok miktarıyla doğru orantılı olarak artmaktadır. </a:t>
            </a:r>
          </a:p>
          <a:p>
            <a:pPr algn="just"/>
            <a:r>
              <a:rPr lang="tr-TR" dirty="0"/>
              <a:t>Stok bulundurma maliyetleri; sermayenin fırsat maliyeti, sigorta ve vergiler, kırılma, bozulma, fire ve modası geçme maliyetleri ile depolama maliyeti gibi alt maliyet kalemlerinden oluşmaktadır.</a:t>
            </a:r>
          </a:p>
        </p:txBody>
      </p:sp>
    </p:spTree>
    <p:extLst>
      <p:ext uri="{BB962C8B-B14F-4D97-AF65-F5344CB8AC3E}">
        <p14:creationId xmlns:p14="http://schemas.microsoft.com/office/powerpoint/2010/main" val="2269462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ctr"/>
            <a:r>
              <a:rPr lang="tr-TR" dirty="0"/>
              <a:t>Stok Bulundurmama (Stoksuzluk) Maliyeti</a:t>
            </a:r>
          </a:p>
        </p:txBody>
      </p:sp>
      <p:sp>
        <p:nvSpPr>
          <p:cNvPr id="3" name="İçerik Yer Tutucusu 2"/>
          <p:cNvSpPr>
            <a:spLocks noGrp="1"/>
          </p:cNvSpPr>
          <p:nvPr>
            <p:ph idx="1"/>
          </p:nvPr>
        </p:nvSpPr>
        <p:spPr/>
        <p:txBody>
          <a:bodyPr>
            <a:normAutofit/>
          </a:bodyPr>
          <a:lstStyle/>
          <a:p>
            <a:pPr algn="just"/>
            <a:r>
              <a:rPr lang="tr-TR" sz="2400" dirty="0"/>
              <a:t>Stok bulundurmama veya bir başka ifade ile stoksuzluk maliyeti, gelen talebi karşılayacak miktarın stokta bulunmamasından dolayı ortaya çıkacak sonuçların maliyetidir. Bu maliyetler arasında, gelen siparişin karşılanamamasından doğan satış kaybı maliyeti, gecikme ile karşılanmasından dolayı gecikme maliyeti ve her ikisi sonucu ortaya çıkan müşteri gözünde itibar kaybı gibi maliyetler sayılabilir.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4725144"/>
            <a:ext cx="3257165" cy="1938520"/>
          </a:xfrm>
          <a:prstGeom prst="rect">
            <a:avLst/>
          </a:prstGeom>
        </p:spPr>
      </p:pic>
    </p:spTree>
    <p:extLst>
      <p:ext uri="{BB962C8B-B14F-4D97-AF65-F5344CB8AC3E}">
        <p14:creationId xmlns:p14="http://schemas.microsoft.com/office/powerpoint/2010/main" val="18953087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800" b="1" dirty="0"/>
              <a:t>Stok bulundurma ve bulundurmama tercihi ile karşı karşıya olan işletmeleri stok bulundurmaya sevk eden nedenler</a:t>
            </a:r>
          </a:p>
        </p:txBody>
      </p:sp>
      <p:sp>
        <p:nvSpPr>
          <p:cNvPr id="3" name="İçerik Yer Tutucusu 2"/>
          <p:cNvSpPr>
            <a:spLocks noGrp="1"/>
          </p:cNvSpPr>
          <p:nvPr>
            <p:ph idx="1"/>
          </p:nvPr>
        </p:nvSpPr>
        <p:spPr/>
        <p:txBody>
          <a:bodyPr>
            <a:normAutofit/>
          </a:bodyPr>
          <a:lstStyle/>
          <a:p>
            <a:r>
              <a:rPr lang="tr-TR" b="1" dirty="0"/>
              <a:t>Belirsizliklere Karşı Hazırlıklı Olma: </a:t>
            </a:r>
          </a:p>
          <a:p>
            <a:pPr marL="0" indent="0">
              <a:buNone/>
            </a:pPr>
            <a:r>
              <a:rPr lang="tr-TR" dirty="0"/>
              <a:t>İşletmeleri stok bulundurmaya zorlayan en önemli nedenlerden birisi belirsizliklerdir. Belirsizlikler özellikle talep, arz ve ürün tedarik süresinde ortaya çıkmaktadır. Bunlar dışında işletmeler, emek arzında, faktör fiyatlarında ve sermayenin maliyeti olarak faiz oranlarındaki belirsizliklerle de karşı karşıya kalmaktadır. </a:t>
            </a:r>
          </a:p>
        </p:txBody>
      </p:sp>
    </p:spTree>
    <p:extLst>
      <p:ext uri="{BB962C8B-B14F-4D97-AF65-F5344CB8AC3E}">
        <p14:creationId xmlns:p14="http://schemas.microsoft.com/office/powerpoint/2010/main" val="29243765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800" b="1" dirty="0"/>
              <a:t>Stok bulundurma ve bulundurmama tercihi ile karşı karşıya olan işletmeleri stok bulundurmaya sevk eden nedenler</a:t>
            </a:r>
          </a:p>
        </p:txBody>
      </p:sp>
      <p:sp>
        <p:nvSpPr>
          <p:cNvPr id="3" name="İçerik Yer Tutucusu 2"/>
          <p:cNvSpPr>
            <a:spLocks noGrp="1"/>
          </p:cNvSpPr>
          <p:nvPr>
            <p:ph idx="1"/>
          </p:nvPr>
        </p:nvSpPr>
        <p:spPr/>
        <p:txBody>
          <a:bodyPr>
            <a:normAutofit/>
          </a:bodyPr>
          <a:lstStyle/>
          <a:p>
            <a:r>
              <a:rPr lang="tr-TR" b="1" dirty="0"/>
              <a:t>Ölçek Ekonomilerinden Yararlanma: </a:t>
            </a:r>
          </a:p>
          <a:p>
            <a:pPr marL="0" indent="0">
              <a:buNone/>
            </a:pPr>
            <a:r>
              <a:rPr lang="tr-TR" dirty="0"/>
              <a:t>İşletmeler ölçek ekonomilerinin verdiği avantajlardan faydalanmak için tek seferde daha fazla sipariş vererek veya daha fazla üretim yaparak ihtiyaç fazlası miktarı stok olarak bulundurmaktadır. Sipariş usulü ile çalışan işletmeler için her siparişin, sipariş miktarından bağımsız bir maliyeti vardır. Dolayısıyla her siparişte verilen sipariş miktarı arttıkça birim başına düşen sipariş maliyeti azalmaktadır.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32" y="5157192"/>
            <a:ext cx="1956260" cy="1442742"/>
          </a:xfrm>
          <a:prstGeom prst="rect">
            <a:avLst/>
          </a:prstGeom>
        </p:spPr>
      </p:pic>
    </p:spTree>
    <p:extLst>
      <p:ext uri="{BB962C8B-B14F-4D97-AF65-F5344CB8AC3E}">
        <p14:creationId xmlns:p14="http://schemas.microsoft.com/office/powerpoint/2010/main" val="14642654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800" dirty="0"/>
              <a:t>Stok bulundurma ve bulundurmama tercihi ile karşı karşıya olan işletmeleri stok bulundurmaya sevk eden nedenler</a:t>
            </a:r>
          </a:p>
        </p:txBody>
      </p:sp>
      <p:sp>
        <p:nvSpPr>
          <p:cNvPr id="3" name="İçerik Yer Tutucusu 2"/>
          <p:cNvSpPr>
            <a:spLocks noGrp="1"/>
          </p:cNvSpPr>
          <p:nvPr>
            <p:ph idx="1"/>
          </p:nvPr>
        </p:nvSpPr>
        <p:spPr/>
        <p:txBody>
          <a:bodyPr/>
          <a:lstStyle/>
          <a:p>
            <a:pPr algn="just"/>
            <a:r>
              <a:rPr lang="tr-TR" b="1" dirty="0"/>
              <a:t>Spekülatif Amaçlı Nedenler:</a:t>
            </a:r>
          </a:p>
          <a:p>
            <a:pPr marL="0" indent="0" algn="just">
              <a:buNone/>
            </a:pPr>
            <a:r>
              <a:rPr lang="tr-TR" b="1" dirty="0"/>
              <a:t> </a:t>
            </a:r>
            <a:r>
              <a:rPr lang="tr-TR" dirty="0"/>
              <a:t>İşletmeler belirsizliklere hazırlıklı olma ve ölçek ekonomilerinden faydalanma gibi nedenler dışında da stok bulundurma yoluna gitmektedir. Özellikle geleceğe dönük beklentiler, işletmelerin stok bulundurma kararlarını doğrudan etkilemektedir.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4567889"/>
            <a:ext cx="3486913" cy="1840839"/>
          </a:xfrm>
          <a:prstGeom prst="rect">
            <a:avLst/>
          </a:prstGeom>
        </p:spPr>
      </p:pic>
    </p:spTree>
    <p:extLst>
      <p:ext uri="{BB962C8B-B14F-4D97-AF65-F5344CB8AC3E}">
        <p14:creationId xmlns:p14="http://schemas.microsoft.com/office/powerpoint/2010/main" val="23322188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800" b="1" dirty="0"/>
              <a:t>Stok bulundurma ve bulundurmama tercihi ile karşı karşıya olan işletmeleri stok bulundurmaya sevk eden nedenler</a:t>
            </a:r>
          </a:p>
        </p:txBody>
      </p:sp>
      <p:sp>
        <p:nvSpPr>
          <p:cNvPr id="3" name="İçerik Yer Tutucusu 2"/>
          <p:cNvSpPr>
            <a:spLocks noGrp="1"/>
          </p:cNvSpPr>
          <p:nvPr>
            <p:ph idx="1"/>
          </p:nvPr>
        </p:nvSpPr>
        <p:spPr/>
        <p:txBody>
          <a:bodyPr>
            <a:normAutofit/>
          </a:bodyPr>
          <a:lstStyle/>
          <a:p>
            <a:r>
              <a:rPr lang="tr-TR" b="1" dirty="0"/>
              <a:t>İşletme Faaliyetlerinin Sürekliliğini Sağlama </a:t>
            </a:r>
          </a:p>
          <a:p>
            <a:pPr marL="0" indent="0">
              <a:buNone/>
            </a:pPr>
            <a:r>
              <a:rPr lang="tr-TR" dirty="0"/>
              <a:t>İşletmeler bütün bu sayılan nedenlerin dışında üretimlerini devam ettirebilmek için bir miktar stok bulundurmak zorundadır. Aksi halde, üretimin herhangi bir aşamasında aksaklıklar olması durumunda üretimde ve satışta kesilmeler söz konusu olacaktır. Bu durumda, işletme belli bir süre üretimi durdurmak veya ihtiyaç duyduğu ara malını diğer işletmelerden daha pahalıya almak zorunda kalacaktır. </a:t>
            </a:r>
          </a:p>
        </p:txBody>
      </p:sp>
    </p:spTree>
    <p:extLst>
      <p:ext uri="{BB962C8B-B14F-4D97-AF65-F5344CB8AC3E}">
        <p14:creationId xmlns:p14="http://schemas.microsoft.com/office/powerpoint/2010/main" val="33979278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ctr"/>
            <a:r>
              <a:rPr lang="tr-TR" dirty="0"/>
              <a:t>Stok Kontrol Sistemleri </a:t>
            </a:r>
          </a:p>
        </p:txBody>
      </p:sp>
      <p:sp>
        <p:nvSpPr>
          <p:cNvPr id="3" name="İçerik Yer Tutucusu 2"/>
          <p:cNvSpPr>
            <a:spLocks noGrp="1"/>
          </p:cNvSpPr>
          <p:nvPr>
            <p:ph idx="1"/>
          </p:nvPr>
        </p:nvSpPr>
        <p:spPr/>
        <p:txBody>
          <a:bodyPr>
            <a:normAutofit/>
          </a:bodyPr>
          <a:lstStyle/>
          <a:p>
            <a:pPr algn="just"/>
            <a:r>
              <a:rPr lang="tr-TR" dirty="0"/>
              <a:t>İşletmelerde stok yönetiminde genellikle </a:t>
            </a:r>
            <a:r>
              <a:rPr lang="tr-TR" b="1" dirty="0"/>
              <a:t>bağımsız talep</a:t>
            </a:r>
            <a:r>
              <a:rPr lang="tr-TR" dirty="0"/>
              <a:t> ve </a:t>
            </a:r>
            <a:r>
              <a:rPr lang="tr-TR" b="1" dirty="0"/>
              <a:t>bağımlı talep </a:t>
            </a:r>
            <a:r>
              <a:rPr lang="tr-TR" dirty="0"/>
              <a:t>olmak üzere iki tür talep söz konusudur. Bağımsız talep, ürüne işletme dışı alıcılar tarafından olan taleptir (Nihai ürüne olan talep gibi). Diğer talep türü ise, bağımlı talep olup hammadde talebi, yarı işlenmiş ürün talebi gibi başka bir ürünün talebine bağlı olarak ortaya çıkan ve işletme içinde oluşan taleptir. </a:t>
            </a:r>
          </a:p>
        </p:txBody>
      </p:sp>
      <p:pic>
        <p:nvPicPr>
          <p:cNvPr id="4" name="Resim 3" descr="Ekran Kırpma"/>
          <p:cNvPicPr>
            <a:picLocks noChangeAspect="1"/>
          </p:cNvPicPr>
          <p:nvPr/>
        </p:nvPicPr>
        <p:blipFill rotWithShape="1">
          <a:blip r:embed="rId3">
            <a:extLst>
              <a:ext uri="{28A0092B-C50C-407E-A947-70E740481C1C}">
                <a14:useLocalDpi xmlns:a14="http://schemas.microsoft.com/office/drawing/2010/main" val="0"/>
              </a:ext>
            </a:extLst>
          </a:blip>
          <a:srcRect t="5724" b="5938"/>
          <a:stretch/>
        </p:blipFill>
        <p:spPr>
          <a:xfrm>
            <a:off x="5508104" y="4833256"/>
            <a:ext cx="2642714" cy="1640115"/>
          </a:xfrm>
          <a:prstGeom prst="rect">
            <a:avLst/>
          </a:prstGeom>
        </p:spPr>
      </p:pic>
    </p:spTree>
    <p:extLst>
      <p:ext uri="{BB962C8B-B14F-4D97-AF65-F5344CB8AC3E}">
        <p14:creationId xmlns:p14="http://schemas.microsoft.com/office/powerpoint/2010/main" val="59055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560124" cy="584775"/>
          </a:xfrm>
          <a:prstGeom prst="rect">
            <a:avLst/>
          </a:prstGeom>
          <a:noFill/>
        </p:spPr>
        <p:txBody>
          <a:bodyPr wrap="none" rtlCol="0">
            <a:spAutoFit/>
          </a:bodyPr>
          <a:lstStyle/>
          <a:p>
            <a:r>
              <a:rPr lang="tr-TR" sz="3200" b="1" i="1" dirty="0">
                <a:solidFill>
                  <a:srgbClr val="00B0F0"/>
                </a:solidFill>
              </a:rPr>
              <a:t>Stok Yönetimi</a:t>
            </a:r>
          </a:p>
        </p:txBody>
      </p:sp>
      <p:sp>
        <p:nvSpPr>
          <p:cNvPr id="3" name="Metin kutusu 2"/>
          <p:cNvSpPr txBox="1"/>
          <p:nvPr/>
        </p:nvSpPr>
        <p:spPr>
          <a:xfrm>
            <a:off x="3746311" y="1617785"/>
            <a:ext cx="5105785" cy="4708981"/>
          </a:xfrm>
          <a:prstGeom prst="rect">
            <a:avLst/>
          </a:prstGeom>
          <a:noFill/>
        </p:spPr>
        <p:txBody>
          <a:bodyPr wrap="square" rtlCol="0">
            <a:spAutoFit/>
          </a:bodyPr>
          <a:lstStyle/>
          <a:p>
            <a:pPr algn="just"/>
            <a:r>
              <a:rPr lang="tr-TR" sz="1500" b="1" dirty="0"/>
              <a:t>Stok</a:t>
            </a:r>
            <a:r>
              <a:rPr lang="tr-TR" sz="1500" dirty="0"/>
              <a:t>, üretimi istenen düzeyde tutmak, teslim ve satışı istenen özelliklere göre gerçekleştirmek amacıyla malzeme ve ürün mevcudunun elde bulundurulmasıdır. Başka bir deyişle, iç ve dış müşterinin talebini karşılamak amacıyla işletmenin elde tuttuğu malzemedir. Tedarik zincirlerinde malzemenin  bitmiş ürüne dönüşümü sırasında stok bulundurulur. Tedarik zinciri içinde hammadde yarı mamule dönüştürülmek üzere tutulur. Hammadde işlendiğinde elde edilen ürün henüz son şeklini almadıysa bu mamullere yarı mamul denir. Yüklemeye hazır haldeki ve üretim sürecini tamamlamış mamullere ise bitmiş ürün denir. Tedarik zincirinin farklı bölümlerinde hammadde, yarı mamul ve bitmiş ürün stokları tutulmaktadır. Fakat bu durum tedarik zinciri üyelerini zorlar. Çünkü nakit para akışı yavaşlar üretilen malın maliyeti kısa sürede kasanıza girmeyebilir veya stokta bekleyen mallar siz satamadan bozulabilir ya da ürünleriniz büyük ise çok yer kaplayacağından sizin için ekstra depo maliyeti çıkarabilir. O yüzden tedarik zinciri üyeleri stoklarını en aza indirgemeye çalışırlar.</a:t>
            </a:r>
          </a:p>
        </p:txBody>
      </p:sp>
      <p:pic>
        <p:nvPicPr>
          <p:cNvPr id="3074" name="Picture 2" descr="http://www.e-sertifika.org/wp-content/uploads/2013/03/stok-yonetim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39" y="1617784"/>
            <a:ext cx="3193576" cy="31935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59365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260648"/>
            <a:ext cx="8229600" cy="1143000"/>
          </a:xfrm>
        </p:spPr>
        <p:txBody>
          <a:bodyPr/>
          <a:lstStyle/>
          <a:p>
            <a:r>
              <a:rPr lang="tr-TR" dirty="0"/>
              <a:t>Stok Kontrol Sistemleri </a:t>
            </a:r>
          </a:p>
        </p:txBody>
      </p:sp>
      <p:sp>
        <p:nvSpPr>
          <p:cNvPr id="3" name="İçerik Yer Tutucusu 2"/>
          <p:cNvSpPr>
            <a:spLocks noGrp="1"/>
          </p:cNvSpPr>
          <p:nvPr>
            <p:ph idx="1"/>
          </p:nvPr>
        </p:nvSpPr>
        <p:spPr>
          <a:xfrm>
            <a:off x="395536" y="1560160"/>
            <a:ext cx="8229600" cy="4389120"/>
          </a:xfrm>
        </p:spPr>
        <p:txBody>
          <a:bodyPr>
            <a:normAutofit/>
          </a:bodyPr>
          <a:lstStyle/>
          <a:p>
            <a:pPr marL="0" indent="0" algn="just">
              <a:buNone/>
            </a:pPr>
            <a:r>
              <a:rPr lang="tr-TR" dirty="0"/>
              <a:t>Bağımsız talep durumunda uygulanan stok kontrol sistemleri üç ana başlık altında toplanabilir. Bunlar; </a:t>
            </a:r>
          </a:p>
          <a:p>
            <a:r>
              <a:rPr lang="tr-TR" dirty="0"/>
              <a:t>Sabit sipariş miktarı, </a:t>
            </a:r>
          </a:p>
          <a:p>
            <a:r>
              <a:rPr lang="tr-TR" dirty="0"/>
              <a:t>Sabit sipariş periyodu  </a:t>
            </a:r>
          </a:p>
          <a:p>
            <a:r>
              <a:rPr lang="tr-TR" dirty="0"/>
              <a:t>Maksimum-minimum sistemi</a:t>
            </a:r>
          </a:p>
          <a:p>
            <a:pPr marL="0" indent="0" algn="just">
              <a:buNone/>
            </a:pPr>
            <a:r>
              <a:rPr lang="tr-TR" dirty="0"/>
              <a:t>Bağımlı talep durumunda ise Malzeme İhtiyaç Planlaması (</a:t>
            </a:r>
            <a:r>
              <a:rPr lang="tr-TR" dirty="0" err="1"/>
              <a:t>Materials</a:t>
            </a:r>
            <a:r>
              <a:rPr lang="tr-TR" dirty="0"/>
              <a:t> </a:t>
            </a:r>
            <a:r>
              <a:rPr lang="tr-TR" dirty="0" err="1"/>
              <a:t>Requirement</a:t>
            </a:r>
            <a:r>
              <a:rPr lang="tr-TR" dirty="0"/>
              <a:t> Planning, MRP) olarak bilinen teknik en yaygın kullanılan stok kontrol sistemidir</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5172902"/>
            <a:ext cx="3507858" cy="1484784"/>
          </a:xfrm>
          <a:prstGeom prst="rect">
            <a:avLst/>
          </a:prstGeom>
        </p:spPr>
      </p:pic>
    </p:spTree>
    <p:extLst>
      <p:ext uri="{BB962C8B-B14F-4D97-AF65-F5344CB8AC3E}">
        <p14:creationId xmlns:p14="http://schemas.microsoft.com/office/powerpoint/2010/main" val="32944672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Bağımsız Talep Altında Stok Kontrol Sistemleri</a:t>
            </a:r>
          </a:p>
        </p:txBody>
      </p:sp>
      <p:sp>
        <p:nvSpPr>
          <p:cNvPr id="3" name="İçerik Yer Tutucusu 2"/>
          <p:cNvSpPr>
            <a:spLocks noGrp="1"/>
          </p:cNvSpPr>
          <p:nvPr>
            <p:ph idx="1"/>
          </p:nvPr>
        </p:nvSpPr>
        <p:spPr/>
        <p:txBody>
          <a:bodyPr/>
          <a:lstStyle/>
          <a:p>
            <a:pPr algn="just"/>
            <a:r>
              <a:rPr lang="tr-TR" dirty="0"/>
              <a:t>Bağımsız talep durumunda kullanılan stok kontrol sistemleri, sabit sipariş miktarı, sabit sipariş periyodu ve maksimum-minimum sistemi başlıkları altında incelenmektedir. Bu sistemler de kendi içinde bazı yöntemleri kullanmaktadır. Bu yöntemlerin seçiminde personel durumu, bilgi akış sistemi, makine ve araç-gereç durumu, bina ve depo kapasiteleri gibi unsurlar göz önüne alınmalıdır. </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4726154"/>
            <a:ext cx="3281541" cy="2131846"/>
          </a:xfrm>
          <a:prstGeom prst="rect">
            <a:avLst/>
          </a:prstGeom>
        </p:spPr>
      </p:pic>
    </p:spTree>
    <p:extLst>
      <p:ext uri="{BB962C8B-B14F-4D97-AF65-F5344CB8AC3E}">
        <p14:creationId xmlns:p14="http://schemas.microsoft.com/office/powerpoint/2010/main" val="24105488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Sabit Sipariş Miktarı Sistemi</a:t>
            </a:r>
          </a:p>
        </p:txBody>
      </p:sp>
      <p:sp>
        <p:nvSpPr>
          <p:cNvPr id="3" name="İçerik Yer Tutucusu 2"/>
          <p:cNvSpPr>
            <a:spLocks noGrp="1"/>
          </p:cNvSpPr>
          <p:nvPr>
            <p:ph idx="1"/>
          </p:nvPr>
        </p:nvSpPr>
        <p:spPr/>
        <p:txBody>
          <a:bodyPr>
            <a:normAutofit/>
          </a:bodyPr>
          <a:lstStyle/>
          <a:p>
            <a:r>
              <a:rPr lang="tr-TR" dirty="0"/>
              <a:t> Sabit sipariş miktarı sisteminde, stoklar önceden belirlenmiş stok miktarı seviyesine düştüğü zaman sabit oranda sipariş verilmektedir. Bu yöntemde ne zaman sipariş verileceği önceden bilinmemekte fakat ne kadar sipariş verileceği baştan sabit olarak belirlenmektedir. </a:t>
            </a:r>
          </a:p>
          <a:p>
            <a:r>
              <a:rPr lang="tr-TR" dirty="0"/>
              <a:t>Talep oranının çok dalgalı olmadığı durumlarda uygun bir sistem olan sabit sipariş miktarı sisteminde stok seviyesinin sürekli olarak izlenmesi gerekmektedir. </a:t>
            </a:r>
          </a:p>
        </p:txBody>
      </p:sp>
    </p:spTree>
    <p:extLst>
      <p:ext uri="{BB962C8B-B14F-4D97-AF65-F5344CB8AC3E}">
        <p14:creationId xmlns:p14="http://schemas.microsoft.com/office/powerpoint/2010/main" val="32136675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Sabit Sipariş Miktarı Sistemi</a:t>
            </a:r>
          </a:p>
        </p:txBody>
      </p:sp>
      <p:sp>
        <p:nvSpPr>
          <p:cNvPr id="3" name="İçerik Yer Tutucusu 2"/>
          <p:cNvSpPr>
            <a:spLocks noGrp="1"/>
          </p:cNvSpPr>
          <p:nvPr>
            <p:ph idx="1"/>
          </p:nvPr>
        </p:nvSpPr>
        <p:spPr/>
        <p:txBody>
          <a:bodyPr>
            <a:normAutofit/>
          </a:bodyPr>
          <a:lstStyle/>
          <a:p>
            <a:r>
              <a:rPr lang="tr-TR" b="1" dirty="0"/>
              <a:t>Çift Kutu Yöntemi: </a:t>
            </a:r>
            <a:r>
              <a:rPr lang="tr-TR" dirty="0"/>
              <a:t>Stoklanan madde miktarının az, fakat stok çeşidinin fazla olduğu küçük işletmelerde kullanılan çift kutu yönteminde her çeşit stok için biri asıl diğeri yedek olarak iki kutu bulunmaktadır. Asıl kutudaki stok bittiğinde sipariş verilmekte ve siparişler gelene kadar oluşan talep yedek kutudan karşılanmaktadır. </a:t>
            </a:r>
          </a:p>
        </p:txBody>
      </p:sp>
    </p:spTree>
    <p:extLst>
      <p:ext uri="{BB962C8B-B14F-4D97-AF65-F5344CB8AC3E}">
        <p14:creationId xmlns:p14="http://schemas.microsoft.com/office/powerpoint/2010/main" val="1068541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Sabit Sipariş Periyodu Sistemi</a:t>
            </a:r>
          </a:p>
        </p:txBody>
      </p:sp>
      <p:sp>
        <p:nvSpPr>
          <p:cNvPr id="3" name="İçerik Yer Tutucusu 2"/>
          <p:cNvSpPr>
            <a:spLocks noGrp="1"/>
          </p:cNvSpPr>
          <p:nvPr>
            <p:ph idx="1"/>
          </p:nvPr>
        </p:nvSpPr>
        <p:spPr/>
        <p:txBody>
          <a:bodyPr>
            <a:normAutofit/>
          </a:bodyPr>
          <a:lstStyle/>
          <a:p>
            <a:r>
              <a:rPr lang="tr-TR" dirty="0"/>
              <a:t>Sabit sipariş periyodu sisteminde stoklar belli zamanlarda –sabit zaman dilimlerinde-, örneğin her hafta veya her ay gibi, izlenmekte ve önceden belirlenmiş belli bir stok seviyesi göz önüne alınarak ihtiyaç miktarı kadar sipariş verilmektedir. Bu yöntemde ne zaman sipariş verileceği, bir başka ifade ile siparişler arası süre belli iken verilecek sipariş miktarı talep veya kullanım oranına göre her dönem farklı olmaktadır. </a:t>
            </a:r>
          </a:p>
        </p:txBody>
      </p:sp>
    </p:spTree>
    <p:extLst>
      <p:ext uri="{BB962C8B-B14F-4D97-AF65-F5344CB8AC3E}">
        <p14:creationId xmlns:p14="http://schemas.microsoft.com/office/powerpoint/2010/main" val="27625202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Sabit Sipariş Periyodu Sistemi</a:t>
            </a:r>
          </a:p>
        </p:txBody>
      </p:sp>
      <p:sp>
        <p:nvSpPr>
          <p:cNvPr id="3" name="İçerik Yer Tutucusu 2"/>
          <p:cNvSpPr>
            <a:spLocks noGrp="1"/>
          </p:cNvSpPr>
          <p:nvPr>
            <p:ph idx="1"/>
          </p:nvPr>
        </p:nvSpPr>
        <p:spPr/>
        <p:txBody>
          <a:bodyPr>
            <a:normAutofit/>
          </a:bodyPr>
          <a:lstStyle/>
          <a:p>
            <a:r>
              <a:rPr lang="tr-TR" b="1" dirty="0"/>
              <a:t>Gözle Kontrol Yöntemi: </a:t>
            </a:r>
            <a:r>
              <a:rPr lang="tr-TR" dirty="0"/>
              <a:t>Özellikle küçük işletmelerde, depo ve ambardan sorumlu kişiler tarafından uygulanan bir stok kontrol yöntemidir. Stoklanan mallar ilgili kişi veya kişiler tarafından sürekli gözlenmekte ve stokların azalması durumunda sipariş verilmektedir. </a:t>
            </a:r>
          </a:p>
        </p:txBody>
      </p:sp>
    </p:spTree>
    <p:extLst>
      <p:ext uri="{BB962C8B-B14F-4D97-AF65-F5344CB8AC3E}">
        <p14:creationId xmlns:p14="http://schemas.microsoft.com/office/powerpoint/2010/main" val="23355585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Sabit Sipariş Periyodu Sistemi</a:t>
            </a:r>
          </a:p>
        </p:txBody>
      </p:sp>
      <p:sp>
        <p:nvSpPr>
          <p:cNvPr id="3" name="İçerik Yer Tutucusu 2"/>
          <p:cNvSpPr>
            <a:spLocks noGrp="1"/>
          </p:cNvSpPr>
          <p:nvPr>
            <p:ph idx="1"/>
          </p:nvPr>
        </p:nvSpPr>
        <p:spPr/>
        <p:txBody>
          <a:bodyPr>
            <a:normAutofit/>
          </a:bodyPr>
          <a:lstStyle/>
          <a:p>
            <a:r>
              <a:rPr lang="tr-TR" b="1" dirty="0"/>
              <a:t>Tek Kutu Yöntemi: </a:t>
            </a:r>
            <a:r>
              <a:rPr lang="tr-TR" dirty="0"/>
              <a:t>Tek kutu yönteminde kutu olarak nitelenen yer veya raflar periyodik olarak kontrol edilmekte ve doldurulmaktadır. Bu yönteme örnek olarak, süpermarketlerde rafların takibi ile petrollerde tankların doldurulması ve fabrikalarda küçük parçaların bulunduğu kutular verilebilir. </a:t>
            </a:r>
          </a:p>
        </p:txBody>
      </p:sp>
    </p:spTree>
    <p:extLst>
      <p:ext uri="{BB962C8B-B14F-4D97-AF65-F5344CB8AC3E}">
        <p14:creationId xmlns:p14="http://schemas.microsoft.com/office/powerpoint/2010/main" val="151029905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Maksimum-Minimum Sistemi</a:t>
            </a:r>
          </a:p>
        </p:txBody>
      </p:sp>
      <p:sp>
        <p:nvSpPr>
          <p:cNvPr id="3" name="İçerik Yer Tutucusu 2"/>
          <p:cNvSpPr>
            <a:spLocks noGrp="1"/>
          </p:cNvSpPr>
          <p:nvPr>
            <p:ph idx="1"/>
          </p:nvPr>
        </p:nvSpPr>
        <p:spPr/>
        <p:txBody>
          <a:bodyPr>
            <a:normAutofit/>
          </a:bodyPr>
          <a:lstStyle/>
          <a:p>
            <a:pPr algn="just"/>
            <a:r>
              <a:rPr lang="tr-TR" dirty="0"/>
              <a:t>Sabit sipariş dönemi sisteminde belli aralıklarla sipariş verildiği için bazı durumlarda verilen sipariş miktarı çok az olabilmektedir. Bu durumu ortadan kaldırmak için uygulanan maksimum-minimum sisteminde sabit sipariş miktarı sistemi ile sabit sipariş dönemi sistemin bazı özellikleri birleştirilerek daha rasyonel bir stok politikası izlenebilmektedir. (S, s) sistem olarak da nitelenen bu sistemde arzu edilen maksimum stok seviyesi (S) ile minimum stok seviyesi (s) baştan belirlenmektedir. </a:t>
            </a:r>
          </a:p>
        </p:txBody>
      </p:sp>
    </p:spTree>
    <p:extLst>
      <p:ext uri="{BB962C8B-B14F-4D97-AF65-F5344CB8AC3E}">
        <p14:creationId xmlns:p14="http://schemas.microsoft.com/office/powerpoint/2010/main" val="9811982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Bağımlı Talep Durumunda Stok Kontrol Sistemleri ve MRP</a:t>
            </a:r>
          </a:p>
        </p:txBody>
      </p:sp>
      <p:sp>
        <p:nvSpPr>
          <p:cNvPr id="3" name="İçerik Yer Tutucusu 2"/>
          <p:cNvSpPr>
            <a:spLocks noGrp="1"/>
          </p:cNvSpPr>
          <p:nvPr>
            <p:ph idx="1"/>
          </p:nvPr>
        </p:nvSpPr>
        <p:spPr/>
        <p:txBody>
          <a:bodyPr>
            <a:normAutofit lnSpcReduction="10000"/>
          </a:bodyPr>
          <a:lstStyle/>
          <a:p>
            <a:pPr algn="just"/>
            <a:r>
              <a:rPr lang="tr-TR" dirty="0"/>
              <a:t>Bağımsız talep altında stok kontrol yöntemleri içerisinde en yaygın kullanılan yöntem MRP (Malzeme İhtiyaç Planlaması / </a:t>
            </a:r>
            <a:r>
              <a:rPr lang="tr-TR" dirty="0" err="1"/>
              <a:t>Materials</a:t>
            </a:r>
            <a:r>
              <a:rPr lang="tr-TR" dirty="0"/>
              <a:t> </a:t>
            </a:r>
            <a:r>
              <a:rPr lang="tr-TR" dirty="0" err="1"/>
              <a:t>Requirement</a:t>
            </a:r>
            <a:r>
              <a:rPr lang="tr-TR" dirty="0"/>
              <a:t> Planning) yöntemidir. MRP, bir işletmenin tüm imalat faaliyetlerinin planlanması ve kontrolünde kullanılan bir stok kontrol sistemidir. Bu sistemde malzeme, parça ve yarı mamullere olan talep nihai ürüne olan talebe bağlıdır. Nihai ürüne olan talep bilindiğinde üretim sırasında gereken alt montaj ve ürünü oluşturan parça miktarları tam olarak hesaplanabilmektedir. </a:t>
            </a:r>
          </a:p>
        </p:txBody>
      </p:sp>
    </p:spTree>
    <p:extLst>
      <p:ext uri="{BB962C8B-B14F-4D97-AF65-F5344CB8AC3E}">
        <p14:creationId xmlns:p14="http://schemas.microsoft.com/office/powerpoint/2010/main" val="22427976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Klasik Ekonomik Sipariş Miktarı Modeli (EOQ)</a:t>
            </a:r>
            <a:endParaRPr lang="tr-TR" dirty="0"/>
          </a:p>
        </p:txBody>
      </p:sp>
      <p:sp>
        <p:nvSpPr>
          <p:cNvPr id="3" name="İçerik Yer Tutucusu 2"/>
          <p:cNvSpPr>
            <a:spLocks noGrp="1"/>
          </p:cNvSpPr>
          <p:nvPr>
            <p:ph idx="1"/>
          </p:nvPr>
        </p:nvSpPr>
        <p:spPr/>
        <p:txBody>
          <a:bodyPr>
            <a:normAutofit lnSpcReduction="10000"/>
          </a:bodyPr>
          <a:lstStyle/>
          <a:p>
            <a:pPr fontAlgn="base"/>
            <a:r>
              <a:rPr lang="tr-TR" dirty="0"/>
              <a:t>Stok kontrol modelleri içinde en eski ve en yaygın kullanılan model Ekonomik Sipariş Miktarı modelidir.  Ekonomik Sipariş Miktarı modelinde siparişler partiler halinde ve tek seferde teslim alınmaktadır. Daha sonra bu stok sabit bir talep hızı ile azalmaktadır.</a:t>
            </a:r>
          </a:p>
          <a:p>
            <a:pPr fontAlgn="base"/>
            <a:r>
              <a:rPr lang="tr-TR" dirty="0"/>
              <a:t>Siparişler bitmeden yeniden sipariş verme noktasında tekrar sipariş verilmekte ve bu siparişler gelene kadar eldeki stok tükenmektedir. Yeniden sipariş verme noktası, eldeki stokların biteceği zamandan tedarik süresi kadar önce olmaktadır. </a:t>
            </a:r>
          </a:p>
        </p:txBody>
      </p:sp>
    </p:spTree>
    <p:extLst>
      <p:ext uri="{BB962C8B-B14F-4D97-AF65-F5344CB8AC3E}">
        <p14:creationId xmlns:p14="http://schemas.microsoft.com/office/powerpoint/2010/main" val="269495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1965603" cy="584775"/>
          </a:xfrm>
          <a:prstGeom prst="rect">
            <a:avLst/>
          </a:prstGeom>
          <a:noFill/>
        </p:spPr>
        <p:txBody>
          <a:bodyPr wrap="none" rtlCol="0">
            <a:spAutoFit/>
          </a:bodyPr>
          <a:lstStyle/>
          <a:p>
            <a:r>
              <a:rPr lang="tr-TR" sz="3200" b="1" i="1" dirty="0">
                <a:solidFill>
                  <a:srgbClr val="00B0F0"/>
                </a:solidFill>
              </a:rPr>
              <a:t>Depolama</a:t>
            </a:r>
          </a:p>
        </p:txBody>
      </p:sp>
      <p:sp>
        <p:nvSpPr>
          <p:cNvPr id="3" name="Metin kutusu 2"/>
          <p:cNvSpPr txBox="1"/>
          <p:nvPr/>
        </p:nvSpPr>
        <p:spPr>
          <a:xfrm>
            <a:off x="296839" y="1501255"/>
            <a:ext cx="5250977" cy="5632310"/>
          </a:xfrm>
          <a:prstGeom prst="rect">
            <a:avLst/>
          </a:prstGeom>
          <a:noFill/>
        </p:spPr>
        <p:txBody>
          <a:bodyPr wrap="square" rtlCol="0">
            <a:spAutoFit/>
          </a:bodyPr>
          <a:lstStyle/>
          <a:p>
            <a:pPr algn="just"/>
            <a:r>
              <a:rPr lang="tr-TR" sz="2400" dirty="0"/>
              <a:t>Zincirdeki hammadde depolarında, yarı mamul depolarında, dağıtıcılarda ve satış noktalarında depolama yapılmaktadır. Depo faaliyetleri arasında etiketleme, satış öncesi son işlemler gibi faaliyetler bulunur. Depolamanın ana amacı müşteri talebinden itibaren en kısa sürede cevap verebilmek ise depolanan miktarların fire vermemesi, hızlı toplanması ve yüklenebilmesi önem arz etmektedir. Depolar ilk giren ilk çıkar (FIFO) veya son giren ilk çıkar (LIFO) prensiplerine göre dizayn edilebilir.</a:t>
            </a:r>
          </a:p>
        </p:txBody>
      </p:sp>
      <p:pic>
        <p:nvPicPr>
          <p:cNvPr id="5" name="Resim 4"/>
          <p:cNvPicPr>
            <a:picLocks noChangeAspect="1"/>
          </p:cNvPicPr>
          <p:nvPr/>
        </p:nvPicPr>
        <p:blipFill>
          <a:blip r:embed="rId2"/>
          <a:stretch>
            <a:fillRect/>
          </a:stretch>
        </p:blipFill>
        <p:spPr>
          <a:xfrm>
            <a:off x="5648681" y="1877743"/>
            <a:ext cx="3317899" cy="2355564"/>
          </a:xfrm>
          <a:prstGeom prst="rect">
            <a:avLst/>
          </a:prstGeom>
        </p:spPr>
      </p:pic>
    </p:spTree>
    <p:extLst>
      <p:ext uri="{BB962C8B-B14F-4D97-AF65-F5344CB8AC3E}">
        <p14:creationId xmlns:p14="http://schemas.microsoft.com/office/powerpoint/2010/main" val="31189940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Tam zamanında üretim sistemi:</a:t>
            </a:r>
          </a:p>
        </p:txBody>
      </p:sp>
      <p:sp>
        <p:nvSpPr>
          <p:cNvPr id="3" name="İçerik Yer Tutucusu 2"/>
          <p:cNvSpPr>
            <a:spLocks noGrp="1"/>
          </p:cNvSpPr>
          <p:nvPr>
            <p:ph idx="1"/>
          </p:nvPr>
        </p:nvSpPr>
        <p:spPr/>
        <p:txBody>
          <a:bodyPr>
            <a:normAutofit/>
          </a:bodyPr>
          <a:lstStyle/>
          <a:p>
            <a:r>
              <a:rPr lang="tr-TR" dirty="0"/>
              <a:t>Tam zamanında üretim sistemi, sıfır stok, stoksuz üretim, </a:t>
            </a:r>
            <a:r>
              <a:rPr lang="tr-TR" dirty="0" err="1"/>
              <a:t>kanban</a:t>
            </a:r>
            <a:r>
              <a:rPr lang="tr-TR" dirty="0"/>
              <a:t> sistemi olarak da tanımlanmaktadır. Üretimde ara stok seviyelerini minimum seviyeye indirmek, ara stok seviyelerindeki değişimleri en aza indirerek stok kontrolünü kolaylaştırmak, üretim içi talep dalgalanmalarını azaltarak üretim akışını düzgün hâle getirmek, basit bir sistem ile etkin kontrol sağlamak ve fire oranını azaltmak </a:t>
            </a:r>
          </a:p>
          <a:p>
            <a:pPr marL="0" indent="0">
              <a:buNone/>
            </a:pPr>
            <a:r>
              <a:rPr lang="tr-TR" dirty="0" err="1"/>
              <a:t>JIT’in</a:t>
            </a:r>
            <a:r>
              <a:rPr lang="tr-TR" dirty="0"/>
              <a:t> temel amaçlarıdır.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4737123"/>
            <a:ext cx="2857899" cy="2124371"/>
          </a:xfrm>
          <a:prstGeom prst="rect">
            <a:avLst/>
          </a:prstGeom>
        </p:spPr>
      </p:pic>
    </p:spTree>
    <p:extLst>
      <p:ext uri="{BB962C8B-B14F-4D97-AF65-F5344CB8AC3E}">
        <p14:creationId xmlns:p14="http://schemas.microsoft.com/office/powerpoint/2010/main" val="5848338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Yalın üretim</a:t>
            </a:r>
          </a:p>
        </p:txBody>
      </p:sp>
      <p:sp>
        <p:nvSpPr>
          <p:cNvPr id="3" name="İçerik Yer Tutucusu 2"/>
          <p:cNvSpPr>
            <a:spLocks noGrp="1"/>
          </p:cNvSpPr>
          <p:nvPr>
            <p:ph idx="1"/>
          </p:nvPr>
        </p:nvSpPr>
        <p:spPr>
          <a:xfrm>
            <a:off x="457200" y="1935480"/>
            <a:ext cx="4762872" cy="4389120"/>
          </a:xfrm>
        </p:spPr>
        <p:txBody>
          <a:bodyPr>
            <a:normAutofit fontScale="85000" lnSpcReduction="10000"/>
          </a:bodyPr>
          <a:lstStyle/>
          <a:p>
            <a:pPr algn="just"/>
            <a:r>
              <a:rPr lang="tr-TR" dirty="0"/>
              <a:t>Mal veya hizmet üretiminde, üretilen mal veya sunulan hizmete herhangi bir değer katmayan ve israfa neden olan tüm unsurların ayıklanarak bunların neden olduğu maliyetlerin ortadan kaldırılmasına yönelik bir üretim felsefesidir. Stok sistemlerinin uygulanmasında, geniş ölçüde matematiksel modellerden yararlanılır. Stokların ekonomik düzeyde bulunması, çeşitli maliyet unsurları arasında denge unsurlarının araştırılması ve bulunması ile sağlanabilir. </a:t>
            </a:r>
          </a:p>
        </p:txBody>
      </p:sp>
      <p:pic>
        <p:nvPicPr>
          <p:cNvPr id="4" name="Resim 3" descr="Ekran Kırpm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918" y="2708920"/>
            <a:ext cx="3442723" cy="3024336"/>
          </a:xfrm>
          <a:prstGeom prst="rect">
            <a:avLst/>
          </a:prstGeom>
        </p:spPr>
      </p:pic>
    </p:spTree>
    <p:extLst>
      <p:ext uri="{BB962C8B-B14F-4D97-AF65-F5344CB8AC3E}">
        <p14:creationId xmlns:p14="http://schemas.microsoft.com/office/powerpoint/2010/main" val="15865777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PROBLEM?</a:t>
            </a:r>
          </a:p>
        </p:txBody>
      </p:sp>
      <p:sp>
        <p:nvSpPr>
          <p:cNvPr id="3" name="İçerik Yer Tutucusu 2"/>
          <p:cNvSpPr>
            <a:spLocks noGrp="1"/>
          </p:cNvSpPr>
          <p:nvPr>
            <p:ph idx="1"/>
          </p:nvPr>
        </p:nvSpPr>
        <p:spPr/>
        <p:txBody>
          <a:bodyPr>
            <a:normAutofit/>
          </a:bodyPr>
          <a:lstStyle/>
          <a:p>
            <a:r>
              <a:rPr lang="tr-TR" dirty="0"/>
              <a:t>Tedarik zinciri yönetimi; hammadde, tedarikçi, üretici, toptancı, dağıtımcı, perakendeci ve son olarak da müşteri arasındaki hareketi sağlayan bir ilişki bütünüdür. Tedarik zincirinde bu ana bölümler arasındaki ilişkinin çok kuvvetli olması istenir. Talep miktarları, stok miktarları ve üretim miktarları gibi bilgiler eğer doğru bir şekilde paylaşılmazsa ortaya bazı problemler çıkar ve bu problemlere </a:t>
            </a:r>
            <a:r>
              <a:rPr lang="tr-TR" b="1" dirty="0"/>
              <a:t>‘Kamçı Etkisi’</a:t>
            </a:r>
            <a:r>
              <a:rPr lang="tr-TR" dirty="0"/>
              <a:t> denir. </a:t>
            </a:r>
          </a:p>
        </p:txBody>
      </p:sp>
    </p:spTree>
    <p:extLst>
      <p:ext uri="{BB962C8B-B14F-4D97-AF65-F5344CB8AC3E}">
        <p14:creationId xmlns:p14="http://schemas.microsoft.com/office/powerpoint/2010/main" val="15290983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Kamçı Etkisi (</a:t>
            </a:r>
            <a:r>
              <a:rPr lang="tr-TR" dirty="0" err="1"/>
              <a:t>bullwhip</a:t>
            </a:r>
            <a:r>
              <a:rPr lang="tr-TR" dirty="0"/>
              <a:t> </a:t>
            </a:r>
            <a:r>
              <a:rPr lang="tr-TR" dirty="0" err="1"/>
              <a:t>effect</a:t>
            </a:r>
            <a:r>
              <a:rPr lang="tr-TR" dirty="0"/>
              <a:t>)</a:t>
            </a:r>
          </a:p>
        </p:txBody>
      </p:sp>
      <p:sp>
        <p:nvSpPr>
          <p:cNvPr id="3" name="İçerik Yer Tutucusu 2"/>
          <p:cNvSpPr>
            <a:spLocks noGrp="1"/>
          </p:cNvSpPr>
          <p:nvPr>
            <p:ph idx="1"/>
          </p:nvPr>
        </p:nvSpPr>
        <p:spPr/>
        <p:txBody>
          <a:bodyPr>
            <a:normAutofit/>
          </a:bodyPr>
          <a:lstStyle/>
          <a:p>
            <a:pPr marL="0" indent="0" algn="just" fontAlgn="base">
              <a:buNone/>
            </a:pPr>
            <a:r>
              <a:rPr lang="tr-TR" dirty="0"/>
              <a:t> Bu duruma “kamçı etkisi” adını </a:t>
            </a:r>
            <a:r>
              <a:rPr lang="tr-TR" dirty="0" err="1"/>
              <a:t>Proctor&amp;Gamble</a:t>
            </a:r>
            <a:r>
              <a:rPr lang="tr-TR" dirty="0"/>
              <a:t> vermişti.  </a:t>
            </a:r>
            <a:r>
              <a:rPr lang="tr-TR" dirty="0" err="1"/>
              <a:t>Proctor&amp;Gamble</a:t>
            </a:r>
            <a:r>
              <a:rPr lang="tr-TR" dirty="0"/>
              <a:t> yöneticileri, </a:t>
            </a:r>
            <a:r>
              <a:rPr lang="tr-TR" dirty="0" err="1"/>
              <a:t>Pampers</a:t>
            </a:r>
            <a:r>
              <a:rPr lang="tr-TR" dirty="0"/>
              <a:t> bebek bezine olan talebin perakendecilerde fazla değişkenlik göstermemesine rağmen, perakendecilerden toptancılara, toptancılardan dağıtıcılara, dağıtıcılardan fabrikaya, fabrikadan 3M gibi tedarikçilerine olan talebe bakıp, talep dalgalanmasının giderek arttığını gördüklerinde, bunu havada ileriye savrulan bir kamçının üzerindeki dalgalara benzeterek bu ismi vermişlerdi.</a:t>
            </a:r>
          </a:p>
          <a:p>
            <a:endParaRPr lang="tr-TR" dirty="0"/>
          </a:p>
        </p:txBody>
      </p:sp>
    </p:spTree>
    <p:extLst>
      <p:ext uri="{BB962C8B-B14F-4D97-AF65-F5344CB8AC3E}">
        <p14:creationId xmlns:p14="http://schemas.microsoft.com/office/powerpoint/2010/main" val="24112386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Kamçı Etkisi (</a:t>
            </a:r>
            <a:r>
              <a:rPr lang="tr-TR" dirty="0" err="1"/>
              <a:t>bullwhip</a:t>
            </a:r>
            <a:r>
              <a:rPr lang="tr-TR" dirty="0"/>
              <a:t> </a:t>
            </a:r>
            <a:r>
              <a:rPr lang="tr-TR" dirty="0" err="1"/>
              <a:t>effect</a:t>
            </a:r>
            <a:r>
              <a:rPr lang="tr-TR" dirty="0"/>
              <a:t>)</a:t>
            </a:r>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2420888"/>
            <a:ext cx="7849695" cy="3024336"/>
          </a:xfrm>
        </p:spPr>
      </p:pic>
    </p:spTree>
    <p:extLst>
      <p:ext uri="{BB962C8B-B14F-4D97-AF65-F5344CB8AC3E}">
        <p14:creationId xmlns:p14="http://schemas.microsoft.com/office/powerpoint/2010/main" val="530095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Kamçı Etkisi (</a:t>
            </a:r>
            <a:r>
              <a:rPr lang="tr-TR" dirty="0" err="1"/>
              <a:t>bullwhip</a:t>
            </a:r>
            <a:r>
              <a:rPr lang="tr-TR" dirty="0"/>
              <a:t> </a:t>
            </a:r>
            <a:r>
              <a:rPr lang="tr-TR" dirty="0" err="1"/>
              <a:t>effect</a:t>
            </a:r>
            <a:r>
              <a:rPr lang="tr-TR" dirty="0"/>
              <a:t>)</a:t>
            </a:r>
          </a:p>
        </p:txBody>
      </p:sp>
      <p:pic>
        <p:nvPicPr>
          <p:cNvPr id="5" name="İçerik Yer Tutucusu 4"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376" y="1935163"/>
            <a:ext cx="5691247" cy="4389437"/>
          </a:xfrm>
        </p:spPr>
      </p:pic>
    </p:spTree>
    <p:extLst>
      <p:ext uri="{BB962C8B-B14F-4D97-AF65-F5344CB8AC3E}">
        <p14:creationId xmlns:p14="http://schemas.microsoft.com/office/powerpoint/2010/main" val="31283018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Kamçı Etkisi (</a:t>
            </a:r>
            <a:r>
              <a:rPr lang="tr-TR" dirty="0" err="1"/>
              <a:t>bullwhip</a:t>
            </a:r>
            <a:r>
              <a:rPr lang="tr-TR" dirty="0"/>
              <a:t> </a:t>
            </a:r>
            <a:r>
              <a:rPr lang="tr-TR" dirty="0" err="1"/>
              <a:t>effect</a:t>
            </a:r>
            <a:r>
              <a:rPr lang="tr-TR" dirty="0"/>
              <a:t>)</a:t>
            </a:r>
          </a:p>
        </p:txBody>
      </p:sp>
      <p:sp>
        <p:nvSpPr>
          <p:cNvPr id="3" name="İçerik Yer Tutucusu 2"/>
          <p:cNvSpPr>
            <a:spLocks noGrp="1"/>
          </p:cNvSpPr>
          <p:nvPr>
            <p:ph idx="1"/>
          </p:nvPr>
        </p:nvSpPr>
        <p:spPr/>
        <p:txBody>
          <a:bodyPr>
            <a:normAutofit/>
          </a:bodyPr>
          <a:lstStyle/>
          <a:p>
            <a:pPr fontAlgn="base"/>
            <a:r>
              <a:rPr lang="tr-TR" b="1" dirty="0"/>
              <a:t>Kamçı Etkisini Azaltmanın Yöntemleri</a:t>
            </a:r>
            <a:endParaRPr lang="tr-TR" dirty="0"/>
          </a:p>
          <a:p>
            <a:pPr algn="just" fontAlgn="base"/>
            <a:r>
              <a:rPr lang="tr-TR" b="1" dirty="0"/>
              <a:t>1) Belirsizliği Azaltmak : </a:t>
            </a:r>
            <a:r>
              <a:rPr lang="tr-TR" dirty="0"/>
              <a:t>Tedarik zincirinin her kademesi müşteri talebi hakkında tam bilgiyle donatılırsa kamçı etkisi azaltılabilir.</a:t>
            </a:r>
          </a:p>
          <a:p>
            <a:pPr algn="just" fontAlgn="base"/>
            <a:r>
              <a:rPr lang="tr-TR" b="1" dirty="0"/>
              <a:t>2) Değişkenliği Azaltmak : </a:t>
            </a:r>
            <a:r>
              <a:rPr lang="tr-TR" dirty="0"/>
              <a:t>Son müşteri talebindeki dalgalanmanın azaltılması, tedarik zinciri boyunca görülen kamçı etkisini azaltacaktır. Örneğin eğer perakendeci dönemsel periyotlar yerine “her zaman ucuz fiyat” politikası izliyorsa müşteri talebindeki değişkenlik azalacaktır.</a:t>
            </a:r>
          </a:p>
          <a:p>
            <a:endParaRPr lang="tr-TR" dirty="0"/>
          </a:p>
        </p:txBody>
      </p:sp>
    </p:spTree>
    <p:extLst>
      <p:ext uri="{BB962C8B-B14F-4D97-AF65-F5344CB8AC3E}">
        <p14:creationId xmlns:p14="http://schemas.microsoft.com/office/powerpoint/2010/main" val="19702471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Kamçı Etkisi (</a:t>
            </a:r>
            <a:r>
              <a:rPr lang="tr-TR" dirty="0" err="1"/>
              <a:t>bullwhip</a:t>
            </a:r>
            <a:r>
              <a:rPr lang="tr-TR" dirty="0"/>
              <a:t> </a:t>
            </a:r>
            <a:r>
              <a:rPr lang="tr-TR" dirty="0" err="1"/>
              <a:t>effect</a:t>
            </a:r>
            <a:r>
              <a:rPr lang="tr-TR" dirty="0"/>
              <a:t>)</a:t>
            </a:r>
          </a:p>
        </p:txBody>
      </p:sp>
      <p:sp>
        <p:nvSpPr>
          <p:cNvPr id="3" name="İçerik Yer Tutucusu 2"/>
          <p:cNvSpPr>
            <a:spLocks noGrp="1"/>
          </p:cNvSpPr>
          <p:nvPr>
            <p:ph idx="1"/>
          </p:nvPr>
        </p:nvSpPr>
        <p:spPr/>
        <p:txBody>
          <a:bodyPr>
            <a:normAutofit/>
          </a:bodyPr>
          <a:lstStyle/>
          <a:p>
            <a:pPr fontAlgn="base"/>
            <a:r>
              <a:rPr lang="tr-TR" b="1" dirty="0"/>
              <a:t>Kamçı Etkisini Azaltmanın Yöntemleri</a:t>
            </a:r>
            <a:endParaRPr lang="tr-TR" dirty="0"/>
          </a:p>
          <a:p>
            <a:pPr algn="just" fontAlgn="base"/>
            <a:r>
              <a:rPr lang="tr-TR" b="1" dirty="0"/>
              <a:t>3) Tedarik Sürecini Azaltmak : </a:t>
            </a:r>
            <a:r>
              <a:rPr lang="tr-TR" dirty="0"/>
              <a:t>Gecikme zamanı talep tahminine bağlı olarak ortaya çıkan değişkenlikteki artışı körükler. O halde gecikme zamanını azaltmak tedarik zincirindeki kamçı etkisini azaltacaktır.</a:t>
            </a:r>
          </a:p>
          <a:p>
            <a:pPr algn="just" fontAlgn="base"/>
            <a:r>
              <a:rPr lang="tr-TR" b="1" dirty="0"/>
              <a:t>4) Stratejik Ortaklık : </a:t>
            </a:r>
            <a:r>
              <a:rPr lang="tr-TR" dirty="0"/>
              <a:t>Stratejik ortaklık tedarik zinciri boyunca bilginin paylaşılma ve stokların yönetilme biçimlerini değiştirir bu da kamçı etkisini azaltacaktır.</a:t>
            </a:r>
          </a:p>
          <a:p>
            <a:endParaRPr lang="tr-TR" dirty="0"/>
          </a:p>
        </p:txBody>
      </p:sp>
    </p:spTree>
    <p:extLst>
      <p:ext uri="{BB962C8B-B14F-4D97-AF65-F5344CB8AC3E}">
        <p14:creationId xmlns:p14="http://schemas.microsoft.com/office/powerpoint/2010/main" val="4874181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457200" y="447675"/>
            <a:ext cx="8229600" cy="784225"/>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normAutofit fontScale="90000"/>
          </a:bodyPr>
          <a:lstStyle/>
          <a:p>
            <a:r>
              <a:rPr lang="tr-TR" dirty="0"/>
              <a:t>Kamçı (</a:t>
            </a:r>
            <a:r>
              <a:rPr lang="en-US" dirty="0"/>
              <a:t>Bullwhip</a:t>
            </a:r>
            <a:r>
              <a:rPr lang="tr-TR" dirty="0"/>
              <a:t>)</a:t>
            </a:r>
            <a:r>
              <a:rPr lang="en-US" dirty="0"/>
              <a:t> E</a:t>
            </a:r>
            <a:r>
              <a:rPr lang="tr-TR" dirty="0" err="1"/>
              <a:t>tkisi</a:t>
            </a:r>
            <a:endParaRPr lang="en-US" b="1" dirty="0"/>
          </a:p>
        </p:txBody>
      </p:sp>
      <p:grpSp>
        <p:nvGrpSpPr>
          <p:cNvPr id="14340" name="Group 4"/>
          <p:cNvGrpSpPr>
            <a:grpSpLocks/>
          </p:cNvGrpSpPr>
          <p:nvPr/>
        </p:nvGrpSpPr>
        <p:grpSpPr bwMode="auto">
          <a:xfrm flipH="1">
            <a:off x="1887538" y="1906588"/>
            <a:ext cx="5181600" cy="3124200"/>
            <a:chOff x="912" y="1392"/>
            <a:chExt cx="3936" cy="1968"/>
          </a:xfrm>
        </p:grpSpPr>
        <p:sp>
          <p:nvSpPr>
            <p:cNvPr id="14341" name="Line 5"/>
            <p:cNvSpPr>
              <a:spLocks noChangeShapeType="1"/>
            </p:cNvSpPr>
            <p:nvPr/>
          </p:nvSpPr>
          <p:spPr bwMode="auto">
            <a:xfrm>
              <a:off x="912" y="2400"/>
              <a:ext cx="39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2" name="Line 6"/>
            <p:cNvSpPr>
              <a:spLocks noChangeShapeType="1"/>
            </p:cNvSpPr>
            <p:nvPr/>
          </p:nvSpPr>
          <p:spPr bwMode="auto">
            <a:xfrm>
              <a:off x="912" y="1392"/>
              <a:ext cx="3936"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3" name="Line 7"/>
            <p:cNvSpPr>
              <a:spLocks noChangeShapeType="1"/>
            </p:cNvSpPr>
            <p:nvPr/>
          </p:nvSpPr>
          <p:spPr bwMode="auto">
            <a:xfrm flipV="1">
              <a:off x="960" y="2592"/>
              <a:ext cx="3888" cy="7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grpSp>
      <p:sp>
        <p:nvSpPr>
          <p:cNvPr id="14344" name="Text Box 8"/>
          <p:cNvSpPr txBox="1">
            <a:spLocks noChangeArrowheads="1"/>
          </p:cNvSpPr>
          <p:nvPr/>
        </p:nvSpPr>
        <p:spPr bwMode="auto">
          <a:xfrm flipH="1">
            <a:off x="685800" y="2554288"/>
            <a:ext cx="1811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tr-TR" sz="2400" dirty="0"/>
              <a:t>Son Müşteri</a:t>
            </a:r>
            <a:endParaRPr lang="en-US" sz="2400" dirty="0"/>
          </a:p>
        </p:txBody>
      </p:sp>
      <p:sp>
        <p:nvSpPr>
          <p:cNvPr id="14345" name="Text Box 9"/>
          <p:cNvSpPr txBox="1">
            <a:spLocks noChangeArrowheads="1"/>
          </p:cNvSpPr>
          <p:nvPr/>
        </p:nvSpPr>
        <p:spPr bwMode="auto">
          <a:xfrm flipH="1">
            <a:off x="7092950" y="3141663"/>
            <a:ext cx="1422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tr-TR" sz="2400"/>
              <a:t>İlk</a:t>
            </a:r>
          </a:p>
          <a:p>
            <a:pPr eaLnBrk="0" hangingPunct="0"/>
            <a:r>
              <a:rPr lang="tr-TR" sz="2400"/>
              <a:t>Tedarikçi</a:t>
            </a:r>
            <a:endParaRPr lang="en-US" sz="2400"/>
          </a:p>
        </p:txBody>
      </p:sp>
      <p:sp>
        <p:nvSpPr>
          <p:cNvPr id="14346" name="Line 10"/>
          <p:cNvSpPr>
            <a:spLocks noChangeShapeType="1"/>
          </p:cNvSpPr>
          <p:nvPr/>
        </p:nvSpPr>
        <p:spPr bwMode="auto">
          <a:xfrm flipH="1" flipV="1">
            <a:off x="6459538" y="2211388"/>
            <a:ext cx="53340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7" name="Line 11"/>
          <p:cNvSpPr>
            <a:spLocks noChangeShapeType="1"/>
          </p:cNvSpPr>
          <p:nvPr/>
        </p:nvSpPr>
        <p:spPr bwMode="auto">
          <a:xfrm flipH="1">
            <a:off x="6078538" y="2287588"/>
            <a:ext cx="38100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8" name="Line 12"/>
          <p:cNvSpPr>
            <a:spLocks noChangeShapeType="1"/>
          </p:cNvSpPr>
          <p:nvPr/>
        </p:nvSpPr>
        <p:spPr bwMode="auto">
          <a:xfrm flipH="1" flipV="1">
            <a:off x="5697538" y="4192588"/>
            <a:ext cx="381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49" name="Line 13"/>
          <p:cNvSpPr>
            <a:spLocks noChangeShapeType="1"/>
          </p:cNvSpPr>
          <p:nvPr/>
        </p:nvSpPr>
        <p:spPr bwMode="auto">
          <a:xfrm flipH="1">
            <a:off x="5392738" y="4192588"/>
            <a:ext cx="304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0" name="Line 14"/>
          <p:cNvSpPr>
            <a:spLocks noChangeShapeType="1"/>
          </p:cNvSpPr>
          <p:nvPr/>
        </p:nvSpPr>
        <p:spPr bwMode="auto">
          <a:xfrm flipH="1" flipV="1">
            <a:off x="5011738" y="2592388"/>
            <a:ext cx="3810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1" name="Line 15"/>
          <p:cNvSpPr>
            <a:spLocks noChangeShapeType="1"/>
          </p:cNvSpPr>
          <p:nvPr/>
        </p:nvSpPr>
        <p:spPr bwMode="auto">
          <a:xfrm flipH="1">
            <a:off x="4859338" y="2592388"/>
            <a:ext cx="152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2" name="Line 16"/>
          <p:cNvSpPr>
            <a:spLocks noChangeShapeType="1"/>
          </p:cNvSpPr>
          <p:nvPr/>
        </p:nvSpPr>
        <p:spPr bwMode="auto">
          <a:xfrm flipH="1">
            <a:off x="4402138" y="3430588"/>
            <a:ext cx="4572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3" name="Line 17"/>
          <p:cNvSpPr>
            <a:spLocks noChangeShapeType="1"/>
          </p:cNvSpPr>
          <p:nvPr/>
        </p:nvSpPr>
        <p:spPr bwMode="auto">
          <a:xfrm flipH="1">
            <a:off x="4249738" y="3811588"/>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4" name="Line 18"/>
          <p:cNvSpPr>
            <a:spLocks noChangeShapeType="1"/>
          </p:cNvSpPr>
          <p:nvPr/>
        </p:nvSpPr>
        <p:spPr bwMode="auto">
          <a:xfrm flipH="1" flipV="1">
            <a:off x="3944938" y="2820988"/>
            <a:ext cx="3048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5" name="Line 19"/>
          <p:cNvSpPr>
            <a:spLocks noChangeShapeType="1"/>
          </p:cNvSpPr>
          <p:nvPr/>
        </p:nvSpPr>
        <p:spPr bwMode="auto">
          <a:xfrm flipH="1">
            <a:off x="3792538" y="2820988"/>
            <a:ext cx="1524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6" name="Line 20"/>
          <p:cNvSpPr>
            <a:spLocks noChangeShapeType="1"/>
          </p:cNvSpPr>
          <p:nvPr/>
        </p:nvSpPr>
        <p:spPr bwMode="auto">
          <a:xfrm flipH="1" flipV="1">
            <a:off x="3640138" y="3735388"/>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7" name="Line 21"/>
          <p:cNvSpPr>
            <a:spLocks noChangeShapeType="1"/>
          </p:cNvSpPr>
          <p:nvPr/>
        </p:nvSpPr>
        <p:spPr bwMode="auto">
          <a:xfrm flipH="1">
            <a:off x="3563938" y="3735388"/>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8" name="Line 22"/>
          <p:cNvSpPr>
            <a:spLocks noChangeShapeType="1"/>
          </p:cNvSpPr>
          <p:nvPr/>
        </p:nvSpPr>
        <p:spPr bwMode="auto">
          <a:xfrm flipH="1" flipV="1">
            <a:off x="3335338" y="3049588"/>
            <a:ext cx="2286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59" name="Line 23"/>
          <p:cNvSpPr>
            <a:spLocks noChangeShapeType="1"/>
          </p:cNvSpPr>
          <p:nvPr/>
        </p:nvSpPr>
        <p:spPr bwMode="auto">
          <a:xfrm flipH="1">
            <a:off x="3106738" y="3049588"/>
            <a:ext cx="228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0" name="Line 24"/>
          <p:cNvSpPr>
            <a:spLocks noChangeShapeType="1"/>
          </p:cNvSpPr>
          <p:nvPr/>
        </p:nvSpPr>
        <p:spPr bwMode="auto">
          <a:xfrm flipH="1" flipV="1">
            <a:off x="2878138" y="3278188"/>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1" name="Line 25"/>
          <p:cNvSpPr>
            <a:spLocks noChangeShapeType="1"/>
          </p:cNvSpPr>
          <p:nvPr/>
        </p:nvSpPr>
        <p:spPr bwMode="auto">
          <a:xfrm flipH="1">
            <a:off x="2801938" y="3278188"/>
            <a:ext cx="76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2" name="Line 26"/>
          <p:cNvSpPr>
            <a:spLocks noChangeShapeType="1"/>
          </p:cNvSpPr>
          <p:nvPr/>
        </p:nvSpPr>
        <p:spPr bwMode="auto">
          <a:xfrm flipH="1" flipV="1">
            <a:off x="2649538" y="3354388"/>
            <a:ext cx="152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3" name="Line 27"/>
          <p:cNvSpPr>
            <a:spLocks noChangeShapeType="1"/>
          </p:cNvSpPr>
          <p:nvPr/>
        </p:nvSpPr>
        <p:spPr bwMode="auto">
          <a:xfrm flipH="1">
            <a:off x="2344738" y="3354388"/>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4" name="Line 28"/>
          <p:cNvSpPr>
            <a:spLocks noChangeShapeType="1"/>
          </p:cNvSpPr>
          <p:nvPr/>
        </p:nvSpPr>
        <p:spPr bwMode="auto">
          <a:xfrm flipH="1" flipV="1">
            <a:off x="2268538" y="3354388"/>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5" name="Line 29"/>
          <p:cNvSpPr>
            <a:spLocks noChangeShapeType="1"/>
          </p:cNvSpPr>
          <p:nvPr/>
        </p:nvSpPr>
        <p:spPr bwMode="auto">
          <a:xfrm flipH="1">
            <a:off x="2116138" y="3354388"/>
            <a:ext cx="152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6" name="Line 30"/>
          <p:cNvSpPr>
            <a:spLocks noChangeShapeType="1"/>
          </p:cNvSpPr>
          <p:nvPr/>
        </p:nvSpPr>
        <p:spPr bwMode="auto">
          <a:xfrm flipH="1" flipV="1">
            <a:off x="1963738" y="3354388"/>
            <a:ext cx="152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7" name="Text Box 31"/>
          <p:cNvSpPr txBox="1">
            <a:spLocks noChangeArrowheads="1"/>
          </p:cNvSpPr>
          <p:nvPr/>
        </p:nvSpPr>
        <p:spPr bwMode="auto">
          <a:xfrm flipH="1">
            <a:off x="2844800" y="1906588"/>
            <a:ext cx="947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tr-TR" sz="2400"/>
              <a:t>Talep</a:t>
            </a:r>
            <a:endParaRPr lang="en-US" sz="2400"/>
          </a:p>
        </p:txBody>
      </p:sp>
      <p:sp>
        <p:nvSpPr>
          <p:cNvPr id="14368" name="Line 32"/>
          <p:cNvSpPr>
            <a:spLocks noChangeShapeType="1"/>
          </p:cNvSpPr>
          <p:nvPr/>
        </p:nvSpPr>
        <p:spPr bwMode="auto">
          <a:xfrm>
            <a:off x="3640138" y="2287588"/>
            <a:ext cx="1295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14369" name="Text Box 33"/>
          <p:cNvSpPr txBox="1">
            <a:spLocks noChangeArrowheads="1"/>
          </p:cNvSpPr>
          <p:nvPr/>
        </p:nvSpPr>
        <p:spPr bwMode="auto">
          <a:xfrm>
            <a:off x="905880" y="5281780"/>
            <a:ext cx="71225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tr-TR" sz="1600" b="1" dirty="0"/>
              <a:t>Talepteki dalgalanmalar tedarik zincirinde geriye  doğru bakıldığında giderek artar. Nedenleri ; Tahmin Hataları, siparişlerin gruplaması, ürün promosyonları, İletişimde gecikmeler,  kalite problemleri, işçi problemleri </a:t>
            </a:r>
            <a:r>
              <a:rPr lang="tr-TR" sz="1600" b="1" dirty="0" err="1"/>
              <a:t>v.b</a:t>
            </a:r>
            <a:r>
              <a:rPr lang="tr-TR" sz="1600" b="1" dirty="0"/>
              <a:t>.</a:t>
            </a:r>
            <a:endParaRPr lang="en-US" sz="1600" b="1" dirty="0"/>
          </a:p>
        </p:txBody>
      </p:sp>
    </p:spTree>
    <p:extLst>
      <p:ext uri="{BB962C8B-B14F-4D97-AF65-F5344CB8AC3E}">
        <p14:creationId xmlns:p14="http://schemas.microsoft.com/office/powerpoint/2010/main" val="19004162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KAMÇI ETKİSİ</a:t>
            </a:r>
          </a:p>
        </p:txBody>
      </p:sp>
      <p:sp>
        <p:nvSpPr>
          <p:cNvPr id="3" name="İçerik Yer Tutucusu 2"/>
          <p:cNvSpPr>
            <a:spLocks noGrp="1"/>
          </p:cNvSpPr>
          <p:nvPr>
            <p:ph idx="1"/>
          </p:nvPr>
        </p:nvSpPr>
        <p:spPr/>
        <p:txBody>
          <a:bodyPr>
            <a:normAutofit lnSpcReduction="10000"/>
          </a:bodyPr>
          <a:lstStyle/>
          <a:p>
            <a:pPr algn="just"/>
            <a:r>
              <a:rPr lang="tr-TR" dirty="0"/>
              <a:t>Kısaca örnek vermek gerekirse birey olarak bir saat sonra nerede olacağımızı kesine yakın tahmin edebiliyor iken yarın aynı saat de hatta bir hafta sonra bu saat de nerede olacağımızı tahmin etmek oldukça güçleşir. Talebin yapısından kaynaklanan değişimler yanında birde beklenmeyen ya da planlanmamış değişimler kamçı etkisine neden olmaktadır; fiyat politikası değişimleri, promosyonlar, erken indirim kararları, birbirinin satışını etkileyecek ürünlerin aynı anda piyasaya sunulması gibi nedenler talepte ani değişikliklere neden olmaktadır.</a:t>
            </a:r>
            <a:br>
              <a:rPr lang="tr-TR" dirty="0"/>
            </a:br>
            <a:endParaRPr lang="tr-TR" dirty="0"/>
          </a:p>
        </p:txBody>
      </p:sp>
    </p:spTree>
    <p:extLst>
      <p:ext uri="{BB962C8B-B14F-4D97-AF65-F5344CB8AC3E}">
        <p14:creationId xmlns:p14="http://schemas.microsoft.com/office/powerpoint/2010/main" val="400362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022926" cy="584775"/>
          </a:xfrm>
          <a:prstGeom prst="rect">
            <a:avLst/>
          </a:prstGeom>
          <a:noFill/>
        </p:spPr>
        <p:txBody>
          <a:bodyPr wrap="none" rtlCol="0">
            <a:spAutoFit/>
          </a:bodyPr>
          <a:lstStyle/>
          <a:p>
            <a:r>
              <a:rPr lang="tr-TR" sz="3200" b="1" i="1" dirty="0">
                <a:solidFill>
                  <a:srgbClr val="00B0F0"/>
                </a:solidFill>
              </a:rPr>
              <a:t>Dış Ticaret</a:t>
            </a:r>
          </a:p>
        </p:txBody>
      </p:sp>
      <p:sp>
        <p:nvSpPr>
          <p:cNvPr id="3" name="Metin kutusu 2"/>
          <p:cNvSpPr txBox="1"/>
          <p:nvPr/>
        </p:nvSpPr>
        <p:spPr>
          <a:xfrm>
            <a:off x="296839" y="1694002"/>
            <a:ext cx="8491952" cy="2246769"/>
          </a:xfrm>
          <a:prstGeom prst="rect">
            <a:avLst/>
          </a:prstGeom>
          <a:noFill/>
        </p:spPr>
        <p:txBody>
          <a:bodyPr wrap="square" rtlCol="0">
            <a:spAutoFit/>
          </a:bodyPr>
          <a:lstStyle/>
          <a:p>
            <a:pPr algn="just"/>
            <a:r>
              <a:rPr lang="tr-TR" sz="2800" dirty="0"/>
              <a:t>İthalat ve ihracat işlemlerinde, uluslararası nakliyenin yapılması büyük önem taşımaktadır. Bu noktada gümrükleme, bekleme süresinde antrepo kullanımı, sigorta işlemleri vb. işlemler nakliye faaliyetin devam edebilmesi için önemli operasyonlardır.</a:t>
            </a:r>
          </a:p>
        </p:txBody>
      </p:sp>
      <p:pic>
        <p:nvPicPr>
          <p:cNvPr id="4" name="Resim 3"/>
          <p:cNvPicPr>
            <a:picLocks noChangeAspect="1"/>
          </p:cNvPicPr>
          <p:nvPr/>
        </p:nvPicPr>
        <p:blipFill>
          <a:blip r:embed="rId2"/>
          <a:stretch>
            <a:fillRect/>
          </a:stretch>
        </p:blipFill>
        <p:spPr>
          <a:xfrm>
            <a:off x="2859277" y="4053811"/>
            <a:ext cx="3367076" cy="2592648"/>
          </a:xfrm>
          <a:prstGeom prst="rect">
            <a:avLst/>
          </a:prstGeom>
        </p:spPr>
      </p:pic>
    </p:spTree>
    <p:extLst>
      <p:ext uri="{BB962C8B-B14F-4D97-AF65-F5344CB8AC3E}">
        <p14:creationId xmlns:p14="http://schemas.microsoft.com/office/powerpoint/2010/main" val="221434067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tr-TR" dirty="0"/>
              <a:t>Temel olarak kamçı etkisini kontrol yöntemleri</a:t>
            </a:r>
          </a:p>
        </p:txBody>
      </p:sp>
      <p:sp>
        <p:nvSpPr>
          <p:cNvPr id="3" name="İçerik Yer Tutucusu 2"/>
          <p:cNvSpPr>
            <a:spLocks noGrp="1"/>
          </p:cNvSpPr>
          <p:nvPr>
            <p:ph idx="1"/>
          </p:nvPr>
        </p:nvSpPr>
        <p:spPr/>
        <p:txBody>
          <a:bodyPr>
            <a:normAutofit/>
          </a:bodyPr>
          <a:lstStyle/>
          <a:p>
            <a:r>
              <a:rPr lang="tr-TR" dirty="0"/>
              <a:t>Talep Tahmini</a:t>
            </a:r>
          </a:p>
          <a:p>
            <a:r>
              <a:rPr lang="tr-TR" dirty="0"/>
              <a:t>Sipariş Birleştirmeden Kaçınma</a:t>
            </a:r>
          </a:p>
          <a:p>
            <a:r>
              <a:rPr lang="tr-TR" dirty="0"/>
              <a:t>Fiyat Yönetimi</a:t>
            </a:r>
          </a:p>
          <a:p>
            <a:r>
              <a:rPr lang="tr-TR" dirty="0"/>
              <a:t>Bilgi Paylaşımıdır.</a:t>
            </a:r>
          </a:p>
          <a:p>
            <a:endParaRPr lang="tr-TR" dirty="0"/>
          </a:p>
        </p:txBody>
      </p:sp>
    </p:spTree>
    <p:extLst>
      <p:ext uri="{BB962C8B-B14F-4D97-AF65-F5344CB8AC3E}">
        <p14:creationId xmlns:p14="http://schemas.microsoft.com/office/powerpoint/2010/main" val="13123518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normAutofit fontScale="90000"/>
          </a:bodyPr>
          <a:lstStyle/>
          <a:p>
            <a:r>
              <a:rPr lang="tr-TR" dirty="0">
                <a:latin typeface="Times New Roman" panose="02020603050405020304" pitchFamily="18" charset="0"/>
                <a:cs typeface="Times New Roman" panose="02020603050405020304" pitchFamily="18" charset="0"/>
              </a:rPr>
              <a:t>3. Parti 4. parti lojistik</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Lojistikte BT</a:t>
            </a:r>
            <a:br>
              <a:rPr lang="tr-TR" dirty="0">
                <a:latin typeface="Times New Roman" panose="02020603050405020304" pitchFamily="18" charset="0"/>
                <a:cs typeface="Times New Roman" panose="02020603050405020304" pitchFamily="18" charset="0"/>
              </a:rPr>
            </a:br>
            <a:r>
              <a:rPr lang="tr-TR" dirty="0">
                <a:latin typeface="Times New Roman" panose="02020603050405020304" pitchFamily="18" charset="0"/>
                <a:cs typeface="Times New Roman" panose="02020603050405020304" pitchFamily="18" charset="0"/>
              </a:rPr>
              <a:t>6.HAFTA</a:t>
            </a:r>
            <a:endParaRPr lang="en-US" dirty="0">
              <a:latin typeface="Times New Roman" panose="02020603050405020304" pitchFamily="18" charset="0"/>
              <a:cs typeface="Times New Roman" panose="02020603050405020304" pitchFamily="18" charset="0"/>
            </a:endParaRPr>
          </a:p>
        </p:txBody>
      </p:sp>
      <p:sp>
        <p:nvSpPr>
          <p:cNvPr id="3" name="Alt Başlık 2"/>
          <p:cNvSpPr>
            <a:spLocks noGrp="1"/>
          </p:cNvSpPr>
          <p:nvPr>
            <p:ph type="subTitle" idx="1"/>
          </p:nvPr>
        </p:nvSpPr>
        <p:spPr>
          <a:xfrm>
            <a:off x="4283968" y="4797152"/>
            <a:ext cx="4608512" cy="1473200"/>
          </a:xfrm>
        </p:spPr>
        <p:txBody>
          <a:bodyPr/>
          <a:lstStyle/>
          <a:p>
            <a:r>
              <a:rPr lang="tr-TR" b="1" dirty="0">
                <a:solidFill>
                  <a:schemeClr val="accent3">
                    <a:lumMod val="50000"/>
                  </a:schemeClr>
                </a:solidFill>
              </a:rPr>
              <a:t>Yrd. Doç. Dr. FATİH ÇALLI</a:t>
            </a:r>
          </a:p>
          <a:p>
            <a:r>
              <a:rPr lang="tr-TR" b="1" dirty="0">
                <a:solidFill>
                  <a:schemeClr val="accent3">
                    <a:lumMod val="50000"/>
                  </a:schemeClr>
                </a:solidFill>
              </a:rPr>
              <a:t>fcalli@sakarya.edu.tr</a:t>
            </a:r>
            <a:endParaRPr lang="en-US" b="1" dirty="0">
              <a:solidFill>
                <a:schemeClr val="accent3">
                  <a:lumMod val="50000"/>
                </a:schemeClr>
              </a:solidFill>
            </a:endParaRPr>
          </a:p>
        </p:txBody>
      </p:sp>
    </p:spTree>
    <p:extLst>
      <p:ext uri="{BB962C8B-B14F-4D97-AF65-F5344CB8AC3E}">
        <p14:creationId xmlns:p14="http://schemas.microsoft.com/office/powerpoint/2010/main" val="49840234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İşletmeler lojistikle ilgili faaliyetlerinde dış kaynak kullanımı için üçüncü parti lojistik şirketi adı verilen şirketler ile çalışmaktadırlar. </a:t>
            </a:r>
          </a:p>
          <a:p>
            <a:pPr algn="just"/>
            <a:r>
              <a:rPr lang="tr-TR" dirty="0"/>
              <a:t>Günümüzde birçok firma lojistik ihtiyaçlarının tamamının veya bir bölümünün bir üçüncü parti lojistik firması tarafından yerine getirilmesini daha kaliteli ve ekonomik bulmaktadır. Üçüncü parti lojistik müşteri için bağımsız bir ekonomik kaynaktır</a:t>
            </a:r>
          </a:p>
        </p:txBody>
      </p:sp>
      <p:sp>
        <p:nvSpPr>
          <p:cNvPr id="3" name="Başlık 2"/>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3. Parti</a:t>
            </a:r>
            <a:endParaRPr lang="tr-TR" dirty="0"/>
          </a:p>
        </p:txBody>
      </p:sp>
    </p:spTree>
    <p:extLst>
      <p:ext uri="{BB962C8B-B14F-4D97-AF65-F5344CB8AC3E}">
        <p14:creationId xmlns:p14="http://schemas.microsoft.com/office/powerpoint/2010/main" val="18813616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971600" y="1772816"/>
            <a:ext cx="7408333" cy="3450696"/>
          </a:xfrm>
        </p:spPr>
        <p:txBody>
          <a:bodyPr>
            <a:normAutofit lnSpcReduction="10000"/>
          </a:bodyPr>
          <a:lstStyle/>
          <a:p>
            <a:pPr algn="just"/>
            <a:r>
              <a:rPr lang="tr-TR" dirty="0"/>
              <a:t>Lojistik sürecin yarattığı değerin ve müşteri tatmininin önemini kavrayan işletmeler, rekabetçi avantajın sadece ürünün kendisi ile ilgili uzmanlıktan kaynaklanmadığını, aynı zamanda müşteri tatminindeki kritik rolü ile lojistik faaliyetlerin tamamından önemli biçimde etkilendiğini kavrayarak, günümüzde lojistiğe geleneksel rolünün de ötesinde stratejik bir amaç yüklemeye başlamışlardır</a:t>
            </a:r>
          </a:p>
        </p:txBody>
      </p:sp>
      <p:sp>
        <p:nvSpPr>
          <p:cNvPr id="3" name="Başlık 2"/>
          <p:cNvSpPr>
            <a:spLocks noGrp="1"/>
          </p:cNvSpPr>
          <p:nvPr>
            <p:ph type="title"/>
          </p:nvPr>
        </p:nvSpPr>
        <p:spPr/>
        <p:txBody>
          <a:bodyPr/>
          <a:lstStyle/>
          <a:p>
            <a:r>
              <a:rPr lang="tr-TR" dirty="0"/>
              <a:t>3. Parti lojistik</a:t>
            </a:r>
          </a:p>
        </p:txBody>
      </p:sp>
    </p:spTree>
    <p:extLst>
      <p:ext uri="{BB962C8B-B14F-4D97-AF65-F5344CB8AC3E}">
        <p14:creationId xmlns:p14="http://schemas.microsoft.com/office/powerpoint/2010/main" val="37781317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Öncelikle neden 3. Parti denildiğini açıklamak gerekirse;</a:t>
            </a:r>
          </a:p>
        </p:txBody>
      </p:sp>
      <p:sp>
        <p:nvSpPr>
          <p:cNvPr id="3" name="İçerik Yer Tutucusu 2"/>
          <p:cNvSpPr>
            <a:spLocks noGrp="1"/>
          </p:cNvSpPr>
          <p:nvPr>
            <p:ph idx="1"/>
          </p:nvPr>
        </p:nvSpPr>
        <p:spPr/>
        <p:txBody>
          <a:bodyPr>
            <a:normAutofit/>
          </a:bodyPr>
          <a:lstStyle/>
          <a:p>
            <a:r>
              <a:rPr lang="tr-TR" dirty="0"/>
              <a:t>1.parti : Üretici, imalatçı, gönderici, toptancı </a:t>
            </a:r>
            <a:r>
              <a:rPr lang="tr-TR" dirty="0" err="1"/>
              <a:t>vb</a:t>
            </a:r>
            <a:r>
              <a:rPr lang="tr-TR" dirty="0"/>
              <a:t> malın ve/veya hizmetin üreticisidir.</a:t>
            </a:r>
          </a:p>
          <a:p>
            <a:r>
              <a:rPr lang="tr-TR" dirty="0"/>
              <a:t>2.parti :Birinci partinin doğrudan müşterisi veya akışa göre tedarikçisi olan işletmedir.</a:t>
            </a:r>
          </a:p>
          <a:p>
            <a:r>
              <a:rPr lang="tr-TR" dirty="0"/>
              <a:t>3.parti :Dolayısıyla bu iki taraf arasındaki mal ve hizmet akışına giren şirkettir.</a:t>
            </a:r>
          </a:p>
          <a:p>
            <a:endParaRPr lang="tr-TR" dirty="0"/>
          </a:p>
        </p:txBody>
      </p:sp>
    </p:spTree>
    <p:extLst>
      <p:ext uri="{BB962C8B-B14F-4D97-AF65-F5344CB8AC3E}">
        <p14:creationId xmlns:p14="http://schemas.microsoft.com/office/powerpoint/2010/main" val="174244689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076056" y="3861048"/>
            <a:ext cx="3672408" cy="2016224"/>
          </a:xfrm>
          <a:prstGeom prst="rect">
            <a:avLst/>
          </a:prstGeom>
        </p:spPr>
      </p:pic>
      <p:sp>
        <p:nvSpPr>
          <p:cNvPr id="5" name="Metin kutusu 4"/>
          <p:cNvSpPr txBox="1"/>
          <p:nvPr/>
        </p:nvSpPr>
        <p:spPr>
          <a:xfrm>
            <a:off x="755576" y="2636912"/>
            <a:ext cx="4104456" cy="2031325"/>
          </a:xfrm>
          <a:prstGeom prst="rect">
            <a:avLst/>
          </a:prstGeom>
          <a:noFill/>
        </p:spPr>
        <p:txBody>
          <a:bodyPr wrap="square" rtlCol="0">
            <a:spAutoFit/>
          </a:bodyPr>
          <a:lstStyle/>
          <a:p>
            <a:r>
              <a:rPr lang="tr-TR" b="1" dirty="0"/>
              <a:t>4.parti : </a:t>
            </a:r>
            <a:r>
              <a:rPr lang="tr-TR" dirty="0"/>
              <a:t>müşterilerine kapsamlı tedarik zinciri çözümleri sunmak için kendi organizasyonunun kaynaklarını, yeteneklerini ve teknolojisini, üçüncü taraf lojistik(3PL) şirketleriyle bir araya getiren ve tüm zincirin tasarımını ve yönetimini üstlenen şirketlerdir.</a:t>
            </a:r>
          </a:p>
        </p:txBody>
      </p:sp>
    </p:spTree>
    <p:extLst>
      <p:ext uri="{BB962C8B-B14F-4D97-AF65-F5344CB8AC3E}">
        <p14:creationId xmlns:p14="http://schemas.microsoft.com/office/powerpoint/2010/main" val="33450871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Bu bağlamda şirketler </a:t>
            </a:r>
            <a:r>
              <a:rPr lang="tr-TR" dirty="0" err="1"/>
              <a:t>uluslarası</a:t>
            </a:r>
            <a:r>
              <a:rPr lang="tr-TR" dirty="0"/>
              <a:t> nakliye, </a:t>
            </a:r>
            <a:r>
              <a:rPr lang="tr-TR" dirty="0">
                <a:hlinkClick r:id="rId2" tooltip="Depolama"/>
              </a:rPr>
              <a:t>depolama</a:t>
            </a:r>
            <a:r>
              <a:rPr lang="tr-TR" dirty="0"/>
              <a:t> , </a:t>
            </a:r>
            <a:r>
              <a:rPr lang="tr-TR" dirty="0">
                <a:hlinkClick r:id="rId3" tooltip="Stok (sayfa mevcut değil)"/>
              </a:rPr>
              <a:t>stok</a:t>
            </a:r>
            <a:r>
              <a:rPr lang="tr-TR" dirty="0"/>
              <a:t> kontrolü, </a:t>
            </a:r>
            <a:r>
              <a:rPr lang="tr-TR" dirty="0">
                <a:hlinkClick r:id="rId4" tooltip="Paketleme"/>
              </a:rPr>
              <a:t>paketleme</a:t>
            </a:r>
            <a:r>
              <a:rPr lang="tr-TR" dirty="0"/>
              <a:t> , </a:t>
            </a:r>
            <a:r>
              <a:rPr lang="tr-TR" dirty="0">
                <a:hlinkClick r:id="rId5" tooltip="Etiketleme (sayfa mevcut değil)"/>
              </a:rPr>
              <a:t>etiketleme</a:t>
            </a:r>
            <a:r>
              <a:rPr lang="tr-TR" dirty="0"/>
              <a:t> , sevkiyat, </a:t>
            </a:r>
            <a:r>
              <a:rPr lang="tr-TR" dirty="0">
                <a:hlinkClick r:id="rId6" tooltip="Dağıtım (sayfa mevcut değil)"/>
              </a:rPr>
              <a:t>dağıtım</a:t>
            </a:r>
            <a:r>
              <a:rPr lang="tr-TR" dirty="0"/>
              <a:t> vb. işlerinde bu alanda uzmanlaşmış ve gerekli tesis , ekipman veya personele sahip şirketlere devretmektedirler.</a:t>
            </a:r>
          </a:p>
          <a:p>
            <a:pPr algn="just"/>
            <a:r>
              <a:rPr lang="tr-TR" dirty="0"/>
              <a:t>Firmalar dış kaynak kullanımı ile elde edebilecekleri getiriler şu şekilde sıralanabilir;</a:t>
            </a:r>
          </a:p>
          <a:p>
            <a:endParaRPr lang="tr-TR" dirty="0"/>
          </a:p>
        </p:txBody>
      </p:sp>
    </p:spTree>
    <p:extLst>
      <p:ext uri="{BB962C8B-B14F-4D97-AF65-F5344CB8AC3E}">
        <p14:creationId xmlns:p14="http://schemas.microsoft.com/office/powerpoint/2010/main" val="19329714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20000"/>
          </a:bodyPr>
          <a:lstStyle/>
          <a:p>
            <a:pPr lvl="0" algn="just"/>
            <a:r>
              <a:rPr lang="tr-TR" dirty="0"/>
              <a:t>Stok Seviyeleri minimuma indirgenir ve firmanın stok maliyetlerini azaltır.</a:t>
            </a:r>
          </a:p>
          <a:p>
            <a:pPr lvl="0" algn="just"/>
            <a:r>
              <a:rPr lang="tr-TR" dirty="0"/>
              <a:t>Taşıma ve depolama gibi maliyeti yüksek yatırımlardan kaçınarak, kendi uzmanlaştıkları alanlara daha fazla yönelmelerini sağlar.</a:t>
            </a:r>
          </a:p>
          <a:p>
            <a:pPr lvl="0" algn="just"/>
            <a:r>
              <a:rPr lang="tr-TR" dirty="0"/>
              <a:t>Yatırım yapılan insan gücünden tasarruf edilebilir.</a:t>
            </a:r>
          </a:p>
          <a:p>
            <a:pPr lvl="0" algn="just"/>
            <a:r>
              <a:rPr lang="tr-TR" dirty="0"/>
              <a:t>Lojistik ve depolama alanında kullanılan son teknolojilerden faydalanabilir.</a:t>
            </a:r>
          </a:p>
          <a:p>
            <a:pPr lvl="0" algn="just"/>
            <a:r>
              <a:rPr lang="tr-TR" dirty="0"/>
              <a:t>Sermaye ve operasyon maliyetlerinde ciddi maliyet düşüşleri sağlanabilir.</a:t>
            </a:r>
          </a:p>
          <a:p>
            <a:pPr lvl="0" algn="just"/>
            <a:r>
              <a:rPr lang="tr-TR" dirty="0"/>
              <a:t>Hizmet sunmuş olduğu pazara yönelik daha hızlı çözüm üreterek müşteri memnuniyetini arttırır.</a:t>
            </a:r>
          </a:p>
          <a:p>
            <a:pPr marL="0" indent="0">
              <a:buNone/>
            </a:pPr>
            <a:endParaRPr lang="tr-TR" dirty="0"/>
          </a:p>
        </p:txBody>
      </p:sp>
    </p:spTree>
    <p:extLst>
      <p:ext uri="{BB962C8B-B14F-4D97-AF65-F5344CB8AC3E}">
        <p14:creationId xmlns:p14="http://schemas.microsoft.com/office/powerpoint/2010/main" val="11384760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Üçüncü parti kavramı; üretici, toptancı, perakendeci firmalar (birinci parti) ile bu kurumların müşterileri veya tedarikçileri (ikinci parti) arasındaki ilişkiyi yürüten aracı kurumlar için kullanılan bir kavramdır. Bu ilişkinin lojistik ayağını gerçekleştiren firmalara 3PL firmaları adı verilmektedir. </a:t>
            </a:r>
          </a:p>
          <a:p>
            <a:pPr marL="0" indent="0" algn="just">
              <a:buNone/>
            </a:pPr>
            <a:endParaRPr lang="tr-TR" dirty="0"/>
          </a:p>
          <a:p>
            <a:endParaRPr lang="tr-TR" dirty="0"/>
          </a:p>
        </p:txBody>
      </p:sp>
    </p:spTree>
    <p:extLst>
      <p:ext uri="{BB962C8B-B14F-4D97-AF65-F5344CB8AC3E}">
        <p14:creationId xmlns:p14="http://schemas.microsoft.com/office/powerpoint/2010/main" val="12198235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3PL firmaların sağladığı hizmetler tedarik zinciri boyunca üç ana başlıkta incelebilir:</a:t>
            </a:r>
          </a:p>
          <a:p>
            <a:pPr algn="just"/>
            <a:r>
              <a:rPr lang="tr-TR" dirty="0"/>
              <a:t>Tedarikçilerle firma arasında gerçekleştirilen lojistik faaliyetler (</a:t>
            </a:r>
            <a:r>
              <a:rPr lang="tr-TR" dirty="0" err="1"/>
              <a:t>Inbound</a:t>
            </a:r>
            <a:r>
              <a:rPr lang="tr-TR" dirty="0"/>
              <a:t> </a:t>
            </a:r>
            <a:r>
              <a:rPr lang="tr-TR" dirty="0" err="1"/>
              <a:t>Logistics</a:t>
            </a:r>
            <a:r>
              <a:rPr lang="tr-TR" dirty="0"/>
              <a:t>)  </a:t>
            </a:r>
          </a:p>
          <a:p>
            <a:pPr algn="just"/>
            <a:r>
              <a:rPr lang="tr-TR" dirty="0"/>
              <a:t>Üretim boyunca gerçekleştirilen lojistik faaliyetler  </a:t>
            </a:r>
          </a:p>
          <a:p>
            <a:pPr algn="just"/>
            <a:r>
              <a:rPr lang="tr-TR" dirty="0"/>
              <a:t>Ürünün firmadan son kullanıcıya ulaşıncaya kadar ihtiyaç duyulan lojistik faaliyetler (</a:t>
            </a:r>
            <a:r>
              <a:rPr lang="tr-TR" dirty="0" err="1"/>
              <a:t>Outbound</a:t>
            </a:r>
            <a:r>
              <a:rPr lang="tr-TR" dirty="0"/>
              <a:t> </a:t>
            </a:r>
            <a:r>
              <a:rPr lang="tr-TR" dirty="0" err="1"/>
              <a:t>Logistics</a:t>
            </a:r>
            <a:r>
              <a:rPr lang="tr-TR" dirty="0"/>
              <a:t>)  </a:t>
            </a:r>
          </a:p>
          <a:p>
            <a:endParaRPr lang="tr-TR" dirty="0"/>
          </a:p>
        </p:txBody>
      </p:sp>
    </p:spTree>
    <p:extLst>
      <p:ext uri="{BB962C8B-B14F-4D97-AF65-F5344CB8AC3E}">
        <p14:creationId xmlns:p14="http://schemas.microsoft.com/office/powerpoint/2010/main" val="1027272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3366050" cy="584775"/>
          </a:xfrm>
          <a:prstGeom prst="rect">
            <a:avLst/>
          </a:prstGeom>
          <a:noFill/>
        </p:spPr>
        <p:txBody>
          <a:bodyPr wrap="none" rtlCol="0">
            <a:spAutoFit/>
          </a:bodyPr>
          <a:lstStyle/>
          <a:p>
            <a:r>
              <a:rPr lang="tr-TR" sz="3200" b="1" i="1" dirty="0">
                <a:solidFill>
                  <a:srgbClr val="00B0F0"/>
                </a:solidFill>
              </a:rPr>
              <a:t>Sevkiyat Planlama</a:t>
            </a:r>
          </a:p>
        </p:txBody>
      </p:sp>
      <p:sp>
        <p:nvSpPr>
          <p:cNvPr id="3" name="Metin kutusu 2"/>
          <p:cNvSpPr txBox="1"/>
          <p:nvPr/>
        </p:nvSpPr>
        <p:spPr>
          <a:xfrm>
            <a:off x="296839" y="1097662"/>
            <a:ext cx="7983941" cy="3539430"/>
          </a:xfrm>
          <a:prstGeom prst="rect">
            <a:avLst/>
          </a:prstGeom>
          <a:noFill/>
        </p:spPr>
        <p:txBody>
          <a:bodyPr wrap="square" rtlCol="0" anchor="ctr">
            <a:spAutoFit/>
          </a:bodyPr>
          <a:lstStyle/>
          <a:p>
            <a:pPr algn="just"/>
            <a:r>
              <a:rPr lang="tr-TR" sz="2800" dirty="0"/>
              <a:t>Sevkiyat müşteri ile temasa geçilen, bu süreçte yapılan bir hatanın doğrudan müşteriyi etkileyen bir faaliyettir. Bunun yanında lojistik faaliyetler içinde maliyeti en yüksek işlemlerden biri olduğu da kesindir. Bu nedenle sevkiyat planlamanın misyonu müşteri taleplerini istekler dahilinde eksiksiz yerine getirmek ve bunu en ekonomik şekilde gerçekleştirmek olmalıdır.</a:t>
            </a:r>
          </a:p>
        </p:txBody>
      </p:sp>
      <p:pic>
        <p:nvPicPr>
          <p:cNvPr id="6146" name="Picture 2" descr="http://www.kentgazetesi.com/haberresim/sevkplan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726165"/>
            <a:ext cx="3554443" cy="16848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934586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a:bodyPr>
          <a:lstStyle/>
          <a:p>
            <a:pPr algn="just"/>
            <a:r>
              <a:rPr lang="tr-TR" dirty="0"/>
              <a:t>İçe doğru malzeme akışı anlamına gelen “</a:t>
            </a:r>
            <a:r>
              <a:rPr lang="tr-TR" dirty="0" err="1"/>
              <a:t>inbound</a:t>
            </a:r>
            <a:r>
              <a:rPr lang="tr-TR" dirty="0"/>
              <a:t> </a:t>
            </a:r>
            <a:r>
              <a:rPr lang="tr-TR" dirty="0" err="1"/>
              <a:t>logistics</a:t>
            </a:r>
            <a:r>
              <a:rPr lang="tr-TR" dirty="0"/>
              <a:t>”, üretim için gerekli olan hammadde ve bileşenlerinin temin edilmesi ve fabrikaya teslimini içerir. 3PL hizmet sağlayıcılar; müşterilerin ihtiyaçlarına göre, nakliye ve depolamadan müşteri </a:t>
            </a:r>
            <a:r>
              <a:rPr lang="tr-TR" dirty="0" err="1"/>
              <a:t>stoğunun</a:t>
            </a:r>
            <a:r>
              <a:rPr lang="tr-TR" dirty="0"/>
              <a:t> yönetilmesine kadar ki tüm süreçlerde, kısmi ya da bütünsel olarak, hizmet vermektedirler. </a:t>
            </a:r>
          </a:p>
          <a:p>
            <a:pPr algn="just"/>
            <a:r>
              <a:rPr lang="tr-TR" dirty="0"/>
              <a:t>Üretimin dahili tüm süreçlerinde de, 3PL firmaları; müşterilerine depolama faaliyetlerinden, stok yönetimi ve üretim alanları arası taşıma işlemlerine ve iş gücü </a:t>
            </a:r>
            <a:r>
              <a:rPr lang="tr-TR" dirty="0" err="1"/>
              <a:t>tedariğine</a:t>
            </a:r>
            <a:r>
              <a:rPr lang="tr-TR" dirty="0"/>
              <a:t> kadar birçok konuda destek sağlamaktadırlar.  </a:t>
            </a:r>
          </a:p>
          <a:p>
            <a:endParaRPr lang="tr-TR" dirty="0"/>
          </a:p>
        </p:txBody>
      </p:sp>
    </p:spTree>
    <p:extLst>
      <p:ext uri="{BB962C8B-B14F-4D97-AF65-F5344CB8AC3E}">
        <p14:creationId xmlns:p14="http://schemas.microsoft.com/office/powerpoint/2010/main" val="42373853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Dışa doğru malzeme akışı olan “</a:t>
            </a:r>
            <a:r>
              <a:rPr lang="tr-TR" dirty="0" err="1"/>
              <a:t>outbound</a:t>
            </a:r>
            <a:r>
              <a:rPr lang="tr-TR" dirty="0"/>
              <a:t> </a:t>
            </a:r>
            <a:r>
              <a:rPr lang="tr-TR" dirty="0" err="1"/>
              <a:t>logistics</a:t>
            </a:r>
            <a:r>
              <a:rPr lang="tr-TR" dirty="0"/>
              <a:t>” ile; bitmiş ürün stoklarının yönetilmesi, depolama, taşıma, ve paketleme operasyonlarının yönetimi gibi hizmetlerin yanı sıra </a:t>
            </a:r>
          </a:p>
          <a:p>
            <a:pPr algn="just"/>
            <a:r>
              <a:rPr lang="tr-TR" dirty="0"/>
              <a:t>müşteriye özel katma değerli hizmetler de sunulmaktadır. Montaj, ürün geliştirilmesi gibi işlemlerin yanı sıra üretilen malzemelerin kullanım kitapçıklarının basılması gibi farklı hizmetler yine 3PL hizmet sağlayıcı firmalar tarafından verilebilmektedir. </a:t>
            </a:r>
          </a:p>
          <a:p>
            <a:endParaRPr lang="tr-TR" dirty="0"/>
          </a:p>
        </p:txBody>
      </p:sp>
    </p:spTree>
    <p:extLst>
      <p:ext uri="{BB962C8B-B14F-4D97-AF65-F5344CB8AC3E}">
        <p14:creationId xmlns:p14="http://schemas.microsoft.com/office/powerpoint/2010/main" val="18811838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p:cNvPicPr>
          <p:nvPr>
            <p:ph idx="1"/>
          </p:nvPr>
        </p:nvPicPr>
        <p:blipFill rotWithShape="1">
          <a:blip r:embed="rId2">
            <a:extLst>
              <a:ext uri="{28A0092B-C50C-407E-A947-70E740481C1C}">
                <a14:useLocalDpi xmlns:a14="http://schemas.microsoft.com/office/drawing/2010/main" val="0"/>
              </a:ext>
            </a:extLst>
          </a:blip>
          <a:srcRect r="1306" b="892"/>
          <a:stretch/>
        </p:blipFill>
        <p:spPr>
          <a:xfrm>
            <a:off x="1645709" y="1196753"/>
            <a:ext cx="6157172" cy="5082127"/>
          </a:xfrm>
          <a:prstGeom prst="rect">
            <a:avLst/>
          </a:prstGeom>
        </p:spPr>
      </p:pic>
    </p:spTree>
    <p:extLst>
      <p:ext uri="{BB962C8B-B14F-4D97-AF65-F5344CB8AC3E}">
        <p14:creationId xmlns:p14="http://schemas.microsoft.com/office/powerpoint/2010/main" val="456502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85000" lnSpcReduction="20000"/>
          </a:bodyPr>
          <a:lstStyle/>
          <a:p>
            <a:pPr marL="0" indent="0">
              <a:buNone/>
            </a:pPr>
            <a:endParaRPr lang="tr-TR" dirty="0"/>
          </a:p>
          <a:p>
            <a:pPr algn="just"/>
            <a:r>
              <a:rPr lang="tr-TR" dirty="0"/>
              <a:t>3PL hizmet sağlayıcılar ile çalışarak; maliyetlerinde düşüş sağlayabilen, ana faaliyet alanlarına ve yetkinliklerine odaklanma avantajını yakalayan, hizmetlerinde etkinlik ve esnekliği yakalayabilen firmalar, doğru olarak yönetilmemiş bir 3PL seçimi ya da hatalı alınmış bir dış kaynak kullanım kararının da taşıdığı risklere sahiptirler. </a:t>
            </a:r>
          </a:p>
          <a:p>
            <a:pPr marL="0" indent="0">
              <a:buNone/>
            </a:pPr>
            <a:endParaRPr lang="tr-TR" dirty="0"/>
          </a:p>
          <a:p>
            <a:pPr algn="just"/>
            <a:r>
              <a:rPr lang="tr-TR" dirty="0"/>
              <a:t>Müşteri ile bire bir ilişkinin ve malzeme akışı üzerindeki kontrolün azalması, 3PL sağlayıcının başarısız olma riski, 3PL sağlayıcının detaylı maliyet bilgisi eksikliği ve iki iş ortağı (3PL hizmet sağlayıcısı ve müşterisi) arasında ortaya çıkabilecek olan anlaşmazlıkları, 3PL kullanımının dezavantajları olarak saymak mümkündür.  </a:t>
            </a:r>
          </a:p>
          <a:p>
            <a:endParaRPr lang="tr-TR" dirty="0"/>
          </a:p>
        </p:txBody>
      </p:sp>
    </p:spTree>
    <p:extLst>
      <p:ext uri="{BB962C8B-B14F-4D97-AF65-F5344CB8AC3E}">
        <p14:creationId xmlns:p14="http://schemas.microsoft.com/office/powerpoint/2010/main" val="355568230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77500" lnSpcReduction="20000"/>
          </a:bodyPr>
          <a:lstStyle/>
          <a:p>
            <a:pPr algn="just"/>
            <a:r>
              <a:rPr lang="tr-TR" dirty="0"/>
              <a:t>Dış kaynak kullanımı ile ortaya çıkabilecek olan riskler; stratejik, ticari ve yönetimsel riskler olmak üzere üçe ayrılmaktadır:</a:t>
            </a:r>
          </a:p>
          <a:p>
            <a:pPr marL="0" indent="0" algn="just">
              <a:buNone/>
            </a:pPr>
            <a:endParaRPr lang="tr-TR" dirty="0"/>
          </a:p>
          <a:p>
            <a:pPr lvl="0" algn="just"/>
            <a:r>
              <a:rPr lang="tr-TR" b="1" dirty="0"/>
              <a:t>Stratejik riskler</a:t>
            </a:r>
            <a:r>
              <a:rPr lang="tr-TR" dirty="0"/>
              <a:t>, dış kaynak kullanımı ile alınan bir hizmetin, 3PL sağlayıcı firma tarafından rakip firmaya da sunulması ile rekabet avantajının ortadan kalkmasına neden olan risklerdir. </a:t>
            </a:r>
          </a:p>
          <a:p>
            <a:pPr marL="0" indent="0" algn="just">
              <a:buNone/>
            </a:pPr>
            <a:endParaRPr lang="tr-TR" dirty="0"/>
          </a:p>
          <a:p>
            <a:pPr lvl="0" algn="just"/>
            <a:r>
              <a:rPr lang="tr-TR" b="1" dirty="0"/>
              <a:t>Ticari riskler</a:t>
            </a:r>
            <a:r>
              <a:rPr lang="tr-TR" dirty="0"/>
              <a:t>, 3PL sağlayıcı firmanın aynı zamanda iş ortağı konumunda olduğu ve yarattığı olumlu ya da olumsuz imajın doğrudan hizmet müşterisine yansıdığı risklerdir. Yapılacak olan her hatalı, geç sevkiyat firmanın itibarını olumsuz yönde etkiliyor olacaktır. </a:t>
            </a:r>
          </a:p>
          <a:p>
            <a:pPr marL="0" indent="0" algn="just">
              <a:buNone/>
            </a:pPr>
            <a:endParaRPr lang="tr-TR" dirty="0"/>
          </a:p>
          <a:p>
            <a:pPr lvl="0" algn="just"/>
            <a:r>
              <a:rPr lang="tr-TR" b="1" dirty="0"/>
              <a:t>Yönetimsel</a:t>
            </a:r>
            <a:r>
              <a:rPr lang="tr-TR" dirty="0"/>
              <a:t> olarak adlandırılan üçüncü risk türü ise, dış kaynak kullanımı ile ortaya çıkabilecek olan kontrol kaybından doğacak olumsuz etkileri kapsamaktadır. </a:t>
            </a:r>
          </a:p>
          <a:p>
            <a:endParaRPr lang="tr-TR" dirty="0"/>
          </a:p>
        </p:txBody>
      </p:sp>
    </p:spTree>
    <p:extLst>
      <p:ext uri="{BB962C8B-B14F-4D97-AF65-F5344CB8AC3E}">
        <p14:creationId xmlns:p14="http://schemas.microsoft.com/office/powerpoint/2010/main" val="10030698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85000" lnSpcReduction="20000"/>
          </a:bodyPr>
          <a:lstStyle/>
          <a:p>
            <a:r>
              <a:rPr lang="en-US" b="1" dirty="0"/>
              <a:t>4.PARTİ LOJİSTİK</a:t>
            </a:r>
            <a:endParaRPr lang="tr-TR" dirty="0"/>
          </a:p>
          <a:p>
            <a:endParaRPr lang="tr-TR" dirty="0"/>
          </a:p>
          <a:p>
            <a:pPr algn="just"/>
            <a:r>
              <a:rPr lang="tr-TR" dirty="0"/>
              <a:t>Şirketlerin; müşterilerin artan ihtiyaçlarına karşılık verebilmek ve aynı zamanda düşük maliyetlerde çalışabilmek için 3PL hizmet sağlayıcılarından yararlanmayı tercih ettiklerini belirtmiştik. Bununla birlikte, pratikte 3PL uygulamaları tedarik zinciri boyunca gerçekleşen operasyonları ve tedarik zinciri entegrasyonunu stratejik olarak destekleyememektedir. Çoğu 3PL hizmet sağlayıcı firma, yalnızca taşımacılık ve depolamaya konsantre olmakta ve dolayısıyla müşterilerin entegre çözüm isteklerini tam olarak karşılayamamaktadırlar. </a:t>
            </a:r>
          </a:p>
          <a:p>
            <a:pPr algn="just"/>
            <a:r>
              <a:rPr lang="tr-TR" dirty="0"/>
              <a:t>Bu eksikliği gidermek için tedarik zinciri dış kaynak kullanımında tedarikçiler ve firmalar arasındaki yeni bir boyuttaki ilişkiyi içeren yeni bir kavram ortaya çıkmıştır: 4PL </a:t>
            </a:r>
          </a:p>
          <a:p>
            <a:endParaRPr lang="tr-TR" dirty="0"/>
          </a:p>
        </p:txBody>
      </p:sp>
    </p:spTree>
    <p:extLst>
      <p:ext uri="{BB962C8B-B14F-4D97-AF65-F5344CB8AC3E}">
        <p14:creationId xmlns:p14="http://schemas.microsoft.com/office/powerpoint/2010/main" val="12159311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Dördüncü parti lojistik, müşterilerine kapsamlı tedarik zinciri çözümleri sunmak için kendi organizasyonunun kaynaklarını, yeteneklerini ve teknolojisini, üçüncü taraf lojistik(3PL) şirketleriyle bir araya getiren ve tüm zincirin tasarımını ve yönetimini üstlenen şirketlerdir. Dördüncü parti lojistik kavramı, üçüncü parti lojistik firmalarının yetersiz kalması nedeniyle 1990’lardan sonra lojistik sektöründe görülmeye başlandı. </a:t>
            </a:r>
          </a:p>
        </p:txBody>
      </p:sp>
    </p:spTree>
    <p:extLst>
      <p:ext uri="{BB962C8B-B14F-4D97-AF65-F5344CB8AC3E}">
        <p14:creationId xmlns:p14="http://schemas.microsoft.com/office/powerpoint/2010/main" val="24099445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3PL dış kaynak kullanımından farklı olarak 4PL kapsamında, müşterilerin </a:t>
            </a:r>
            <a:r>
              <a:rPr lang="tr-TR" dirty="0" err="1"/>
              <a:t>operasyonel</a:t>
            </a:r>
            <a:r>
              <a:rPr lang="tr-TR" dirty="0"/>
              <a:t> süreçlerinin dış kaynak yardımı ile yapılandırılması ve yönetilmesi bulunmaktadır. İş, görev ve sorumlulukları uzman bir ele teslim etme anlayışının yanında, 4PL hizmet sağlayıcıları uzman oldukları konulardaki bilgi, deneyim, teknoloji ve işletme süreçlerindeki yapılandırma çalışmaları (süreçlerin yeniden yapılandırılması) ile müşteriye özel çözümler üretmektedirler. </a:t>
            </a:r>
          </a:p>
        </p:txBody>
      </p:sp>
    </p:spTree>
    <p:extLst>
      <p:ext uri="{BB962C8B-B14F-4D97-AF65-F5344CB8AC3E}">
        <p14:creationId xmlns:p14="http://schemas.microsoft.com/office/powerpoint/2010/main" val="4738798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55000" lnSpcReduction="20000"/>
          </a:bodyPr>
          <a:lstStyle/>
          <a:p>
            <a:pPr algn="just"/>
            <a:r>
              <a:rPr lang="tr-TR" sz="3300" dirty="0"/>
              <a:t>Kısaca; 4PL firmaları kapsamlı tedarik zinciri çözümleri sunmak için, kendi organizasyonlarının kaynaklarını, yeteneklerini ve teknolojisini 3PL şirketler ile bir araya getiren ve yöneten tedarik zinciri bütünleştiricileridir. 4PL kavramında, yönetici unsurunun ön planda olması sebebi ile 4PL aynı zamanda Lider Lojistik Sağlayıcı (</a:t>
            </a:r>
            <a:r>
              <a:rPr lang="tr-TR" sz="3300" dirty="0" err="1"/>
              <a:t>Lead</a:t>
            </a:r>
            <a:r>
              <a:rPr lang="tr-TR" sz="3300" dirty="0"/>
              <a:t> </a:t>
            </a:r>
            <a:r>
              <a:rPr lang="tr-TR" sz="3300" dirty="0" err="1"/>
              <a:t>Logistics</a:t>
            </a:r>
            <a:r>
              <a:rPr lang="tr-TR" sz="3300" dirty="0"/>
              <a:t> Provider – LLP) olarak da adlandırılmaktadır. </a:t>
            </a:r>
          </a:p>
          <a:p>
            <a:pPr marL="0" indent="0" algn="just">
              <a:buNone/>
            </a:pPr>
            <a:endParaRPr lang="tr-TR" sz="3300" dirty="0"/>
          </a:p>
          <a:p>
            <a:pPr algn="just"/>
            <a:r>
              <a:rPr lang="tr-TR" sz="3300" dirty="0"/>
              <a:t>Bir 4PL sağlayıcının bu ölçüde önemli çözümleri etkin olarak sunabilmesi için bazı kritik yetenek ve bilgilere sahip olması gereklidir. Bir 4PL’yi değerlendirmek için gerekli kriterler şu şekilde sıralanabilir:</a:t>
            </a:r>
          </a:p>
          <a:p>
            <a:pPr marL="0" indent="0" algn="just">
              <a:buNone/>
            </a:pPr>
            <a:endParaRPr lang="tr-TR" sz="3300" dirty="0"/>
          </a:p>
          <a:p>
            <a:pPr algn="just"/>
            <a:r>
              <a:rPr lang="tr-TR" sz="3300" dirty="0"/>
              <a:t>Arz zinciri entegrasyon teknolojilerinde ve </a:t>
            </a:r>
            <a:r>
              <a:rPr lang="tr-TR" sz="3300" dirty="0" err="1"/>
              <a:t>outsource</a:t>
            </a:r>
            <a:r>
              <a:rPr lang="tr-TR" sz="3300" dirty="0"/>
              <a:t> imkanlarında etkili olmalı.</a:t>
            </a:r>
          </a:p>
          <a:p>
            <a:pPr marL="0" indent="0" algn="just">
              <a:buNone/>
            </a:pPr>
            <a:endParaRPr lang="tr-TR" sz="3300" dirty="0"/>
          </a:p>
          <a:p>
            <a:pPr algn="just"/>
            <a:r>
              <a:rPr lang="tr-TR" sz="3300" dirty="0"/>
              <a:t>Global kaynaklara erişebilme yeteneğine sahip olmalı.</a:t>
            </a:r>
          </a:p>
          <a:p>
            <a:pPr marL="0" indent="0" algn="just">
              <a:buNone/>
            </a:pPr>
            <a:endParaRPr lang="tr-TR" dirty="0"/>
          </a:p>
          <a:p>
            <a:endParaRPr lang="tr-TR" dirty="0"/>
          </a:p>
        </p:txBody>
      </p:sp>
    </p:spTree>
    <p:extLst>
      <p:ext uri="{BB962C8B-B14F-4D97-AF65-F5344CB8AC3E}">
        <p14:creationId xmlns:p14="http://schemas.microsoft.com/office/powerpoint/2010/main" val="1392470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85000" lnSpcReduction="10000"/>
          </a:bodyPr>
          <a:lstStyle/>
          <a:p>
            <a:pPr marL="0" indent="0" algn="just">
              <a:buNone/>
            </a:pPr>
            <a:endParaRPr lang="tr-TR" dirty="0"/>
          </a:p>
          <a:p>
            <a:pPr algn="just"/>
            <a:r>
              <a:rPr lang="tr-TR" dirty="0"/>
              <a:t>Arz zinciri stratejisi, proseslerin yeniden dizaynı, teknolojik entegrasyon ve yönetim alanlarında etkin olmalı.</a:t>
            </a:r>
          </a:p>
          <a:p>
            <a:pPr marL="0" indent="0" algn="just">
              <a:buNone/>
            </a:pPr>
            <a:endParaRPr lang="tr-TR" dirty="0"/>
          </a:p>
          <a:p>
            <a:pPr algn="just"/>
            <a:r>
              <a:rPr lang="tr-TR" dirty="0"/>
              <a:t>Bünyesinde iş süreçleri yönetimi ve </a:t>
            </a:r>
            <a:r>
              <a:rPr lang="tr-TR" dirty="0" err="1"/>
              <a:t>outsourcing</a:t>
            </a:r>
            <a:r>
              <a:rPr lang="tr-TR" dirty="0"/>
              <a:t> konularında tecrübeli arz zinciri profesyonelleri barındırmalı.</a:t>
            </a:r>
          </a:p>
          <a:p>
            <a:pPr marL="0" indent="0" algn="just">
              <a:buNone/>
            </a:pPr>
            <a:endParaRPr lang="tr-TR" dirty="0"/>
          </a:p>
          <a:p>
            <a:pPr algn="just"/>
            <a:r>
              <a:rPr lang="tr-TR" dirty="0"/>
              <a:t>Çok sayıda ve farklı alanlarda bulunan servis sağlayıcıları yönetebilme ve organize edebilme yeteneğine sahip bulunmalı.</a:t>
            </a:r>
          </a:p>
          <a:p>
            <a:pPr marL="0" indent="0" algn="just">
              <a:buNone/>
            </a:pPr>
            <a:endParaRPr lang="tr-TR" dirty="0"/>
          </a:p>
          <a:p>
            <a:pPr algn="just"/>
            <a:r>
              <a:rPr lang="tr-TR" dirty="0" err="1"/>
              <a:t>Organizasyonel</a:t>
            </a:r>
            <a:r>
              <a:rPr lang="tr-TR" dirty="0"/>
              <a:t> değişim gereksinimlerini karşılayabilmelidir.</a:t>
            </a:r>
          </a:p>
          <a:p>
            <a:endParaRPr lang="tr-TR" dirty="0"/>
          </a:p>
        </p:txBody>
      </p:sp>
    </p:spTree>
    <p:extLst>
      <p:ext uri="{BB962C8B-B14F-4D97-AF65-F5344CB8AC3E}">
        <p14:creationId xmlns:p14="http://schemas.microsoft.com/office/powerpoint/2010/main" val="168860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406043" cy="584775"/>
          </a:xfrm>
          <a:prstGeom prst="rect">
            <a:avLst/>
          </a:prstGeom>
          <a:noFill/>
        </p:spPr>
        <p:txBody>
          <a:bodyPr wrap="none" rtlCol="0">
            <a:spAutoFit/>
          </a:bodyPr>
          <a:lstStyle/>
          <a:p>
            <a:r>
              <a:rPr lang="tr-TR" sz="3200" b="1" i="1" dirty="0">
                <a:solidFill>
                  <a:srgbClr val="00B0F0"/>
                </a:solidFill>
              </a:rPr>
              <a:t>Filo Yönetimi</a:t>
            </a:r>
          </a:p>
        </p:txBody>
      </p:sp>
      <p:sp>
        <p:nvSpPr>
          <p:cNvPr id="3" name="Metin kutusu 2"/>
          <p:cNvSpPr txBox="1"/>
          <p:nvPr/>
        </p:nvSpPr>
        <p:spPr>
          <a:xfrm>
            <a:off x="296839" y="1473958"/>
            <a:ext cx="5931345" cy="4524315"/>
          </a:xfrm>
          <a:prstGeom prst="rect">
            <a:avLst/>
          </a:prstGeom>
          <a:noFill/>
        </p:spPr>
        <p:txBody>
          <a:bodyPr wrap="square" rtlCol="0">
            <a:spAutoFit/>
          </a:bodyPr>
          <a:lstStyle/>
          <a:p>
            <a:r>
              <a:rPr lang="tr-TR" sz="2600" dirty="0"/>
              <a:t>Nakliyenin yapıldığı araçların sayı ve büyüklüklerinin belirlenmesi,</a:t>
            </a:r>
          </a:p>
          <a:p>
            <a:pPr algn="just"/>
            <a:r>
              <a:rPr lang="tr-TR" sz="2600" dirty="0"/>
              <a:t>tasarımları ve bakımları filo yönetimi kapsamında sürdürülen faaliyetlerdir. Bununla birlikte 12 taşınacak malın türüne göre araçtaki donanım belirlenir. Örneğin dondurulmuş gıda taşıyan araçlarda ürünün soğuk kalması için </a:t>
            </a:r>
            <a:r>
              <a:rPr lang="tr-TR" sz="2600" dirty="0" err="1"/>
              <a:t>frigofrik</a:t>
            </a:r>
            <a:r>
              <a:rPr lang="tr-TR" sz="2600" dirty="0"/>
              <a:t> kasalar, ağır yük taşıyan araçlarda mobil vinç, akaryakıt taşıyan araçların üstünde tanklar bulunabilir</a:t>
            </a:r>
            <a:r>
              <a:rPr lang="tr-TR" sz="2800" dirty="0"/>
              <a:t>.</a:t>
            </a:r>
          </a:p>
        </p:txBody>
      </p:sp>
      <p:pic>
        <p:nvPicPr>
          <p:cNvPr id="7170" name="Picture 2" descr="http://www.isletmeyonetimi.net/wp-content/uploads/2011/03/filo-yonetimi-300x2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700808"/>
            <a:ext cx="2432039" cy="23419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85253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a:bodyPr>
          <a:lstStyle/>
          <a:p>
            <a:pPr algn="just"/>
            <a:r>
              <a:rPr lang="tr-TR" b="1" dirty="0"/>
              <a:t> 3PL ile 4PL’ </a:t>
            </a:r>
            <a:r>
              <a:rPr lang="tr-TR" b="1" dirty="0" err="1"/>
              <a:t>nin</a:t>
            </a:r>
            <a:r>
              <a:rPr lang="tr-TR" b="1" dirty="0"/>
              <a:t> Karşılaştırılması</a:t>
            </a:r>
            <a:endParaRPr lang="tr-TR" dirty="0"/>
          </a:p>
          <a:p>
            <a:pPr algn="just"/>
            <a:r>
              <a:rPr lang="tr-TR" dirty="0"/>
              <a:t>4. Parti Lojistik işletmesi (4PL); kapsamlı tedarik zinciri çözümleri sunmak için kendi organizasyonunun kaynaklarını, yeteneklerini ve teknolojisini, 3PL’ler ile bir araya getiren ve yöneten tedarik zinciri bütünleştiricisidir. </a:t>
            </a:r>
          </a:p>
          <a:p>
            <a:pPr algn="just"/>
            <a:r>
              <a:rPr lang="tr-TR" dirty="0"/>
              <a:t>4PL; dağıtım, nakliye, depolama gibi konularda uzmanlaşmış 3PL işletmelere sahiptir.</a:t>
            </a:r>
          </a:p>
          <a:p>
            <a:pPr algn="just"/>
            <a:r>
              <a:rPr lang="tr-TR" dirty="0"/>
              <a:t> 4PL kavramı, teknoloji, depolama faaliyetleri ve dağıtımın optimal bir şekilde bütünleştirilmemesi üzerine, tedarik zincirinin yaratacağı tasarruflardan ve verimliliklerden yararlanılması için ortaya çıkmıştır. </a:t>
            </a:r>
          </a:p>
          <a:p>
            <a:endParaRPr lang="tr-TR" dirty="0"/>
          </a:p>
        </p:txBody>
      </p:sp>
    </p:spTree>
    <p:extLst>
      <p:ext uri="{BB962C8B-B14F-4D97-AF65-F5344CB8AC3E}">
        <p14:creationId xmlns:p14="http://schemas.microsoft.com/office/powerpoint/2010/main" val="17202598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70000" lnSpcReduction="20000"/>
          </a:bodyPr>
          <a:lstStyle/>
          <a:p>
            <a:pPr algn="just"/>
            <a:r>
              <a:rPr lang="tr-TR" dirty="0"/>
              <a:t>4PL işletmelerine olan ihtiyaç lojistiğin gelişmesi ve işletmeler için önemli hale gelmesi ile giderek artmaktadır. 3PL’lerin en büyük hataları, sadece maliyet düşürme amacıyla hareket etmeleri, müşteri için değer yaratmaya çalışmaları, sürekli gelişmenin ve yeniden yapılanmanın üzerinde durmamalarıdır.</a:t>
            </a:r>
          </a:p>
          <a:p>
            <a:pPr marL="0" indent="0" algn="just">
              <a:buNone/>
            </a:pPr>
            <a:endParaRPr lang="tr-TR" dirty="0"/>
          </a:p>
          <a:p>
            <a:pPr algn="just"/>
            <a:r>
              <a:rPr lang="tr-TR" dirty="0"/>
              <a:t>4.Parti Lojistik ve Tedarik Zinciri Yönetimi faaliyetleri bir bütün olarak düşünüldüğünde hem maliyet hem de kalite alanında gelişmeler kaydedilecektir.</a:t>
            </a:r>
          </a:p>
          <a:p>
            <a:pPr marL="0" indent="0" algn="just">
              <a:buNone/>
            </a:pPr>
            <a:endParaRPr lang="tr-TR" dirty="0"/>
          </a:p>
          <a:p>
            <a:pPr algn="just"/>
            <a:r>
              <a:rPr lang="tr-TR" dirty="0"/>
              <a:t>3.parti hizmet sağlayıcılar, riskleri ancak üstlendikleri hizmetlerin kalitesi ile doğru orantılı olarak kendi performanslarının iyiliği ve kötülüğü ölçüsünde bir ödül ceza sistemine göre alırlar.</a:t>
            </a:r>
          </a:p>
          <a:p>
            <a:pPr marL="0" indent="0" algn="just">
              <a:buNone/>
            </a:pPr>
            <a:endParaRPr lang="tr-TR" dirty="0"/>
          </a:p>
          <a:p>
            <a:pPr algn="just"/>
            <a:r>
              <a:rPr lang="tr-TR" dirty="0"/>
              <a:t>Halbuki 4. parti’ deki risk; hizmet sağlayıcıyla hizmetten faydalananı eşit oranda etkileyen bir risktir. Aynı orantıda, hizmet sağlayıcının, dolayısıyla performanstan öte, direk verilen hizmetin, yapılan işin sonucuyla birebir orantılı bir risktir.</a:t>
            </a:r>
          </a:p>
          <a:p>
            <a:endParaRPr lang="tr-TR" dirty="0"/>
          </a:p>
        </p:txBody>
      </p:sp>
    </p:spTree>
    <p:extLst>
      <p:ext uri="{BB962C8B-B14F-4D97-AF65-F5344CB8AC3E}">
        <p14:creationId xmlns:p14="http://schemas.microsoft.com/office/powerpoint/2010/main" val="21041800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lnSpcReduction="10000"/>
          </a:bodyPr>
          <a:lstStyle/>
          <a:p>
            <a:pPr algn="just"/>
            <a:r>
              <a:rPr lang="tr-TR" dirty="0"/>
              <a:t>Dolayısıyla 4. parti’ deki risk, 3.parti hizmet sağlamadaki riskten çok çok farklı; direk yapılan işin daha iyi yapılması ve zincirin son derece organize bir şekilde koordine edilmesinden geçiyor.3. </a:t>
            </a:r>
            <a:r>
              <a:rPr lang="tr-TR" dirty="0" err="1"/>
              <a:t>parti’nin</a:t>
            </a:r>
            <a:r>
              <a:rPr lang="tr-TR" dirty="0"/>
              <a:t> sunduğu hizmetler, tedarik zincirinin sadece çok belli başlı, geleneksel halkaları içinde kalmakla sınırlıdır. Bunlar kısaca taşıma, depolama ve envanter yönetimi gibi faaliyetlerden oluşmaktadır.</a:t>
            </a:r>
          </a:p>
          <a:p>
            <a:pPr algn="just"/>
            <a:r>
              <a:rPr lang="tr-TR" dirty="0"/>
              <a:t> 4PL ise bütün bu 3.partileri tedarik zincirinin tamamında koordineli bir şekilde kullanarak zincirin performansının artmasını sağlamaktadır.</a:t>
            </a:r>
          </a:p>
          <a:p>
            <a:endParaRPr lang="tr-TR" dirty="0"/>
          </a:p>
        </p:txBody>
      </p:sp>
    </p:spTree>
    <p:extLst>
      <p:ext uri="{BB962C8B-B14F-4D97-AF65-F5344CB8AC3E}">
        <p14:creationId xmlns:p14="http://schemas.microsoft.com/office/powerpoint/2010/main" val="16405047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TZY her düzeyde farklı müşteri talepleri ve pazarın karmaşıklığı gibi sorunlarla karşı karşıya kalmaktadır. Bu karmaşıklık tamamen ortadan kaldırılmasa da kabul edilebilir bir seviyeye indirilebilir. Kabul edilen seviyeye inebilmek için </a:t>
            </a:r>
            <a:r>
              <a:rPr lang="tr-TR" sz="3000" b="1" dirty="0"/>
              <a:t>5</a:t>
            </a:r>
            <a:r>
              <a:rPr lang="tr-TR" b="1" dirty="0"/>
              <a:t> </a:t>
            </a:r>
            <a:r>
              <a:rPr lang="tr-TR" dirty="0"/>
              <a:t>farklı tedarik zinciri fonksiyonu üzerinde karar almaları gerekmektedir.</a:t>
            </a:r>
            <a:endParaRPr lang="en-US" dirty="0"/>
          </a:p>
        </p:txBody>
      </p:sp>
      <p:sp>
        <p:nvSpPr>
          <p:cNvPr id="3" name="Başlık 2"/>
          <p:cNvSpPr>
            <a:spLocks noGrp="1"/>
          </p:cNvSpPr>
          <p:nvPr>
            <p:ph type="title"/>
          </p:nvPr>
        </p:nvSpPr>
        <p:spPr/>
        <p:txBody>
          <a:bodyPr/>
          <a:lstStyle/>
          <a:p>
            <a:r>
              <a:rPr lang="tr-TR" dirty="0"/>
              <a:t>TEDARİK ZİNCİRİ YÖNETİMİ</a:t>
            </a:r>
            <a:endParaRPr lang="en-US" dirty="0"/>
          </a:p>
        </p:txBody>
      </p:sp>
    </p:spTree>
    <p:extLst>
      <p:ext uri="{BB962C8B-B14F-4D97-AF65-F5344CB8AC3E}">
        <p14:creationId xmlns:p14="http://schemas.microsoft.com/office/powerpoint/2010/main" val="7688719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800" dirty="0"/>
              <a:t>TEDARİK ZİNCİRİ FONKSİYONLARI</a:t>
            </a:r>
            <a:r>
              <a:rPr lang="tr-TR" dirty="0"/>
              <a:t>:</a:t>
            </a:r>
          </a:p>
          <a:p>
            <a:r>
              <a:rPr lang="tr-TR" dirty="0"/>
              <a:t>TAŞIMA(ürün tipi, boyutu, son kullanma tarihi </a:t>
            </a:r>
            <a:r>
              <a:rPr lang="tr-TR" dirty="0" err="1"/>
              <a:t>vb</a:t>
            </a:r>
            <a:r>
              <a:rPr lang="tr-TR" dirty="0"/>
              <a:t>)</a:t>
            </a:r>
          </a:p>
          <a:p>
            <a:r>
              <a:rPr lang="tr-TR" dirty="0"/>
              <a:t>ÜRETİM</a:t>
            </a:r>
          </a:p>
          <a:p>
            <a:r>
              <a:rPr lang="tr-TR" dirty="0"/>
              <a:t>ENVANTER YÖNETİMİ</a:t>
            </a:r>
          </a:p>
          <a:p>
            <a:r>
              <a:rPr lang="tr-TR" dirty="0"/>
              <a:t>YER SEÇİMİ(KONUM)</a:t>
            </a:r>
          </a:p>
          <a:p>
            <a:r>
              <a:rPr lang="tr-TR" b="1" dirty="0">
                <a:solidFill>
                  <a:srgbClr val="FF0000"/>
                </a:solidFill>
              </a:rPr>
              <a:t>BİLGİ-İLETİŞİM-HABERLEŞME</a:t>
            </a:r>
            <a:endParaRPr lang="en-US" b="1" dirty="0">
              <a:solidFill>
                <a:srgbClr val="FF0000"/>
              </a:solidFill>
            </a:endParaRPr>
          </a:p>
        </p:txBody>
      </p:sp>
      <p:sp>
        <p:nvSpPr>
          <p:cNvPr id="2" name="Başlık 1"/>
          <p:cNvSpPr>
            <a:spLocks noGrp="1"/>
          </p:cNvSpPr>
          <p:nvPr>
            <p:ph type="title"/>
          </p:nvPr>
        </p:nvSpPr>
        <p:spPr/>
        <p:txBody>
          <a:bodyPr/>
          <a:lstStyle/>
          <a:p>
            <a:r>
              <a:rPr lang="tr-TR" dirty="0"/>
              <a:t>TEDARİK ZİNCİRİ YÖNETİMİ</a:t>
            </a:r>
            <a:endParaRPr lang="en-US" dirty="0"/>
          </a:p>
        </p:txBody>
      </p:sp>
    </p:spTree>
    <p:extLst>
      <p:ext uri="{BB962C8B-B14F-4D97-AF65-F5344CB8AC3E}">
        <p14:creationId xmlns:p14="http://schemas.microsoft.com/office/powerpoint/2010/main" val="37189515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Bilgi: Ne kadar veri toplanmalı ve hangi bilgiler paylaşılmalıdır? Zamanlı ve doğru bilgi daha iyi koordinasyon ve daha iyi karar alınmasını sağlar. Doğru bilgi, ne üretileceği, ne kadar üretileceği, stokların nerede depolanacağı ve en iyi taşıma yönteminin hangisi olacağı konularında etkin karar alınmasını sağlar. </a:t>
            </a:r>
          </a:p>
          <a:p>
            <a:endParaRPr lang="en-US"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36092007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340768"/>
            <a:ext cx="7408333" cy="4785395"/>
          </a:xfrm>
        </p:spPr>
        <p:txBody>
          <a:bodyPr>
            <a:normAutofit/>
          </a:bodyPr>
          <a:lstStyle/>
          <a:p>
            <a:pPr algn="just"/>
            <a:r>
              <a:rPr lang="tr-TR" dirty="0"/>
              <a:t>Bu kararlar şirketin tedarik zincirinin kapasitesini ve etkinliğini belirleyecektir. Bir şirketin  yapabileceği şeyler ve pazarında rekabet etme yöntemleri sahip olduğu tedarik zincirinin etkinliğine bağlıdır. </a:t>
            </a:r>
          </a:p>
          <a:p>
            <a:endParaRPr lang="tr-TR"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3400754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628800"/>
            <a:ext cx="7408333" cy="4497363"/>
          </a:xfrm>
        </p:spPr>
        <p:txBody>
          <a:bodyPr>
            <a:normAutofit fontScale="92500" lnSpcReduction="10000"/>
          </a:bodyPr>
          <a:lstStyle/>
          <a:p>
            <a:pPr algn="just"/>
            <a:r>
              <a:rPr lang="tr-TR" dirty="0"/>
              <a:t>Gelecek taleplerin tahmini ve karşılanması için tahmin ve planlama yapılması:</a:t>
            </a:r>
          </a:p>
          <a:p>
            <a:pPr algn="just"/>
            <a:r>
              <a:rPr lang="tr-TR" dirty="0"/>
              <a:t> Aylık ya da çeyrek dönemlik üretim çizelgelerinin hazırlanmasında ve yeni tesisler kurmak, yeni bir pazara girmek ya da olan bir pazardan çıkmak gibi stratejik kararların verilmesinde kullanılır. Bir işletmede talebi karşılayabilmek ile verimlilik arasında karar verilirken iyi bilginin sağlayacağı yararlar ile bu bilgiyi elde etmenin maliyeti arasında bir karşılaştırma yapılır. Yeterli ve doğru bilgi etkin operasyon kararları vermeyi ve daha iyi tahmin yapmayı sağlarken, bu tarz bilgiyi sağlayacak sistemleri kurmak ve işletmek çok maliyetli olabilir. </a:t>
            </a:r>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217523222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971600" y="1700808"/>
            <a:ext cx="7408333" cy="4032448"/>
          </a:xfrm>
        </p:spPr>
        <p:txBody>
          <a:bodyPr>
            <a:normAutofit fontScale="85000" lnSpcReduction="10000"/>
          </a:bodyPr>
          <a:lstStyle/>
          <a:p>
            <a:pPr algn="just"/>
            <a:r>
              <a:rPr lang="tr-TR" dirty="0"/>
              <a:t>Bir bütün olarak tedarik zincirinde, işletmeler talebi karşılama ve verimlilik ikilemini dengeleyebilmek için zincirdeki diğer işletmelerle ne kadar bilgi paylaşacaklarına ve hangi bilgiler için erişimi engelleyeceklerine karar vermek durumundadırlar. Zincirdeki işletmeler ürün tedariki, müşteri talebi, pazar tahmini ve üretim planlarına yönelik bilgileri ne kadar fazla paylaşılırsa tarafların talebi karşılama oranı da o denli yüksek olur. Ancak işletmelerin bilgiyi rakiplere karşı kullanması yönündeki kaygılar göz önüne alınarak bu açıklık dengelenmelidir. Zira bu yolla artan rekabetin getireceği potansiyel maliyetler, işletmelerin karlılığını olumsuz yönde etkileyebilir. </a:t>
            </a:r>
          </a:p>
          <a:p>
            <a:endParaRPr lang="en-US" dirty="0"/>
          </a:p>
        </p:txBody>
      </p:sp>
      <p:sp>
        <p:nvSpPr>
          <p:cNvPr id="3" name="Başlık 2"/>
          <p:cNvSpPr>
            <a:spLocks noGrp="1"/>
          </p:cNvSpPr>
          <p:nvPr>
            <p:ph type="title"/>
          </p:nvPr>
        </p:nvSpPr>
        <p:spPr/>
        <p:txBody>
          <a:bodyPr/>
          <a:lstStyle/>
          <a:p>
            <a:r>
              <a:rPr lang="tr-TR" dirty="0"/>
              <a:t>BİLGİ</a:t>
            </a:r>
            <a:endParaRPr lang="en-US" dirty="0"/>
          </a:p>
        </p:txBody>
      </p:sp>
    </p:spTree>
    <p:extLst>
      <p:ext uri="{BB962C8B-B14F-4D97-AF65-F5344CB8AC3E}">
        <p14:creationId xmlns:p14="http://schemas.microsoft.com/office/powerpoint/2010/main" val="246469394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endParaRPr lang="en-US"/>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772816"/>
            <a:ext cx="7770924" cy="4281339"/>
          </a:xfrm>
        </p:spPr>
      </p:pic>
    </p:spTree>
    <p:extLst>
      <p:ext uri="{BB962C8B-B14F-4D97-AF65-F5344CB8AC3E}">
        <p14:creationId xmlns:p14="http://schemas.microsoft.com/office/powerpoint/2010/main" val="110652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6673755" cy="1938992"/>
          </a:xfrm>
          <a:prstGeom prst="rect">
            <a:avLst/>
          </a:prstGeom>
          <a:noFill/>
        </p:spPr>
        <p:txBody>
          <a:bodyPr wrap="square" rtlCol="0">
            <a:spAutoFit/>
          </a:bodyPr>
          <a:lstStyle/>
          <a:p>
            <a:r>
              <a:rPr lang="tr-TR" sz="4400" dirty="0">
                <a:solidFill>
                  <a:srgbClr val="00B0F0"/>
                </a:solidFill>
              </a:rPr>
              <a:t>Lojistik </a:t>
            </a:r>
            <a:r>
              <a:rPr lang="tr-TR" sz="4400">
                <a:solidFill>
                  <a:srgbClr val="00B0F0"/>
                </a:solidFill>
              </a:rPr>
              <a:t>Çeşitleri Nelerdir</a:t>
            </a:r>
            <a:r>
              <a:rPr lang="tr-TR" sz="4400">
                <a:solidFill>
                  <a:srgbClr val="00B0F0"/>
                </a:solidFill>
                <a:latin typeface="Times New Roman" panose="02020603050405020304" pitchFamily="18" charset="0"/>
                <a:cs typeface="Times New Roman" panose="02020603050405020304" pitchFamily="18" charset="0"/>
              </a:rPr>
              <a:t>?</a:t>
            </a:r>
            <a:endParaRPr lang="tr-TR" sz="4400" dirty="0">
              <a:solidFill>
                <a:srgbClr val="00B0F0"/>
              </a:solidFill>
            </a:endParaRPr>
          </a:p>
          <a:p>
            <a:endParaRPr lang="tr-TR" sz="4400" dirty="0">
              <a:solidFill>
                <a:srgbClr val="FF0000"/>
              </a:solidFill>
            </a:endParaRPr>
          </a:p>
          <a:p>
            <a:endParaRPr lang="tr-TR" sz="3200" dirty="0">
              <a:solidFill>
                <a:srgbClr val="FF0000"/>
              </a:solidFill>
            </a:endParaRPr>
          </a:p>
        </p:txBody>
      </p:sp>
      <p:sp>
        <p:nvSpPr>
          <p:cNvPr id="3" name="Metin kutusu 2"/>
          <p:cNvSpPr txBox="1"/>
          <p:nvPr/>
        </p:nvSpPr>
        <p:spPr>
          <a:xfrm>
            <a:off x="296839" y="1712430"/>
            <a:ext cx="8536675" cy="4093428"/>
          </a:xfrm>
          <a:prstGeom prst="rect">
            <a:avLst/>
          </a:prstGeom>
          <a:noFill/>
        </p:spPr>
        <p:txBody>
          <a:bodyPr wrap="square" rtlCol="0">
            <a:spAutoFit/>
          </a:bodyPr>
          <a:lstStyle/>
          <a:p>
            <a:pPr algn="just"/>
            <a:r>
              <a:rPr lang="tr-TR" sz="2000" dirty="0"/>
              <a:t>Lojistiği değişik bakış açılarına göre farklı gruplara ayırabiliriz. Örneğin lojistik faaliyetlerin yapıldığı alan ya da sektöre göre Askeri Lojistik, Hastane Lojistiği, Acil Durum Lojistiği, Bakım-Onarım Lojistiği, Soğuk Zincir Lojistiği gibi gruplandırmalar yapmak mümkündür.</a:t>
            </a:r>
          </a:p>
          <a:p>
            <a:endParaRPr lang="tr-TR" sz="2000" dirty="0"/>
          </a:p>
          <a:p>
            <a:pPr algn="just"/>
            <a:r>
              <a:rPr lang="tr-TR" sz="2000" dirty="0"/>
              <a:t>Taşımanın yapıldığı yol türüne göre ise karayolu, denizyolu, havayolu ve demiryolu lojistiği olarak dört ana gruba ayrılabilir. Bunların ikili birleşimlerinden Ro-Ro (karayolu – denizyolu) ve </a:t>
            </a:r>
            <a:r>
              <a:rPr lang="tr-TR" sz="2000" dirty="0" err="1"/>
              <a:t>Ro</a:t>
            </a:r>
            <a:r>
              <a:rPr lang="tr-TR" sz="2000" dirty="0"/>
              <a:t>-La (karayolu – demiryolu) ve karayolu ile başlayan ve biten üçlü birleşimlerinden</a:t>
            </a:r>
          </a:p>
          <a:p>
            <a:pPr algn="just"/>
            <a:r>
              <a:rPr lang="tr-TR" sz="2000" dirty="0"/>
              <a:t>kombine taşımacılık (karayolu – demiryolu veya denizyolu – karayolu) yöntemleri geliştirilmiştir. Bazı kaynaklarda boru hatları da bir tasıma türü olarak ele alınmaktadır.</a:t>
            </a:r>
          </a:p>
          <a:p>
            <a:endParaRPr lang="tr-TR" sz="2000" b="1" i="1" dirty="0"/>
          </a:p>
        </p:txBody>
      </p:sp>
      <p:sp>
        <p:nvSpPr>
          <p:cNvPr id="6" name="Metin kutusu 5"/>
          <p:cNvSpPr txBox="1"/>
          <p:nvPr/>
        </p:nvSpPr>
        <p:spPr>
          <a:xfrm>
            <a:off x="6131257" y="2620370"/>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422689359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Ekran Kırpma"/>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764704"/>
            <a:ext cx="5688632" cy="5722575"/>
          </a:xfrm>
        </p:spPr>
      </p:pic>
    </p:spTree>
    <p:extLst>
      <p:ext uri="{BB962C8B-B14F-4D97-AF65-F5344CB8AC3E}">
        <p14:creationId xmlns:p14="http://schemas.microsoft.com/office/powerpoint/2010/main" val="8343748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p:cNvSpPr>
            <a:spLocks noGrp="1"/>
          </p:cNvSpPr>
          <p:nvPr>
            <p:ph type="title"/>
          </p:nvPr>
        </p:nvSpPr>
        <p:spPr/>
        <p:txBody>
          <a:bodyPr/>
          <a:lstStyle/>
          <a:p>
            <a:endParaRPr lang="en-US"/>
          </a:p>
        </p:txBody>
      </p:sp>
      <p:pic>
        <p:nvPicPr>
          <p:cNvPr id="6" name="Picture 45"/>
          <p:cNvPicPr/>
          <p:nvPr/>
        </p:nvPicPr>
        <p:blipFill>
          <a:blip r:embed="rId2">
            <a:extLst>
              <a:ext uri="{28A0092B-C50C-407E-A947-70E740481C1C}">
                <a14:useLocalDpi xmlns:a14="http://schemas.microsoft.com/office/drawing/2010/main" val="0"/>
              </a:ext>
            </a:extLst>
          </a:blip>
          <a:stretch>
            <a:fillRect/>
          </a:stretch>
        </p:blipFill>
        <p:spPr>
          <a:xfrm>
            <a:off x="33276" y="97462"/>
            <a:ext cx="9144000" cy="6741368"/>
          </a:xfrm>
          <a:prstGeom prst="rect">
            <a:avLst/>
          </a:prstGeom>
        </p:spPr>
      </p:pic>
    </p:spTree>
    <p:extLst>
      <p:ext uri="{BB962C8B-B14F-4D97-AF65-F5344CB8AC3E}">
        <p14:creationId xmlns:p14="http://schemas.microsoft.com/office/powerpoint/2010/main" val="15223779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r>
              <a:rPr lang="tr-TR" b="1" dirty="0"/>
              <a:t>İstemciler (</a:t>
            </a:r>
            <a:r>
              <a:rPr lang="tr-TR" b="1" dirty="0" err="1"/>
              <a:t>Clients</a:t>
            </a:r>
            <a:r>
              <a:rPr lang="tr-TR" b="1" dirty="0"/>
              <a:t>)</a:t>
            </a:r>
            <a:endParaRPr lang="en-US" b="1" dirty="0"/>
          </a:p>
          <a:p>
            <a:pPr algn="just"/>
            <a:r>
              <a:rPr lang="tr-TR" dirty="0"/>
              <a:t>İstemci (Client), tekil olarak veya bilgisayar ağlarındaki diğer kaynaklara bağlanarak istenilen işlemlerin yapılmasını sağlayan uç birimlerdir. Klasik olarak Kişisel Bilgisayarlar (</a:t>
            </a:r>
            <a:r>
              <a:rPr lang="tr-TR" dirty="0" err="1"/>
              <a:t>PersonalComputer</a:t>
            </a:r>
            <a:r>
              <a:rPr lang="tr-TR" dirty="0"/>
              <a:t> -PC) bu kapsamı oluşturmaktadır. PC’ler masaüstü, (</a:t>
            </a:r>
            <a:r>
              <a:rPr lang="tr-TR" dirty="0" err="1"/>
              <a:t>desktop</a:t>
            </a:r>
            <a:r>
              <a:rPr lang="tr-TR" dirty="0"/>
              <a:t>), dizüstü,(notebook) veya tablet(tablet)tipi olabilirler, üzerlerine kurulan yazılımları çalıştırabilir ve diskleri üzerinde verileri saklayabilirler. </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0672286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85000" lnSpcReduction="10000"/>
          </a:bodyPr>
          <a:lstStyle/>
          <a:p>
            <a:pPr algn="just"/>
            <a:r>
              <a:rPr lang="tr-TR" dirty="0"/>
              <a:t>Bilgisayar ya da yazılımlar ancak bir ağ üzerinden başka kaynaklara erişim yaparak programların çalıştırılması, verilerin işlenmesi ve veri tabanlarına kayıt edilmesi halinde istemci olarak nitelendirilirler. </a:t>
            </a:r>
          </a:p>
          <a:p>
            <a:pPr algn="just"/>
            <a:r>
              <a:rPr lang="tr-TR" dirty="0"/>
              <a:t>PC’ler üzerine işlemci (</a:t>
            </a:r>
            <a:r>
              <a:rPr lang="tr-TR" dirty="0" err="1"/>
              <a:t>processor</a:t>
            </a:r>
            <a:r>
              <a:rPr lang="tr-TR" dirty="0"/>
              <a:t>) mimarisine uygun işletim sistemi(</a:t>
            </a:r>
            <a:r>
              <a:rPr lang="tr-TR" dirty="0" err="1"/>
              <a:t>operatingsystems</a:t>
            </a:r>
            <a:r>
              <a:rPr lang="tr-TR" dirty="0"/>
              <a:t>)kurulur (MS Windows 7, </a:t>
            </a:r>
            <a:r>
              <a:rPr lang="tr-TR" dirty="0" err="1"/>
              <a:t>MacOS</a:t>
            </a:r>
            <a:r>
              <a:rPr lang="tr-TR" dirty="0"/>
              <a:t>, Linux vb.) ve uygulama yazılımlarının bu işletim sistemine uygun sürümleri(</a:t>
            </a:r>
            <a:r>
              <a:rPr lang="tr-TR" dirty="0" err="1"/>
              <a:t>version</a:t>
            </a:r>
            <a:r>
              <a:rPr lang="tr-TR" dirty="0"/>
              <a:t>) çalıştırılabilir. Bu şekildeki istemciler zengin istemci (</a:t>
            </a:r>
            <a:r>
              <a:rPr lang="tr-TR" dirty="0" err="1"/>
              <a:t>thick</a:t>
            </a:r>
            <a:r>
              <a:rPr lang="tr-TR" dirty="0"/>
              <a:t>/</a:t>
            </a:r>
            <a:r>
              <a:rPr lang="tr-TR" dirty="0" err="1"/>
              <a:t>fat</a:t>
            </a:r>
            <a:r>
              <a:rPr lang="tr-TR" dirty="0"/>
              <a:t>/</a:t>
            </a:r>
            <a:r>
              <a:rPr lang="tr-TR" dirty="0" err="1"/>
              <a:t>richclient</a:t>
            </a:r>
            <a:r>
              <a:rPr lang="tr-TR" dirty="0"/>
              <a:t>) olarak tanımlanır. Örnek olarak PC üzerinde çalışan Microsoft Outlook yazılımı, kendi işlemlerini yapar, posta sunucusundan (Exchange Server) postaları kopyalar, hazırlanan e-postaları sunucuya gönderir. Bu şekilde çalışılan mimari, istemci-sunucu mimarisi(</a:t>
            </a:r>
            <a:r>
              <a:rPr lang="tr-TR" dirty="0" err="1"/>
              <a:t>client-serverarchitecture</a:t>
            </a:r>
            <a:r>
              <a:rPr lang="tr-TR" dirty="0"/>
              <a:t>) olarak adlandırılır. </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2947855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algn="just"/>
            <a:r>
              <a:rPr lang="tr-TR" dirty="0"/>
              <a:t>Üzerinde herhangi bir yazılım yüklü olmayan ve disk barındırmayan istemciler, zayıf istemci (</a:t>
            </a:r>
            <a:r>
              <a:rPr lang="tr-TR" dirty="0" err="1"/>
              <a:t>thinclient</a:t>
            </a:r>
            <a:r>
              <a:rPr lang="tr-TR" dirty="0"/>
              <a:t>) olarak adlandırılır. Bu istemciler sunumla ilgili grafik birimleri (</a:t>
            </a:r>
            <a:r>
              <a:rPr lang="tr-TR" dirty="0" err="1"/>
              <a:t>widget</a:t>
            </a:r>
            <a:r>
              <a:rPr lang="tr-TR" dirty="0"/>
              <a:t>) ve onların denetim yazılımını içerir. Bu tür istemci bilgisayarlarda işlem ile ilgili yazılım sunucuda yer almaktadır ve yazılımının bilgisayara yüklenmesi problemi yoktur. Veri okuma ve yazma işlemleri ağ üzerindeki </a:t>
            </a:r>
            <a:r>
              <a:rPr lang="tr-TR" dirty="0" err="1"/>
              <a:t>veritabanı</a:t>
            </a:r>
            <a:r>
              <a:rPr lang="tr-TR" dirty="0"/>
              <a:t> sunucusu üzerinde yapılır. </a:t>
            </a:r>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20253074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İster zengin, isterse zayıf istemci olsun, üzerinde  Internet </a:t>
            </a:r>
            <a:r>
              <a:rPr lang="tr-TR" dirty="0" err="1"/>
              <a:t>Explorer,Firefox</a:t>
            </a:r>
            <a:r>
              <a:rPr lang="tr-TR" dirty="0"/>
              <a:t> ya da </a:t>
            </a:r>
            <a:r>
              <a:rPr lang="tr-TR" dirty="0" err="1"/>
              <a:t>Chrome</a:t>
            </a:r>
            <a:r>
              <a:rPr lang="tr-TR" dirty="0"/>
              <a:t> gibi bir ağ tarayıcısı (</a:t>
            </a:r>
            <a:r>
              <a:rPr lang="tr-TR" dirty="0" err="1"/>
              <a:t>webbrowser</a:t>
            </a:r>
            <a:r>
              <a:rPr lang="tr-TR" dirty="0"/>
              <a:t>) ile sistemlere erişip işlem yapması halinde bu istemciler ağ istemcisi (web </a:t>
            </a:r>
            <a:r>
              <a:rPr lang="tr-TR" dirty="0" err="1"/>
              <a:t>client</a:t>
            </a:r>
            <a:r>
              <a:rPr lang="tr-TR" dirty="0"/>
              <a:t>) olarak nitelendirilirler.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71761054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r>
              <a:rPr lang="tr-TR" b="1" dirty="0"/>
              <a:t>Sunucular (</a:t>
            </a:r>
            <a:r>
              <a:rPr lang="tr-TR" b="1" dirty="0" err="1"/>
              <a:t>Servers</a:t>
            </a:r>
            <a:r>
              <a:rPr lang="tr-TR" b="1" dirty="0"/>
              <a:t>)</a:t>
            </a:r>
            <a:endParaRPr lang="en-US" b="1" dirty="0"/>
          </a:p>
          <a:p>
            <a:pPr algn="just"/>
            <a:r>
              <a:rPr lang="tr-TR" dirty="0"/>
              <a:t>Sunucu (Server), bilgisayar ağlarında, erişim imkanı olan tüm istemcilerin kullanımına ve/veya paylaşımına açık kaynakları (yazılım kodları, </a:t>
            </a:r>
            <a:r>
              <a:rPr lang="tr-TR" dirty="0" err="1"/>
              <a:t>veritabanı</a:t>
            </a:r>
            <a:r>
              <a:rPr lang="tr-TR" dirty="0"/>
              <a:t> vb.) barındıran bilgisayar birimidir. Sunucular üzerine doğrudan işletim sistemi (MS Windows Server 200X, Unix, Linux) kurularak uygulama, yazılım servisleri ve veri tabanları (MS SQL Server, </a:t>
            </a:r>
            <a:r>
              <a:rPr lang="tr-TR" dirty="0" err="1"/>
              <a:t>Oracle</a:t>
            </a:r>
            <a:r>
              <a:rPr lang="tr-TR" dirty="0"/>
              <a:t>, </a:t>
            </a:r>
            <a:r>
              <a:rPr lang="tr-TR" dirty="0" err="1"/>
              <a:t>MySQL</a:t>
            </a:r>
            <a:r>
              <a:rPr lang="tr-TR" dirty="0"/>
              <a:t> vb.) kurulur.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9102322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Yine sunucular üzerlerine sanallaştırma (</a:t>
            </a:r>
            <a:r>
              <a:rPr lang="tr-TR" dirty="0" err="1"/>
              <a:t>virtualization</a:t>
            </a:r>
            <a:r>
              <a:rPr lang="tr-TR" dirty="0"/>
              <a:t>) yazılımı kurulumu sonrasında sanal olarak </a:t>
            </a:r>
            <a:r>
              <a:rPr lang="tr-TR" dirty="0" err="1"/>
              <a:t>çoklanabilir</a:t>
            </a:r>
            <a:r>
              <a:rPr lang="tr-TR" dirty="0"/>
              <a:t> ve </a:t>
            </a:r>
            <a:r>
              <a:rPr lang="tr-TR" dirty="0" err="1"/>
              <a:t>çoklanan</a:t>
            </a:r>
            <a:r>
              <a:rPr lang="tr-TR" dirty="0"/>
              <a:t> her bir sunucu için ayrı işletim sistemi ve uygulamalar çalıştırılabilir. Bu işlem sunucu sanallaştırma(server </a:t>
            </a:r>
            <a:r>
              <a:rPr lang="tr-TR" dirty="0" err="1"/>
              <a:t>virtulalization</a:t>
            </a:r>
            <a:r>
              <a:rPr lang="tr-TR" dirty="0"/>
              <a:t>) olarak bilinir. Yaygın sanallaştırma platformları </a:t>
            </a:r>
            <a:r>
              <a:rPr lang="tr-TR" dirty="0" err="1"/>
              <a:t>VMware</a:t>
            </a:r>
            <a:r>
              <a:rPr lang="tr-TR" dirty="0"/>
              <a:t> ve Microsoft </a:t>
            </a:r>
            <a:r>
              <a:rPr lang="tr-TR" dirty="0" err="1"/>
              <a:t>Hyper</a:t>
            </a:r>
            <a:r>
              <a:rPr lang="tr-TR" dirty="0"/>
              <a:t>-V </a:t>
            </a:r>
            <a:r>
              <a:rPr lang="tr-TR" dirty="0" err="1"/>
              <a:t>dir</a:t>
            </a:r>
            <a:r>
              <a:rPr lang="tr-TR" dirty="0"/>
              <a:t>.</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8245164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pPr algn="just"/>
            <a:r>
              <a:rPr lang="tr-TR" dirty="0"/>
              <a:t>İnternete hızlı bağlantısı olan, yüzlerce kullanıcıya aynı anda hizmet verebilecek, bir web sitesine ait dosyalar için depo vazifesi gören bilgisayarlara web sunucusu (web server), bu veri saklama ve yayınlama işlemine de web barındırma (</a:t>
            </a:r>
            <a:r>
              <a:rPr lang="tr-TR" dirty="0" err="1"/>
              <a:t>hosting</a:t>
            </a:r>
            <a:r>
              <a:rPr lang="tr-TR" dirty="0"/>
              <a:t>) denir. Web sunucuları erişimleri Microsoft IIS </a:t>
            </a:r>
            <a:r>
              <a:rPr lang="tr-TR" dirty="0" err="1"/>
              <a:t>Apache</a:t>
            </a:r>
            <a:r>
              <a:rPr lang="tr-TR" dirty="0"/>
              <a:t>, </a:t>
            </a:r>
            <a:r>
              <a:rPr lang="tr-TR" dirty="0" err="1"/>
              <a:t>Abyss</a:t>
            </a:r>
            <a:r>
              <a:rPr lang="tr-TR" dirty="0"/>
              <a:t>, FTP Server vb. yazılım araçları ile sağlanır.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16279801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lnSpcReduction="10000"/>
          </a:bodyPr>
          <a:lstStyle/>
          <a:p>
            <a:r>
              <a:rPr lang="tr-TR" b="1" dirty="0"/>
              <a:t>Veri Depolama Sistemleri (Data Storage </a:t>
            </a:r>
            <a:r>
              <a:rPr lang="tr-TR" b="1" dirty="0" err="1"/>
              <a:t>Units</a:t>
            </a:r>
            <a:r>
              <a:rPr lang="tr-TR" b="1" dirty="0"/>
              <a:t>)</a:t>
            </a:r>
            <a:endParaRPr lang="en-US" b="1" dirty="0"/>
          </a:p>
          <a:p>
            <a:pPr algn="just"/>
            <a:r>
              <a:rPr lang="tr-TR" dirty="0"/>
              <a:t>Günümüzde veri büyüklüklerinin Terabayt seviyelerine büyümesi, ve veri erişimlerinin daha hızlı ve güvenilir olması beklentileri sonrasında, ağ üzerinde bağımsız olarak </a:t>
            </a:r>
            <a:r>
              <a:rPr lang="tr-TR" dirty="0" err="1"/>
              <a:t>yönetilebilinen</a:t>
            </a:r>
            <a:r>
              <a:rPr lang="tr-TR" dirty="0"/>
              <a:t> ve Tümleşik Veri Depolama Birimleri (</a:t>
            </a:r>
            <a:r>
              <a:rPr lang="tr-TR" dirty="0" err="1"/>
              <a:t>Integrated</a:t>
            </a:r>
            <a:r>
              <a:rPr lang="tr-TR" dirty="0"/>
              <a:t> Data </a:t>
            </a:r>
            <a:r>
              <a:rPr lang="tr-TR" dirty="0" err="1"/>
              <a:t>WarehousingSystems</a:t>
            </a:r>
            <a:r>
              <a:rPr lang="tr-TR" dirty="0"/>
              <a:t>)olarak adlandırılan donanımlar geliştirilmiştir. Bilgisayarlar üzerindeki diskler tek tip ve ara yüz ile çalışmasına karşı, tümleşik veri depolama sistemleri, aynı sistem içinde  katmanlı veri depolama mimarisi (</a:t>
            </a:r>
            <a:r>
              <a:rPr lang="tr-TR" dirty="0" err="1"/>
              <a:t>katıhal</a:t>
            </a:r>
            <a:r>
              <a:rPr lang="tr-TR" dirty="0"/>
              <a:t>, fiber, SAS ve SATA gibi) ile farklı erişim protokollerinin(Fiber Canal ,</a:t>
            </a:r>
            <a:r>
              <a:rPr lang="tr-TR" dirty="0" err="1"/>
              <a:t>iSCSI</a:t>
            </a:r>
            <a:r>
              <a:rPr lang="tr-TR" dirty="0"/>
              <a:t> SAN, NAS)kullanımını destekler.</a:t>
            </a:r>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282956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548680"/>
            <a:ext cx="8229600" cy="2007096"/>
          </a:xfrm>
        </p:spPr>
        <p:txBody>
          <a:bodyPr>
            <a:normAutofit fontScale="90000"/>
          </a:bodyPr>
          <a:lstStyle/>
          <a:p>
            <a:br>
              <a:rPr lang="tr-TR" b="1" dirty="0"/>
            </a:br>
            <a:r>
              <a:rPr lang="tr-TR" b="1" dirty="0"/>
              <a:t>Taşımacılığın İşletmeler İçin Önemi</a:t>
            </a:r>
            <a:br>
              <a:rPr lang="tr-TR" dirty="0"/>
            </a:br>
            <a:endParaRPr lang="tr-TR" dirty="0"/>
          </a:p>
        </p:txBody>
      </p:sp>
      <p:sp>
        <p:nvSpPr>
          <p:cNvPr id="3" name="İçerik Yer Tutucusu 2"/>
          <p:cNvSpPr>
            <a:spLocks noGrp="1"/>
          </p:cNvSpPr>
          <p:nvPr>
            <p:ph idx="1"/>
          </p:nvPr>
        </p:nvSpPr>
        <p:spPr>
          <a:xfrm>
            <a:off x="457200" y="2636912"/>
            <a:ext cx="8229600" cy="3687688"/>
          </a:xfrm>
        </p:spPr>
        <p:txBody>
          <a:bodyPr/>
          <a:lstStyle/>
          <a:p>
            <a:pPr algn="just"/>
            <a:r>
              <a:rPr lang="tr-TR" dirty="0"/>
              <a:t>TAŞIMACILIK; lojistik maliyetlerin ortalama üçte birini veya üçte ikisini oluşturur.</a:t>
            </a:r>
          </a:p>
        </p:txBody>
      </p:sp>
    </p:spTree>
    <p:extLst>
      <p:ext uri="{BB962C8B-B14F-4D97-AF65-F5344CB8AC3E}">
        <p14:creationId xmlns:p14="http://schemas.microsoft.com/office/powerpoint/2010/main" val="48926423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r>
              <a:rPr lang="tr-TR" b="1" dirty="0"/>
              <a:t>Bilgisayar Ağları (</a:t>
            </a:r>
            <a:r>
              <a:rPr lang="tr-TR" b="1" dirty="0" err="1"/>
              <a:t>Computer</a:t>
            </a:r>
            <a:r>
              <a:rPr lang="tr-TR" b="1" dirty="0"/>
              <a:t> Networks)</a:t>
            </a:r>
            <a:endParaRPr lang="en-US" b="1" dirty="0"/>
          </a:p>
          <a:p>
            <a:pPr algn="just"/>
            <a:r>
              <a:rPr lang="tr-TR" dirty="0"/>
              <a:t>Küçük bir çalışma alanı (ofis, fabrika, depo vb.)  içerisindeki veya uzak mesafelerdeki bilgisayarların iletişim hatları aracılığıyla birbirine bağlandığı, dolayısıyla bilgi ve sistem kaynaklarının farklı kullanıcılar tarafından paylaşıldığı, bir yerden başka bir yere veri aktarımının mümkün olduğu yapılar bilgisayar ağları (</a:t>
            </a:r>
            <a:r>
              <a:rPr lang="tr-TR" dirty="0" err="1"/>
              <a:t>computernetworks</a:t>
            </a:r>
            <a:r>
              <a:rPr lang="tr-TR" dirty="0"/>
              <a:t>) olarak tanımlanır. En az iki bilgisayarın birbirine bağlanması ile bir ağ oluşturulur. </a:t>
            </a:r>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400553768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72067" y="1772816"/>
            <a:ext cx="7408333" cy="4353347"/>
          </a:xfrm>
        </p:spPr>
        <p:txBody>
          <a:bodyPr>
            <a:normAutofit lnSpcReduction="10000"/>
          </a:bodyPr>
          <a:lstStyle/>
          <a:p>
            <a:r>
              <a:rPr lang="tr-TR" b="1" dirty="0"/>
              <a:t>PAN (Kişisel Alan Ağı /  </a:t>
            </a:r>
            <a:r>
              <a:rPr lang="tr-TR" b="1" dirty="0" err="1"/>
              <a:t>PersonalArea</a:t>
            </a:r>
            <a:r>
              <a:rPr lang="tr-TR" b="1" dirty="0"/>
              <a:t> Network)</a:t>
            </a:r>
            <a:endParaRPr lang="en-US" b="1" dirty="0"/>
          </a:p>
          <a:p>
            <a:pPr algn="just"/>
            <a:r>
              <a:rPr lang="tr-TR" dirty="0"/>
              <a:t>Çok küçük bir alandaki bilgisayar aygıtları arasındaki iletişimi kurmak için kullanılan ağdır. Bu ağ türünde yer alan donanım aygıtları(akıllı telefon, mobil terminal, POS terminali, mobil yazıcı vb.) kişiye yakın bulunurlar. </a:t>
            </a:r>
            <a:r>
              <a:rPr lang="tr-TR" dirty="0" err="1"/>
              <a:t>PAN'ın</a:t>
            </a:r>
            <a:r>
              <a:rPr lang="tr-TR" dirty="0"/>
              <a:t> menzili birkaç metre olup aygıtların birbirleriyle haberleşmelerinin yanında, internet veya bir yüksek düzeydeki ağa bağlantılarını gerçekleştirmek için de kullanılabilir.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85037011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r>
              <a:rPr lang="tr-TR" b="1" dirty="0"/>
              <a:t>LAN (Yerel Alan Ağı / </a:t>
            </a:r>
            <a:r>
              <a:rPr lang="tr-TR" b="1" dirty="0" err="1"/>
              <a:t>LocalArea</a:t>
            </a:r>
            <a:r>
              <a:rPr lang="tr-TR" b="1" dirty="0"/>
              <a:t> Network)</a:t>
            </a:r>
            <a:endParaRPr lang="en-US" b="1" dirty="0"/>
          </a:p>
          <a:p>
            <a:pPr algn="just"/>
            <a:r>
              <a:rPr lang="tr-TR" dirty="0"/>
              <a:t>LAN (Yerel Alan Ağı / </a:t>
            </a:r>
            <a:r>
              <a:rPr lang="tr-TR" dirty="0" err="1"/>
              <a:t>LocalArea</a:t>
            </a:r>
            <a:r>
              <a:rPr lang="tr-TR" dirty="0"/>
              <a:t> Network), ofis, fabrika, depo, okul binaları gibi sınırlı coğrafi alanda bilgisayarları ve aygıtları birbirine bağlayan ağdır . Yerel Alan Ağı, </a:t>
            </a:r>
            <a:r>
              <a:rPr lang="tr-TR" dirty="0" err="1"/>
              <a:t>ethernet</a:t>
            </a:r>
            <a:r>
              <a:rPr lang="tr-TR" dirty="0"/>
              <a:t> kablolu  ve kablosuz (802.11b/g/n) olarak tesis edilir ve yüksek veri aktarım hızına sahiptir. Günümüzde 10/100/1000Megabit hızlar kullanılmaktadır.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200719711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a:bodyPr>
          <a:lstStyle/>
          <a:p>
            <a:r>
              <a:rPr lang="tr-TR" b="1" dirty="0"/>
              <a:t>WAN (Geniş Alan Ağı / </a:t>
            </a:r>
            <a:r>
              <a:rPr lang="tr-TR" b="1" dirty="0" err="1"/>
              <a:t>WideArea</a:t>
            </a:r>
            <a:r>
              <a:rPr lang="tr-TR" b="1" dirty="0"/>
              <a:t> Network)</a:t>
            </a:r>
            <a:endParaRPr lang="en-US" b="1" dirty="0"/>
          </a:p>
          <a:p>
            <a:pPr algn="just"/>
            <a:r>
              <a:rPr lang="tr-TR" dirty="0"/>
              <a:t>WAN (Geniş Alan Ağı / </a:t>
            </a:r>
            <a:r>
              <a:rPr lang="tr-TR" dirty="0" err="1"/>
              <a:t>WideArea</a:t>
            </a:r>
            <a:r>
              <a:rPr lang="tr-TR" dirty="0"/>
              <a:t> Network), birden fazla coğrafik konumdaki bilgisayar ve aygıtların birbiri ile iletişim kurmasını veya birden fazla yerel alan ağlarının birbirine bağlanmasını sağlayan çok geniş ağlardır. En yaygın kullanılan geniş alan ağı İnternet’tir.</a:t>
            </a:r>
            <a:endParaRPr lang="en-US" dirty="0"/>
          </a:p>
          <a:p>
            <a:pPr algn="just"/>
            <a:r>
              <a:rPr lang="tr-TR" dirty="0" err="1"/>
              <a:t>WAN'lar</a:t>
            </a:r>
            <a:r>
              <a:rPr lang="tr-TR" dirty="0"/>
              <a:t> genellikle kiralık data hatları kullanılarak kurulur. </a:t>
            </a:r>
            <a:r>
              <a:rPr lang="tr-TR" dirty="0" err="1"/>
              <a:t>Verihatları</a:t>
            </a:r>
            <a:r>
              <a:rPr lang="tr-TR" dirty="0"/>
              <a:t> olarak telekomünikasyon, uydu (</a:t>
            </a:r>
            <a:r>
              <a:rPr lang="tr-TR" dirty="0" err="1"/>
              <a:t>satellite</a:t>
            </a:r>
            <a:r>
              <a:rPr lang="tr-TR" dirty="0"/>
              <a:t>),  GSM(3G-4G) veya </a:t>
            </a:r>
            <a:r>
              <a:rPr lang="tr-TR" dirty="0" err="1"/>
              <a:t>WiMax</a:t>
            </a:r>
            <a:r>
              <a:rPr lang="tr-TR" dirty="0"/>
              <a:t> hatları kullanılmaktadır. WAN teknolojileri X.25, </a:t>
            </a:r>
            <a:r>
              <a:rPr lang="tr-TR" dirty="0" err="1"/>
              <a:t>FrameRelay</a:t>
            </a:r>
            <a:r>
              <a:rPr lang="tr-TR" dirty="0"/>
              <a:t>, ATM, </a:t>
            </a:r>
            <a:r>
              <a:rPr lang="tr-TR" dirty="0" err="1"/>
              <a:t>xDSL</a:t>
            </a:r>
            <a:r>
              <a:rPr lang="tr-TR" dirty="0"/>
              <a:t> ve ISDN olarak sınıflandırılır.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8220259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marL="0" indent="0">
              <a:buNone/>
            </a:pPr>
            <a:r>
              <a:rPr lang="en-US" sz="1500" b="1" dirty="0"/>
              <a:t>WİMAX</a:t>
            </a:r>
            <a:endParaRPr lang="tr-TR" sz="1500" b="1" dirty="0"/>
          </a:p>
          <a:p>
            <a:pPr marL="0" indent="0" algn="just">
              <a:buNone/>
            </a:pPr>
            <a:br>
              <a:rPr lang="tr-TR" sz="1500" dirty="0"/>
            </a:br>
            <a:r>
              <a:rPr lang="tr-TR" sz="2000" dirty="0"/>
              <a:t>3G’den daha hızlı ve bu hızı mobil cihazlara verimli bir şekilde yansıtmaya yarayacak yeni Bir teknolojidir. Bunu sağlayacak olan ise WİMAX denilen kablosuz bağlantı sistemidir.</a:t>
            </a:r>
            <a:br>
              <a:rPr lang="tr-TR" sz="2000" dirty="0"/>
            </a:br>
            <a:r>
              <a:rPr lang="tr-TR" sz="2000" dirty="0" err="1"/>
              <a:t>WiMAX</a:t>
            </a:r>
            <a:r>
              <a:rPr lang="tr-TR" sz="2000" dirty="0"/>
              <a:t> (</a:t>
            </a:r>
            <a:r>
              <a:rPr lang="tr-TR" sz="2000" dirty="0" err="1"/>
              <a:t>Worldwide</a:t>
            </a:r>
            <a:r>
              <a:rPr lang="tr-TR" sz="2000" dirty="0"/>
              <a:t> </a:t>
            </a:r>
            <a:r>
              <a:rPr lang="tr-TR" sz="2000" dirty="0" err="1"/>
              <a:t>Interoperability</a:t>
            </a:r>
            <a:r>
              <a:rPr lang="tr-TR" sz="2000" dirty="0"/>
              <a:t> </a:t>
            </a:r>
            <a:r>
              <a:rPr lang="tr-TR" sz="2000" dirty="0" err="1"/>
              <a:t>for</a:t>
            </a:r>
            <a:r>
              <a:rPr lang="tr-TR" sz="2000" dirty="0"/>
              <a:t> </a:t>
            </a:r>
            <a:r>
              <a:rPr lang="tr-TR" sz="2000" dirty="0" err="1"/>
              <a:t>Microwave</a:t>
            </a:r>
            <a:r>
              <a:rPr lang="tr-TR" sz="2000" dirty="0"/>
              <a:t> Access), IEEE 802.16 standartlarını kullanır. Verici antenden yaklaşık 50 km mesafeye kadar bir etki alanı ve 75 </a:t>
            </a:r>
            <a:r>
              <a:rPr lang="tr-TR" sz="2000" dirty="0" err="1"/>
              <a:t>Mbps</a:t>
            </a:r>
            <a:r>
              <a:rPr lang="tr-TR" sz="2000" dirty="0"/>
              <a:t> indirme hızına erişen kablosuz bir bağlantı sistemidir.</a:t>
            </a:r>
          </a:p>
          <a:p>
            <a:pPr marL="0" indent="0" algn="just">
              <a:buNone/>
            </a:pPr>
            <a:br>
              <a:rPr lang="tr-TR" sz="1500" dirty="0"/>
            </a:br>
            <a:endParaRPr lang="tr-TR" sz="1500" dirty="0"/>
          </a:p>
          <a:p>
            <a:pPr marL="0" indent="0">
              <a:buNone/>
            </a:pPr>
            <a:br>
              <a:rPr lang="tr-TR" sz="1500" dirty="0"/>
            </a:br>
            <a:br>
              <a:rPr lang="en-US" sz="1500" dirty="0"/>
            </a:br>
            <a:br>
              <a:rPr lang="en-US" sz="1500" dirty="0"/>
            </a:br>
            <a:endParaRPr lang="en-US" sz="1500"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6788505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lnSpcReduction="20000"/>
          </a:bodyPr>
          <a:lstStyle/>
          <a:p>
            <a:pPr marL="0" indent="0" algn="just">
              <a:buNone/>
            </a:pPr>
            <a:r>
              <a:rPr lang="en-US" b="1" dirty="0"/>
              <a:t>WİMAX</a:t>
            </a:r>
            <a:br>
              <a:rPr lang="en-US" dirty="0"/>
            </a:br>
            <a:br>
              <a:rPr lang="en-US" dirty="0"/>
            </a:br>
            <a:r>
              <a:rPr lang="tr-TR" dirty="0"/>
              <a:t>Yüksek hızda </a:t>
            </a:r>
            <a:r>
              <a:rPr lang="tr-TR" dirty="0" err="1"/>
              <a:t>ınternet</a:t>
            </a:r>
            <a:r>
              <a:rPr lang="tr-TR" dirty="0"/>
              <a:t> bağlantısı sunan kablosuz teknoloji. WİMAX, Wİ-</a:t>
            </a:r>
            <a:r>
              <a:rPr lang="tr-TR" dirty="0" err="1"/>
              <a:t>Fİ’nin</a:t>
            </a:r>
            <a:r>
              <a:rPr lang="tr-TR" dirty="0"/>
              <a:t> sınırlı kapsama alnını </a:t>
            </a:r>
            <a:r>
              <a:rPr lang="tr-TR" dirty="0" err="1"/>
              <a:t>dahada</a:t>
            </a:r>
            <a:r>
              <a:rPr lang="tr-TR" dirty="0"/>
              <a:t> genişleterek yüksek hızda </a:t>
            </a:r>
            <a:r>
              <a:rPr lang="tr-TR" dirty="0" err="1"/>
              <a:t>ınternet</a:t>
            </a:r>
            <a:r>
              <a:rPr lang="tr-TR" dirty="0"/>
              <a:t> bağlantısını maksimum 35 millik bir alan içerisinde sağlamaktadır.</a:t>
            </a:r>
            <a:br>
              <a:rPr lang="tr-TR" dirty="0"/>
            </a:br>
            <a:r>
              <a:rPr lang="tr-TR" dirty="0"/>
              <a:t>Biraz daha açacak olursak; yüksek bir noktadan örneğin bir direkten bir sinyalin minik alıcılarca alınmasına dayalı bir sistemdir. Sinyal geniş bir alanda bir </a:t>
            </a:r>
            <a:r>
              <a:rPr lang="tr-TR" dirty="0" err="1"/>
              <a:t>ınternet</a:t>
            </a:r>
            <a:r>
              <a:rPr lang="tr-TR" dirty="0"/>
              <a:t> bağlantısı sağlamaktadır. (ortalama 50 km)</a:t>
            </a:r>
          </a:p>
          <a:p>
            <a:pPr marL="0" indent="0" algn="just">
              <a:buNone/>
            </a:pPr>
            <a:r>
              <a:rPr lang="en-US" dirty="0"/>
              <a:t>. </a:t>
            </a:r>
            <a:br>
              <a:rPr lang="en-US" dirty="0"/>
            </a:br>
            <a:br>
              <a:rPr lang="en-US" dirty="0"/>
            </a:br>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15791125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27584" y="1988840"/>
            <a:ext cx="7408333" cy="3450696"/>
          </a:xfrm>
        </p:spPr>
        <p:txBody>
          <a:bodyPr>
            <a:normAutofit fontScale="77500" lnSpcReduction="20000"/>
          </a:bodyPr>
          <a:lstStyle/>
          <a:p>
            <a:pPr algn="just"/>
            <a:r>
              <a:rPr lang="tr-TR" dirty="0" err="1"/>
              <a:t>WiMax’in</a:t>
            </a:r>
            <a:r>
              <a:rPr lang="tr-TR" dirty="0"/>
              <a:t> ana destekçisi olan Sprint de son olarak bu teknolojiye olan desteğini çekti. Beklenen o ki bundan sonra </a:t>
            </a:r>
            <a:r>
              <a:rPr lang="tr-TR" dirty="0" err="1"/>
              <a:t>WiMax</a:t>
            </a:r>
            <a:r>
              <a:rPr lang="tr-TR" dirty="0"/>
              <a:t> büyümeyi kesecek ve zamanla yavaşça ölecek. Peki </a:t>
            </a:r>
            <a:r>
              <a:rPr lang="tr-TR" dirty="0" err="1"/>
              <a:t>WiMax</a:t>
            </a:r>
            <a:r>
              <a:rPr lang="tr-TR" dirty="0"/>
              <a:t> neden kayboldu? Bu kadar gelecek vaat eden bir teknoloji neden rafa kaldırılıyor? Soru “Neden kayboldu ?” yerine “Neye karşı kaybetti ?” diye sorulsa çok daha iyi olacaktır. 4G altyapısının diğer adayı olan LTE, yani </a:t>
            </a:r>
            <a:r>
              <a:rPr lang="tr-TR" dirty="0" err="1"/>
              <a:t>Long</a:t>
            </a:r>
            <a:r>
              <a:rPr lang="tr-TR" dirty="0"/>
              <a:t> </a:t>
            </a:r>
            <a:r>
              <a:rPr lang="tr-TR" dirty="0" err="1"/>
              <a:t>Term</a:t>
            </a:r>
            <a:r>
              <a:rPr lang="tr-TR" dirty="0"/>
              <a:t> </a:t>
            </a:r>
            <a:r>
              <a:rPr lang="tr-TR" dirty="0" err="1"/>
              <a:t>Evolution</a:t>
            </a:r>
            <a:r>
              <a:rPr lang="tr-TR" dirty="0"/>
              <a:t>, </a:t>
            </a:r>
            <a:r>
              <a:rPr lang="tr-TR" dirty="0" err="1"/>
              <a:t>WiMax</a:t>
            </a:r>
            <a:r>
              <a:rPr lang="tr-TR" dirty="0"/>
              <a:t> teknolojisinin en büyük rakibiydi. </a:t>
            </a:r>
          </a:p>
          <a:p>
            <a:pPr algn="just"/>
            <a:r>
              <a:rPr lang="tr-TR" dirty="0"/>
              <a:t>LTE bakıldığında </a:t>
            </a:r>
            <a:r>
              <a:rPr lang="tr-TR" dirty="0" err="1"/>
              <a:t>WiMax</a:t>
            </a:r>
            <a:r>
              <a:rPr lang="tr-TR" dirty="0"/>
              <a:t> ile aynı altyapıyı kullanmasına karşılık </a:t>
            </a:r>
            <a:r>
              <a:rPr lang="tr-TR" dirty="0" err="1"/>
              <a:t>WiMax</a:t>
            </a:r>
            <a:r>
              <a:rPr lang="tr-TR" dirty="0"/>
              <a:t> 2′nin 360 </a:t>
            </a:r>
            <a:r>
              <a:rPr lang="tr-TR" dirty="0" err="1"/>
              <a:t>Mbps</a:t>
            </a:r>
            <a:r>
              <a:rPr lang="tr-TR" dirty="0"/>
              <a:t> hız ve 75 km menziline karşılık, 300 </a:t>
            </a:r>
            <a:r>
              <a:rPr lang="tr-TR" dirty="0" err="1"/>
              <a:t>Mbps</a:t>
            </a:r>
            <a:r>
              <a:rPr lang="tr-TR" dirty="0"/>
              <a:t> ve yaklaşık 100 km menzille cevap veriyor. </a:t>
            </a:r>
          </a:p>
        </p:txBody>
      </p:sp>
      <p:sp>
        <p:nvSpPr>
          <p:cNvPr id="3" name="Başlık 2"/>
          <p:cNvSpPr>
            <a:spLocks noGrp="1"/>
          </p:cNvSpPr>
          <p:nvPr>
            <p:ph type="title"/>
          </p:nvPr>
        </p:nvSpPr>
        <p:spPr/>
        <p:txBody>
          <a:bodyPr/>
          <a:lstStyle/>
          <a:p>
            <a:endParaRPr lang="en-US"/>
          </a:p>
        </p:txBody>
      </p:sp>
    </p:spTree>
    <p:extLst>
      <p:ext uri="{BB962C8B-B14F-4D97-AF65-F5344CB8AC3E}">
        <p14:creationId xmlns:p14="http://schemas.microsoft.com/office/powerpoint/2010/main" val="23884566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899592" y="1916832"/>
            <a:ext cx="7408333" cy="3450696"/>
          </a:xfrm>
        </p:spPr>
        <p:txBody>
          <a:bodyPr>
            <a:normAutofit fontScale="92500" lnSpcReduction="10000"/>
          </a:bodyPr>
          <a:lstStyle/>
          <a:p>
            <a:pPr algn="just"/>
            <a:r>
              <a:rPr lang="tr-TR" dirty="0"/>
              <a:t>Peki bu kadar benzer ve yakın iki sistem arasından neden LTE seçilmiştir ? Ana gösterilen sebep, </a:t>
            </a:r>
            <a:r>
              <a:rPr lang="tr-TR" dirty="0" err="1"/>
              <a:t>WiMax</a:t>
            </a:r>
            <a:r>
              <a:rPr lang="tr-TR" dirty="0"/>
              <a:t> sisteminin kurulum maliyeti daha uygun olmasına rağmen tüm alt yapı değiştirildiğinde geçiş maliyetinin </a:t>
            </a:r>
            <a:r>
              <a:rPr lang="tr-TR" dirty="0" err="1"/>
              <a:t>LTE’de</a:t>
            </a:r>
            <a:r>
              <a:rPr lang="tr-TR" dirty="0"/>
              <a:t>, </a:t>
            </a:r>
            <a:r>
              <a:rPr lang="tr-TR" dirty="0" err="1"/>
              <a:t>WiMax’e</a:t>
            </a:r>
            <a:r>
              <a:rPr lang="tr-TR" dirty="0"/>
              <a:t> göre daha uygun olmasıdır. Tabi bunun yanında birçok şirketler arası anlaşma ve politikanın da bu gidişata yön verdiği söylenebilir. Ayrıca bunlara az sayıdaki son kullanıcı tarafından gelen kalite şikayetleri de eklenince </a:t>
            </a:r>
            <a:r>
              <a:rPr lang="tr-TR" dirty="0" err="1"/>
              <a:t>LTE’nin</a:t>
            </a:r>
            <a:r>
              <a:rPr lang="tr-TR" dirty="0"/>
              <a:t> zaferi kesinleşmiştir. </a:t>
            </a:r>
          </a:p>
        </p:txBody>
      </p:sp>
      <p:sp>
        <p:nvSpPr>
          <p:cNvPr id="3" name="Başlık 2"/>
          <p:cNvSpPr>
            <a:spLocks noGrp="1"/>
          </p:cNvSpPr>
          <p:nvPr>
            <p:ph type="title"/>
          </p:nvPr>
        </p:nvSpPr>
        <p:spPr/>
        <p:txBody>
          <a:bodyPr/>
          <a:lstStyle/>
          <a:p>
            <a:endParaRPr lang="en-US"/>
          </a:p>
        </p:txBody>
      </p:sp>
    </p:spTree>
    <p:extLst>
      <p:ext uri="{BB962C8B-B14F-4D97-AF65-F5344CB8AC3E}">
        <p14:creationId xmlns:p14="http://schemas.microsoft.com/office/powerpoint/2010/main" val="93739024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70000" lnSpcReduction="20000"/>
          </a:bodyPr>
          <a:lstStyle/>
          <a:p>
            <a:pPr algn="just"/>
            <a:r>
              <a:rPr lang="tr-TR" sz="4000" b="1" dirty="0"/>
              <a:t>LTE</a:t>
            </a:r>
            <a:br>
              <a:rPr lang="tr-TR" dirty="0"/>
            </a:br>
            <a:r>
              <a:rPr lang="tr-TR" dirty="0"/>
              <a:t>Yakın zamanda tüm iletişim kablolarından kurtulmamızı sağlayacak gelişmiş bir teknolojidir.</a:t>
            </a:r>
          </a:p>
          <a:p>
            <a:pPr algn="just"/>
            <a:br>
              <a:rPr lang="tr-TR" dirty="0"/>
            </a:br>
            <a:r>
              <a:rPr lang="tr-TR" dirty="0"/>
              <a:t>LTE, kullanıcılara gerek bant genişliği gerekse tepki süresi açısından sabit hatlardaki</a:t>
            </a:r>
            <a:br>
              <a:rPr lang="tr-TR" dirty="0"/>
            </a:br>
            <a:r>
              <a:rPr lang="tr-TR" dirty="0"/>
              <a:t>geniş bant veri transferinden daha fazlasını sunuyor. Örneğin bugün ancak </a:t>
            </a:r>
            <a:r>
              <a:rPr lang="tr-TR" dirty="0" err="1"/>
              <a:t>dsl</a:t>
            </a:r>
            <a:r>
              <a:rPr lang="tr-TR" dirty="0"/>
              <a:t> veya fiber optik kablolar üzerinden kullanılabilen yüksek hızlı uygulamalar, yakın bir zamanda LTE sayesinde kablosuz ortamda tamamen mobil olarak kullanılabilecek. LTE, kapasite artışı için geliştirilmiş kodlama ve optimize edilmiş veri içerir.</a:t>
            </a:r>
            <a:br>
              <a:rPr lang="tr-TR" dirty="0"/>
            </a:br>
            <a:r>
              <a:rPr lang="tr-TR" dirty="0"/>
              <a:t>LTE 450-2600 MHz arasında değişen frekans ve 1.4 MHz ile 20 MHz </a:t>
            </a:r>
            <a:r>
              <a:rPr lang="tr-TR" dirty="0" err="1"/>
              <a:t>arasındabant</a:t>
            </a:r>
            <a:r>
              <a:rPr lang="tr-TR" dirty="0"/>
              <a:t> genişliğine sahip  bir teknolojidir. 100 – 1000 </a:t>
            </a:r>
            <a:r>
              <a:rPr lang="tr-TR" dirty="0" err="1"/>
              <a:t>Mbps`ye</a:t>
            </a:r>
            <a:r>
              <a:rPr lang="tr-TR" dirty="0"/>
              <a:t> kadar son kullanıcı veri hızlarını destekler. LTE, cep telefonu operatörlerinin LTE ve mevcut konumlandırılmış şebekeler üzerinden sorunsuz bir şekilde hizmet sağlamaya devam etmelerini sağlar </a:t>
            </a:r>
            <a:r>
              <a:rPr lang="tr-TR" dirty="0" err="1"/>
              <a:t>LTE’de</a:t>
            </a:r>
            <a:r>
              <a:rPr lang="tr-TR" dirty="0"/>
              <a:t> aynı şebeke üzerinden daha fazla arama mümkündür. Daha fazla kapasite ve daha düşük maliyet sağlayacağı öngörülmektedir.</a:t>
            </a:r>
          </a:p>
        </p:txBody>
      </p:sp>
      <p:sp>
        <p:nvSpPr>
          <p:cNvPr id="3" name="Başlık 2"/>
          <p:cNvSpPr>
            <a:spLocks noGrp="1"/>
          </p:cNvSpPr>
          <p:nvPr>
            <p:ph type="title"/>
          </p:nvPr>
        </p:nvSpPr>
        <p:spPr/>
        <p:txBody>
          <a:bodyPr/>
          <a:lstStyle/>
          <a:p>
            <a:endParaRPr lang="en-US"/>
          </a:p>
        </p:txBody>
      </p:sp>
    </p:spTree>
    <p:extLst>
      <p:ext uri="{BB962C8B-B14F-4D97-AF65-F5344CB8AC3E}">
        <p14:creationId xmlns:p14="http://schemas.microsoft.com/office/powerpoint/2010/main" val="25794553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lnSpcReduction="10000"/>
          </a:bodyPr>
          <a:lstStyle/>
          <a:p>
            <a:r>
              <a:rPr lang="tr-TR" b="1" dirty="0"/>
              <a:t>VPN (Sanal Özel Ağ / Virtual </a:t>
            </a:r>
            <a:r>
              <a:rPr lang="tr-TR" b="1" dirty="0" err="1"/>
              <a:t>Private</a:t>
            </a:r>
            <a:r>
              <a:rPr lang="tr-TR" b="1" dirty="0"/>
              <a:t> Network)</a:t>
            </a:r>
            <a:endParaRPr lang="en-US" b="1" dirty="0"/>
          </a:p>
          <a:p>
            <a:pPr algn="just"/>
            <a:r>
              <a:rPr lang="tr-TR" dirty="0"/>
              <a:t>VPN (Virtual </a:t>
            </a:r>
            <a:r>
              <a:rPr lang="tr-TR" dirty="0" err="1"/>
              <a:t>Private</a:t>
            </a:r>
            <a:r>
              <a:rPr lang="tr-TR" dirty="0"/>
              <a:t> Network/Sanal Özel Ağ), internet gibi açık telekomünikasyon altyapılarını kullanarak kullanıcıları veya uzak ofisleri organizasyonun bilgisayar ağına güvenli bir şekilde eriştirmeyi sağlamak için geliştirilmiş sanal bilgisayar ağı yapısıdır. Yapı genel olarak, uzak ofisler içi noktadan noktaya kiralık hatlar (</a:t>
            </a:r>
            <a:r>
              <a:rPr lang="tr-TR" dirty="0" err="1"/>
              <a:t>leasedline</a:t>
            </a:r>
            <a:r>
              <a:rPr lang="tr-TR" dirty="0"/>
              <a:t> vb.) yerine standart bağlantılar üzerinden veri aktarır, ve daha düşük sahip olma maliyetleri ile aynı hizmeti sağlar.  Tekil kullanıcılar için uzaktan (herhangi bir yerden) sanki fiziksel olarak ofis içerisindeymiş gibi çalışma imkanı sağlar.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1897250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İçerik Yer Tutucusu 1"/>
          <p:cNvSpPr>
            <a:spLocks noGrp="1"/>
          </p:cNvSpPr>
          <p:nvPr>
            <p:ph idx="1"/>
          </p:nvPr>
        </p:nvSpPr>
        <p:spPr/>
        <p:txBody>
          <a:bodyPr/>
          <a:lstStyle/>
          <a:p>
            <a:r>
              <a:rPr lang="tr-TR" altLang="tr-TR" dirty="0"/>
              <a:t>TEDARİK ZİNCİRİ*LOJİSTİK</a:t>
            </a:r>
            <a:endParaRPr lang="en-US" alt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TAŞIMA MODLARI</a:t>
            </a:r>
            <a:endParaRPr lang="tr-TR" dirty="0"/>
          </a:p>
        </p:txBody>
      </p:sp>
      <p:sp>
        <p:nvSpPr>
          <p:cNvPr id="3" name="İçerik Yer Tutucusu 2"/>
          <p:cNvSpPr>
            <a:spLocks noGrp="1"/>
          </p:cNvSpPr>
          <p:nvPr>
            <p:ph idx="1"/>
          </p:nvPr>
        </p:nvSpPr>
        <p:spPr/>
        <p:txBody>
          <a:bodyPr/>
          <a:lstStyle/>
          <a:p>
            <a:pPr lvl="0"/>
            <a:r>
              <a:rPr lang="tr-TR" dirty="0"/>
              <a:t>Karayolu Taşımacılığı</a:t>
            </a:r>
          </a:p>
          <a:p>
            <a:pPr lvl="0"/>
            <a:r>
              <a:rPr lang="tr-TR" dirty="0"/>
              <a:t>Demiryolu Taşımacılığı</a:t>
            </a:r>
          </a:p>
          <a:p>
            <a:pPr lvl="0"/>
            <a:r>
              <a:rPr lang="tr-TR" dirty="0"/>
              <a:t>Denizyolu Taşımacılığı</a:t>
            </a:r>
          </a:p>
          <a:p>
            <a:pPr lvl="0"/>
            <a:r>
              <a:rPr lang="tr-TR" dirty="0"/>
              <a:t>Havayolu Taşımacılığı</a:t>
            </a:r>
          </a:p>
          <a:p>
            <a:pPr lvl="0"/>
            <a:r>
              <a:rPr lang="tr-TR" dirty="0"/>
              <a:t>Boru Hattı Taşımacılığı</a:t>
            </a:r>
          </a:p>
          <a:p>
            <a:pPr lvl="0"/>
            <a:r>
              <a:rPr lang="tr-TR" dirty="0"/>
              <a:t>Nehir (iç su yolları) Taşımacılığı</a:t>
            </a:r>
          </a:p>
          <a:p>
            <a:pPr marL="0" indent="0">
              <a:buNone/>
            </a:pPr>
            <a:endParaRPr lang="tr-TR" dirty="0"/>
          </a:p>
        </p:txBody>
      </p:sp>
    </p:spTree>
    <p:extLst>
      <p:ext uri="{BB962C8B-B14F-4D97-AF65-F5344CB8AC3E}">
        <p14:creationId xmlns:p14="http://schemas.microsoft.com/office/powerpoint/2010/main" val="57418252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77500" lnSpcReduction="20000"/>
          </a:bodyPr>
          <a:lstStyle/>
          <a:p>
            <a:r>
              <a:rPr lang="tr-TR" b="1" dirty="0"/>
              <a:t>Otomatik Tanıma ve Veri Toplama (OT/VT) Sistemleri (Auto </a:t>
            </a:r>
            <a:r>
              <a:rPr lang="tr-TR" b="1" dirty="0" err="1"/>
              <a:t>Identification</a:t>
            </a:r>
            <a:r>
              <a:rPr lang="tr-TR" b="1" dirty="0"/>
              <a:t> / Data </a:t>
            </a:r>
            <a:r>
              <a:rPr lang="tr-TR" b="1" dirty="0" err="1"/>
              <a:t>Capturing</a:t>
            </a:r>
            <a:r>
              <a:rPr lang="tr-TR" b="1" dirty="0"/>
              <a:t> (AI/DC)</a:t>
            </a:r>
            <a:r>
              <a:rPr lang="tr-TR" b="1" dirty="0" err="1"/>
              <a:t>Systems</a:t>
            </a:r>
            <a:r>
              <a:rPr lang="tr-TR" b="1" dirty="0"/>
              <a:t>)</a:t>
            </a:r>
          </a:p>
          <a:p>
            <a:pPr algn="just"/>
            <a:br>
              <a:rPr lang="tr-TR" b="1" dirty="0"/>
            </a:br>
            <a:r>
              <a:rPr lang="tr-TR" dirty="0"/>
              <a:t>OT/VT, bir verinin klavye üzerinden tuşlanarak girilmesi yerine verinin elektronik olarak algılanarak doğrudan bilgisayarlara kaydedilmesi işlemine denir. Bu teknolojilerin amacı, veri girişinin doğru ve hızlı olarak yapılmasıdır. </a:t>
            </a:r>
          </a:p>
          <a:p>
            <a:pPr marL="0" indent="0">
              <a:buNone/>
            </a:pPr>
            <a:endParaRPr lang="en-US" dirty="0"/>
          </a:p>
          <a:p>
            <a:pPr algn="just"/>
            <a:r>
              <a:rPr lang="tr-TR" dirty="0"/>
              <a:t>OT/VT olarak kullanılmakta olan çok sayıda teknoloji mevcuttur. Bu teknolojiler arasında barkod, Optik </a:t>
            </a:r>
            <a:r>
              <a:rPr lang="tr-TR" dirty="0" err="1"/>
              <a:t>Karekter</a:t>
            </a:r>
            <a:r>
              <a:rPr lang="tr-TR" dirty="0"/>
              <a:t> Tanıma (Optical </a:t>
            </a:r>
            <a:r>
              <a:rPr lang="tr-TR" dirty="0" err="1"/>
              <a:t>CharacterRecognition</a:t>
            </a:r>
            <a:r>
              <a:rPr lang="tr-TR" dirty="0"/>
              <a:t> - OCR), akıllı kartlar, ses tanıma (</a:t>
            </a:r>
            <a:r>
              <a:rPr lang="tr-TR" dirty="0" err="1"/>
              <a:t>voicerecognition</a:t>
            </a:r>
            <a:r>
              <a:rPr lang="tr-TR" dirty="0"/>
              <a:t>), </a:t>
            </a:r>
            <a:r>
              <a:rPr lang="tr-TR" dirty="0" err="1"/>
              <a:t>biyometrik</a:t>
            </a:r>
            <a:r>
              <a:rPr lang="tr-TR" dirty="0"/>
              <a:t> teknolojiler (</a:t>
            </a:r>
            <a:r>
              <a:rPr lang="tr-TR" dirty="0" err="1"/>
              <a:t>parmakizi</a:t>
            </a:r>
            <a:r>
              <a:rPr lang="tr-TR" dirty="0"/>
              <a:t> ve retina taraması) ve RFID (Radyo Frekans tanımlama)sayılabilir. Bu teknolojiler çok uzun zamandan beri kullanılmaktadır. Kullanım amacına en uygun teknolojinin seçimi önemlidir. OT/VT teknolojileri Lojistik Bilgi Sistemleri’nde yoğun olarak kullanılmaktadır.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208431658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77500" lnSpcReduction="20000"/>
          </a:bodyPr>
          <a:lstStyle/>
          <a:p>
            <a:r>
              <a:rPr lang="tr-TR" b="1" dirty="0"/>
              <a:t>Otomatik Tanıma ve Veri Toplama (OT/VT) Sistemleri (Auto </a:t>
            </a:r>
            <a:r>
              <a:rPr lang="tr-TR" b="1" dirty="0" err="1"/>
              <a:t>Identification</a:t>
            </a:r>
            <a:r>
              <a:rPr lang="tr-TR" b="1" dirty="0"/>
              <a:t> / Data </a:t>
            </a:r>
            <a:r>
              <a:rPr lang="tr-TR" b="1" dirty="0" err="1"/>
              <a:t>Capturing</a:t>
            </a:r>
            <a:r>
              <a:rPr lang="tr-TR" b="1" dirty="0"/>
              <a:t> (AI/DC)</a:t>
            </a:r>
            <a:r>
              <a:rPr lang="tr-TR" b="1" dirty="0" err="1"/>
              <a:t>Systems</a:t>
            </a:r>
            <a:r>
              <a:rPr lang="tr-TR" b="1" dirty="0"/>
              <a:t>)</a:t>
            </a:r>
          </a:p>
          <a:p>
            <a:pPr algn="just"/>
            <a:br>
              <a:rPr lang="tr-TR" b="1" dirty="0"/>
            </a:br>
            <a:r>
              <a:rPr lang="tr-TR" dirty="0"/>
              <a:t>OT/VT, bir verinin klavye üzerinden tuşlanarak girilmesi yerine verinin elektronik olarak algılanarak doğrudan bilgisayarlara kaydedilmesi işlemine denir. Bu teknolojilerin amacı, veri girişinin doğru ve hızlı olarak yapılmasıdır. </a:t>
            </a:r>
          </a:p>
          <a:p>
            <a:pPr marL="0" indent="0">
              <a:buNone/>
            </a:pPr>
            <a:endParaRPr lang="en-US" dirty="0"/>
          </a:p>
          <a:p>
            <a:pPr algn="just"/>
            <a:r>
              <a:rPr lang="tr-TR" dirty="0"/>
              <a:t>OT/VT olarak kullanılmakta olan çok sayıda teknoloji mevcuttur. Bu teknolojiler arasında barkod, Optik </a:t>
            </a:r>
            <a:r>
              <a:rPr lang="tr-TR" dirty="0" err="1"/>
              <a:t>Karekter</a:t>
            </a:r>
            <a:r>
              <a:rPr lang="tr-TR" dirty="0"/>
              <a:t> Tanıma (Optical </a:t>
            </a:r>
            <a:r>
              <a:rPr lang="tr-TR" dirty="0" err="1"/>
              <a:t>CharacterRecognition</a:t>
            </a:r>
            <a:r>
              <a:rPr lang="tr-TR" dirty="0"/>
              <a:t> - OCR), akıllı kartlar, ses tanıma (</a:t>
            </a:r>
            <a:r>
              <a:rPr lang="tr-TR" dirty="0" err="1"/>
              <a:t>voicerecognition</a:t>
            </a:r>
            <a:r>
              <a:rPr lang="tr-TR" dirty="0"/>
              <a:t>), </a:t>
            </a:r>
            <a:r>
              <a:rPr lang="tr-TR" dirty="0" err="1"/>
              <a:t>biyometrik</a:t>
            </a:r>
            <a:r>
              <a:rPr lang="tr-TR" dirty="0"/>
              <a:t> teknolojiler (</a:t>
            </a:r>
            <a:r>
              <a:rPr lang="tr-TR" dirty="0" err="1"/>
              <a:t>parmakizi</a:t>
            </a:r>
            <a:r>
              <a:rPr lang="tr-TR" dirty="0"/>
              <a:t> ve retina taraması) ve RFID (Radyo Frekans tanımlama)sayılabilir. Bu teknolojiler çok uzun zamandan beri kullanılmaktadır. Kullanım amacına en uygun teknolojinin seçimi önemlidir. OT/VT teknolojileri Lojistik Bilgi Sistemleri’nde yoğun olarak kullanılmaktadır.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666651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a:bodyPr>
          <a:lstStyle/>
          <a:p>
            <a:pPr algn="just"/>
            <a:r>
              <a:rPr lang="tr-TR" dirty="0"/>
              <a:t>OCR özel bir yazı tipiyle (font) yazılmış karakterlerin okunmasını sağlayarak bilgilerin metin olarak kaydedilmesini sağlar. Bu teknoloji sayesinde, taranmış bir dokümanın bir yazılım tarafından (örneğin </a:t>
            </a:r>
            <a:r>
              <a:rPr lang="tr-TR" dirty="0" err="1"/>
              <a:t>AbbyyFine</a:t>
            </a:r>
            <a:r>
              <a:rPr lang="tr-TR" dirty="0"/>
              <a:t> Reader) metin haline dönüştürülmesi sağlanabilir. Dönüştürme başarı yüzdesi dokümanın tarama kalitesi ve yazı tipi ile yakından ilgilidir.</a:t>
            </a:r>
            <a:endParaRPr lang="en-US" dirty="0"/>
          </a:p>
          <a:p>
            <a:pPr algn="just"/>
            <a:r>
              <a:rPr lang="tr-TR" dirty="0" err="1"/>
              <a:t>Biyometrik</a:t>
            </a:r>
            <a:r>
              <a:rPr lang="tr-TR" dirty="0"/>
              <a:t> teknolojiler, güvenlik amaçlı olarak kişilerin tanımlanmasında kullanılır . Geçiş kontrol sistemleri, bilgisayar giriş güvenliği vb. uygulamalarda kullanılırlar. </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2819760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algn="just"/>
            <a:r>
              <a:rPr lang="tr-TR" dirty="0"/>
              <a:t>Ses tanıma (</a:t>
            </a:r>
            <a:r>
              <a:rPr lang="tr-TR" dirty="0" err="1"/>
              <a:t>voicerecognition</a:t>
            </a:r>
            <a:r>
              <a:rPr lang="tr-TR" dirty="0"/>
              <a:t>)ve metni sese dönüştürme (</a:t>
            </a:r>
            <a:r>
              <a:rPr lang="tr-TR" dirty="0" err="1"/>
              <a:t>text-to-speech</a:t>
            </a:r>
            <a:r>
              <a:rPr lang="tr-TR" dirty="0"/>
              <a:t>)teknolojileri günümüzde özellikle depo yönetim sistemlerinde sipariş toplama operasyonlarında kullanılmaktadır. Bilgisayar yazılımları metin biçiminde kayıtlı olan bilgilerin sese dönüştürülmesini ve tersi işlemi </a:t>
            </a:r>
            <a:r>
              <a:rPr lang="tr-TR" dirty="0" err="1"/>
              <a:t>yapabilmektedir.Ses</a:t>
            </a:r>
            <a:r>
              <a:rPr lang="tr-TR" dirty="0"/>
              <a:t> tanıma, kullanıcının mikrofondan verdiği komut ve cevapların bilgisayar tarafından algılanmasıdır. Bu teknoloji sayesinde bilgisayar sistemi ile operatör etkileşimli olarak çalışabilirler.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0371882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a:bodyPr>
          <a:lstStyle/>
          <a:p>
            <a:r>
              <a:rPr lang="tr-TR" b="1" dirty="0"/>
              <a:t>Barkod (</a:t>
            </a:r>
            <a:r>
              <a:rPr lang="tr-TR" b="1" dirty="0" err="1"/>
              <a:t>Barcode</a:t>
            </a:r>
            <a:r>
              <a:rPr lang="tr-TR" b="1" dirty="0"/>
              <a:t>)</a:t>
            </a:r>
            <a:endParaRPr lang="en-US" b="1" dirty="0"/>
          </a:p>
          <a:p>
            <a:pPr algn="just"/>
            <a:r>
              <a:rPr lang="tr-TR" dirty="0"/>
              <a:t>Barkod, OT/VT teknolojileri içinde ilk ve en yaygın kullanılan teknolojidir. Barkod; değişik kalınlıktaki dik çizgi ve boşluklardan oluşan kodların optik olarak taranması medya üzerine kodlanarak kaydedilmiş olan verinin otomatik olarak ve hatasız bir biçimde bilgisayar ortamına aktarılması için kullanılan bir yöntemdir. Barkod, değişik kalınlıktaki çizgilerden ve bu çizgiler arasındaki boşluklardan oluşur. Bu çizgi ve boşlukların kombinasyonları ve basım kurallarının tamamı barkod alfabesi (</a:t>
            </a:r>
            <a:r>
              <a:rPr lang="tr-TR" dirty="0" err="1"/>
              <a:t>barcodesymbology</a:t>
            </a:r>
            <a:r>
              <a:rPr lang="tr-TR" dirty="0"/>
              <a:t>) olarak adlandırılır.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31492452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algn="just"/>
            <a:r>
              <a:rPr lang="tr-TR" dirty="0"/>
              <a:t>Barkodlar 0-9 arası rakamları, alfabedeki karakterleri ve bazı özel karakterleri (*, +, / vb.) içerebilirler. Çok sayıda barkod alfabesi mevcut olup </a:t>
            </a:r>
            <a:r>
              <a:rPr lang="tr-TR" dirty="0" err="1"/>
              <a:t>barkodlanacak</a:t>
            </a:r>
            <a:r>
              <a:rPr lang="tr-TR" dirty="0"/>
              <a:t> veri özelliğine bağlı olarak alfabe belirlenerek barkodlar basılır ve okunurlar. Bugün yaygın olarak kullanılan ITF, EAN ve UPC barkod alfabeleri sadece rakamları, Code39 ve Code128 ise rakamları, harfleri ve özel işaretleri içermektedir. 2D (iki boyutlu) barkodların kullanımına başlandıktan sonra önceden var olan barkodlar 1D (tek boyutlu) olarak nitelendirilmiştir.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268973179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pPr algn="just"/>
            <a:r>
              <a:rPr lang="tr-TR" dirty="0"/>
              <a:t>Barkodlar için kullanılan donanımlar, barkod yazıcılar (</a:t>
            </a:r>
            <a:r>
              <a:rPr lang="tr-TR" dirty="0" err="1"/>
              <a:t>barcodeprinters</a:t>
            </a:r>
            <a:r>
              <a:rPr lang="tr-TR" dirty="0"/>
              <a:t>) ve barkod okuyuculardır(</a:t>
            </a:r>
            <a:r>
              <a:rPr lang="tr-TR" dirty="0" err="1"/>
              <a:t>barcodereaders</a:t>
            </a:r>
            <a:r>
              <a:rPr lang="tr-TR" dirty="0"/>
              <a:t>). Barkod lazer ve nokta vuruşlu yazıcılar ile basılabilmekle birlikte, genelde etiket formlarına basıldığından, yaygın olarak kullanılan yazıcı tipi barkod etiket yazıcılarıdır. </a:t>
            </a:r>
            <a:endParaRPr lang="en-US" dirty="0"/>
          </a:p>
          <a:p>
            <a:endParaRPr lang="tr-TR"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0223010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lnSpcReduction="20000"/>
          </a:bodyPr>
          <a:lstStyle/>
          <a:p>
            <a:pPr algn="just"/>
            <a:r>
              <a:rPr lang="tr-TR" dirty="0"/>
              <a:t>Barkod etiket yazıcılar ile ısıya duyarlı kâğıtlara (termal kâğıt) termal olarak, kuşe kâğıtlara termal transfer olarak baskı yapılır. Termal baskıda yazıcı kafasındaki </a:t>
            </a:r>
            <a:r>
              <a:rPr lang="tr-TR" dirty="0" err="1"/>
              <a:t>dot’lar</a:t>
            </a:r>
            <a:r>
              <a:rPr lang="tr-TR" dirty="0"/>
              <a:t> ile ısı tatbik edilir, ve yakma sureti ile termal kâğıt üzerinde grafikler oluşturulur. Termal transferde ise yine yazıcı kafasındaki </a:t>
            </a:r>
            <a:r>
              <a:rPr lang="tr-TR" dirty="0" err="1"/>
              <a:t>dotlar</a:t>
            </a:r>
            <a:r>
              <a:rPr lang="tr-TR" dirty="0"/>
              <a:t> ile kullanılan karbon şeritlerdeki (</a:t>
            </a:r>
            <a:r>
              <a:rPr lang="tr-TR" dirty="0" err="1"/>
              <a:t>ribbon</a:t>
            </a:r>
            <a:r>
              <a:rPr lang="tr-TR" dirty="0"/>
              <a:t>) karbon, kâğıda aktarılır. Termal etiketler ısıya duyarlı olup kısa süreli kullanılan etiketlerdir. Termal transfer etiketler daha uzun ömürlüdür. Baskının hassasiyetini yazıcı kafasındaki </a:t>
            </a:r>
            <a:r>
              <a:rPr lang="tr-TR" dirty="0" err="1"/>
              <a:t>dot</a:t>
            </a:r>
            <a:r>
              <a:rPr lang="tr-TR" dirty="0"/>
              <a:t> sayısı belirler. </a:t>
            </a:r>
            <a:r>
              <a:rPr lang="tr-TR" dirty="0" err="1"/>
              <a:t>Dot</a:t>
            </a:r>
            <a:r>
              <a:rPr lang="tr-TR" dirty="0"/>
              <a:t> Sayısı 203, 300 ve 600 olabilir. Barkod yazıcıların diğer önemli özelliği olan kafa genişliği, basılacak etiketin genişliğini belirler. Kullanılan kafa genişlikleri 2, 4, 6, 8 inç olup en yaygın kullanılan 4 inç (10,16 cm) genişliktir.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37857659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49834"/>
            <a:ext cx="7134029" cy="5876329"/>
          </a:xfrm>
        </p:spPr>
      </p:pic>
    </p:spTree>
    <p:extLst>
      <p:ext uri="{BB962C8B-B14F-4D97-AF65-F5344CB8AC3E}">
        <p14:creationId xmlns:p14="http://schemas.microsoft.com/office/powerpoint/2010/main" val="9781035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a:bodyPr>
          <a:lstStyle/>
          <a:p>
            <a:r>
              <a:rPr lang="tr-TR" b="1" dirty="0"/>
              <a:t>RFID (</a:t>
            </a:r>
            <a:r>
              <a:rPr lang="tr-TR" b="1" dirty="0" err="1"/>
              <a:t>RadioFrequencyIdentification</a:t>
            </a:r>
            <a:r>
              <a:rPr lang="tr-TR" b="1" dirty="0"/>
              <a:t>)</a:t>
            </a:r>
            <a:endParaRPr lang="en-US" b="1" dirty="0"/>
          </a:p>
          <a:p>
            <a:pPr algn="just"/>
            <a:r>
              <a:rPr lang="tr-TR" dirty="0"/>
              <a:t>RFID teknolojisi, bir cihazdan doğrudan (aktif RFID) veya gönderilen bir dalganın yansıması (pasif RFID) ile gelen elektromanyetik dalganın bir anten vasıtası ile alınıp, bir yonga üzerinde işlenerek sayısal veriye dönüştürülmesi ve istenilen ortama aktarılmasını sağlar. </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182034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TAŞIMA ŞEKLİ SEÇİMİ</a:t>
            </a:r>
            <a:endParaRPr lang="tr-TR" dirty="0"/>
          </a:p>
        </p:txBody>
      </p:sp>
      <p:sp>
        <p:nvSpPr>
          <p:cNvPr id="3" name="İçerik Yer Tutucusu 2"/>
          <p:cNvSpPr>
            <a:spLocks noGrp="1"/>
          </p:cNvSpPr>
          <p:nvPr>
            <p:ph idx="1"/>
          </p:nvPr>
        </p:nvSpPr>
        <p:spPr/>
        <p:txBody>
          <a:bodyPr/>
          <a:lstStyle/>
          <a:p>
            <a:pPr marL="0" indent="0">
              <a:buNone/>
            </a:pPr>
            <a:r>
              <a:rPr lang="tr-TR" dirty="0"/>
              <a:t>Taşıma şekli şu kriterlere göre belirlenebilir;</a:t>
            </a:r>
          </a:p>
          <a:p>
            <a:r>
              <a:rPr lang="tr-TR" dirty="0"/>
              <a:t>Ürünün fiziksel özelliği</a:t>
            </a:r>
          </a:p>
          <a:p>
            <a:r>
              <a:rPr lang="tr-TR" dirty="0"/>
              <a:t>Nakliyenin fiyatı</a:t>
            </a:r>
          </a:p>
          <a:p>
            <a:r>
              <a:rPr lang="tr-TR" dirty="0"/>
              <a:t>Ürünün ambalaj biçimi</a:t>
            </a:r>
          </a:p>
          <a:p>
            <a:r>
              <a:rPr lang="tr-TR" dirty="0"/>
              <a:t>Ürünün boyutları</a:t>
            </a:r>
          </a:p>
          <a:p>
            <a:r>
              <a:rPr lang="tr-TR" dirty="0"/>
              <a:t>Ürünün son teslim tarihi</a:t>
            </a:r>
          </a:p>
          <a:p>
            <a:endParaRPr lang="tr-TR" dirty="0"/>
          </a:p>
        </p:txBody>
      </p:sp>
    </p:spTree>
    <p:extLst>
      <p:ext uri="{BB962C8B-B14F-4D97-AF65-F5344CB8AC3E}">
        <p14:creationId xmlns:p14="http://schemas.microsoft.com/office/powerpoint/2010/main" val="292139473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normAutofit fontScale="92500"/>
          </a:bodyPr>
          <a:lstStyle/>
          <a:p>
            <a:pPr algn="just"/>
            <a:r>
              <a:rPr lang="tr-TR" dirty="0"/>
              <a:t>RFID sistemi anten bağlanmış bir yongadan yapılan etiket (RFID </a:t>
            </a:r>
            <a:r>
              <a:rPr lang="tr-TR" dirty="0" err="1"/>
              <a:t>tag</a:t>
            </a:r>
            <a:r>
              <a:rPr lang="tr-TR" dirty="0"/>
              <a:t>) ve antenli bir RFID okuyucudan (</a:t>
            </a:r>
            <a:r>
              <a:rPr lang="tr-TR" dirty="0" err="1"/>
              <a:t>reader</a:t>
            </a:r>
            <a:r>
              <a:rPr lang="tr-TR" dirty="0"/>
              <a:t>) oluşur. Okuyucu donanım elektromanyetik dalgalar yayar. Pasif RFID etiketi, okuyucudan yayılan dalgaları algılar ve bunu RFID yonganın devrelerini harekete geçirmek için kullanır. RFID yonga bu dalgalara üzerindeki sayısal bilgiyi ekler ve okuyucuya geri gönderir . </a:t>
            </a:r>
            <a:endParaRPr lang="en-US" dirty="0"/>
          </a:p>
          <a:p>
            <a:pPr algn="just"/>
            <a:r>
              <a:rPr lang="tr-TR" dirty="0"/>
              <a:t>Aktif RFID etiketi üzerinde pil bulunmaktadır. Bir okuyucunun etki alanına girdiğinde bilgiyi doğrudan gönderir. Aktif RFID için çok tanıdık bir örnek köprü ve otoyol geçişlerinde kullanılan OGS sistemidir.</a:t>
            </a:r>
            <a:endParaRPr lang="en-US" dirty="0"/>
          </a:p>
          <a:p>
            <a:endParaRPr lang="en-US" dirty="0"/>
          </a:p>
        </p:txBody>
      </p:sp>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spTree>
    <p:extLst>
      <p:ext uri="{BB962C8B-B14F-4D97-AF65-F5344CB8AC3E}">
        <p14:creationId xmlns:p14="http://schemas.microsoft.com/office/powerpoint/2010/main" val="19699611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normAutofit fontScale="90000"/>
          </a:bodyPr>
          <a:lstStyle/>
          <a:p>
            <a:r>
              <a:rPr lang="tr-TR" dirty="0"/>
              <a:t>BİLGİ TEKNOLOJİLERİ BİLGİSAYAR SİSTEMLERİ</a:t>
            </a:r>
            <a:endParaRPr lang="en-US" dirty="0"/>
          </a:p>
        </p:txBody>
      </p:sp>
      <p:pic>
        <p:nvPicPr>
          <p:cNvPr id="4" name="İçerik Yer Tutucusu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77792" y="2674938"/>
            <a:ext cx="6196353" cy="3451225"/>
          </a:xfrm>
          <a:prstGeom prst="rect">
            <a:avLst/>
          </a:prstGeom>
          <a:ln>
            <a:solidFill>
              <a:schemeClr val="tx1"/>
            </a:solidFill>
            <a:prstDash val="solid"/>
          </a:ln>
        </p:spPr>
      </p:pic>
    </p:spTree>
    <p:extLst>
      <p:ext uri="{BB962C8B-B14F-4D97-AF65-F5344CB8AC3E}">
        <p14:creationId xmlns:p14="http://schemas.microsoft.com/office/powerpoint/2010/main" val="35389623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475656" y="2996952"/>
            <a:ext cx="6417734" cy="939801"/>
          </a:xfrm>
        </p:spPr>
        <p:txBody>
          <a:bodyPr>
            <a:noAutofit/>
          </a:bodyPr>
          <a:lstStyle/>
          <a:p>
            <a:r>
              <a:rPr lang="tr-TR" sz="7200" dirty="0"/>
              <a:t>TEŞEKKÜRLER</a:t>
            </a:r>
            <a:endParaRPr lang="en-US" sz="7200" dirty="0"/>
          </a:p>
        </p:txBody>
      </p:sp>
    </p:spTree>
    <p:extLst>
      <p:ext uri="{BB962C8B-B14F-4D97-AF65-F5344CB8AC3E}">
        <p14:creationId xmlns:p14="http://schemas.microsoft.com/office/powerpoint/2010/main" val="3641833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r>
              <a:rPr lang="en-US" dirty="0"/>
              <a:t>Waters, D. (2009). Supply Chain Management: An Introduction to Logistics, Palgrave Macmillan, New York</a:t>
            </a:r>
            <a:endParaRPr lang="tr-TR" dirty="0"/>
          </a:p>
        </p:txBody>
      </p:sp>
      <p:sp>
        <p:nvSpPr>
          <p:cNvPr id="3" name="Başlık 2"/>
          <p:cNvSpPr>
            <a:spLocks noGrp="1"/>
          </p:cNvSpPr>
          <p:nvPr>
            <p:ph type="title"/>
          </p:nvPr>
        </p:nvSpPr>
        <p:spPr/>
        <p:txBody>
          <a:bodyPr/>
          <a:lstStyle/>
          <a:p>
            <a:r>
              <a:rPr lang="tr-TR" dirty="0"/>
              <a:t>Kaynakça</a:t>
            </a:r>
          </a:p>
        </p:txBody>
      </p:sp>
    </p:spTree>
    <p:extLst>
      <p:ext uri="{BB962C8B-B14F-4D97-AF65-F5344CB8AC3E}">
        <p14:creationId xmlns:p14="http://schemas.microsoft.com/office/powerpoint/2010/main" val="67456162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286000"/>
            <a:ext cx="8458200" cy="1143000"/>
          </a:xfrm>
        </p:spPr>
        <p:txBody>
          <a:bodyPr>
            <a:normAutofit/>
          </a:bodyPr>
          <a:lstStyle/>
          <a:p>
            <a:r>
              <a:rPr lang="tr-TR" sz="3300" dirty="0"/>
              <a:t>TEDARİK ZİNCİRİ YÖNETİMİ VE LOJİSTİKTE BT UYGULAMALARI</a:t>
            </a:r>
          </a:p>
        </p:txBody>
      </p:sp>
      <p:sp>
        <p:nvSpPr>
          <p:cNvPr id="3" name="2 Alt Başlık"/>
          <p:cNvSpPr>
            <a:spLocks noGrp="1"/>
          </p:cNvSpPr>
          <p:nvPr>
            <p:ph type="subTitle" idx="1"/>
          </p:nvPr>
        </p:nvSpPr>
        <p:spPr>
          <a:xfrm>
            <a:off x="2057400" y="4114800"/>
            <a:ext cx="6835080" cy="1752600"/>
          </a:xfrm>
        </p:spPr>
        <p:txBody>
          <a:bodyPr/>
          <a:lstStyle/>
          <a:p>
            <a:pPr marL="514350" indent="-514350"/>
            <a:r>
              <a:rPr lang="tr-TR" dirty="0"/>
              <a:t>Çevreci TZY ve Tersine Lojistik</a:t>
            </a:r>
          </a:p>
        </p:txBody>
      </p:sp>
      <p:sp>
        <p:nvSpPr>
          <p:cNvPr id="4" name="3 Metin kutusu"/>
          <p:cNvSpPr txBox="1"/>
          <p:nvPr/>
        </p:nvSpPr>
        <p:spPr>
          <a:xfrm>
            <a:off x="3851920" y="5733256"/>
            <a:ext cx="3528392" cy="830997"/>
          </a:xfrm>
          <a:prstGeom prst="rect">
            <a:avLst/>
          </a:prstGeom>
          <a:noFill/>
        </p:spPr>
        <p:txBody>
          <a:bodyPr wrap="square" rtlCol="0">
            <a:spAutoFit/>
          </a:bodyPr>
          <a:lstStyle/>
          <a:p>
            <a:pPr algn="ctr"/>
            <a:r>
              <a:rPr lang="tr-TR" sz="1600" b="1" dirty="0" err="1"/>
              <a:t>Yrd.Doç.Dr.Fatih</a:t>
            </a:r>
            <a:r>
              <a:rPr lang="tr-TR" sz="1600" b="1" dirty="0"/>
              <a:t> Çallı</a:t>
            </a:r>
          </a:p>
          <a:p>
            <a:pPr algn="ctr"/>
            <a:r>
              <a:rPr lang="tr-TR" sz="1600" b="1" dirty="0"/>
              <a:t>Sakarya Üniversitesi</a:t>
            </a:r>
          </a:p>
          <a:p>
            <a:pPr algn="ctr"/>
            <a:endParaRPr lang="tr-TR" sz="1600" b="1"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İçindekiler</a:t>
            </a:r>
          </a:p>
        </p:txBody>
      </p:sp>
      <p:sp>
        <p:nvSpPr>
          <p:cNvPr id="3" name="2 İçerik Yer Tutucusu"/>
          <p:cNvSpPr>
            <a:spLocks noGrp="1"/>
          </p:cNvSpPr>
          <p:nvPr>
            <p:ph idx="1"/>
          </p:nvPr>
        </p:nvSpPr>
        <p:spPr/>
        <p:txBody>
          <a:bodyPr/>
          <a:lstStyle/>
          <a:p>
            <a:r>
              <a:rPr lang="tr-TR" dirty="0"/>
              <a:t>Tanım</a:t>
            </a:r>
          </a:p>
          <a:p>
            <a:r>
              <a:rPr lang="tr-TR" dirty="0"/>
              <a:t>Yeşil </a:t>
            </a:r>
            <a:r>
              <a:rPr lang="tr-TR" dirty="0" err="1"/>
              <a:t>TZY’nin</a:t>
            </a:r>
            <a:r>
              <a:rPr lang="tr-TR" dirty="0"/>
              <a:t> fonksiyonları</a:t>
            </a:r>
          </a:p>
          <a:p>
            <a:r>
              <a:rPr lang="tr-TR" dirty="0"/>
              <a:t>Tersine lojistik</a:t>
            </a:r>
          </a:p>
          <a:p>
            <a:r>
              <a:rPr lang="tr-TR" dirty="0"/>
              <a:t>Uygulamadan örnekler</a:t>
            </a:r>
          </a:p>
          <a:p>
            <a:endParaRPr lang="tr-TR" dirty="0"/>
          </a:p>
        </p:txBody>
      </p:sp>
      <p:pic>
        <p:nvPicPr>
          <p:cNvPr id="1026" name="Picture 2" descr="C:\Users\DELL\AppData\Local\Microsoft\Windows\Temporary Internet Files\Content.IE5\64TFF940\MC900437793[2].wmf"/>
          <p:cNvPicPr>
            <a:picLocks noChangeAspect="1" noChangeArrowheads="1"/>
          </p:cNvPicPr>
          <p:nvPr/>
        </p:nvPicPr>
        <p:blipFill>
          <a:blip r:embed="rId2" cstate="print"/>
          <a:srcRect/>
          <a:stretch>
            <a:fillRect/>
          </a:stretch>
        </p:blipFill>
        <p:spPr bwMode="auto">
          <a:xfrm>
            <a:off x="6084168" y="4221088"/>
            <a:ext cx="2415782" cy="2087463"/>
          </a:xfrm>
          <a:prstGeom prst="rect">
            <a:avLst/>
          </a:prstGeom>
          <a:noFill/>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Ne oldu da çevreci olduk?</a:t>
            </a:r>
          </a:p>
        </p:txBody>
      </p:sp>
      <p:sp>
        <p:nvSpPr>
          <p:cNvPr id="3" name="2 İçerik Yer Tutucusu"/>
          <p:cNvSpPr>
            <a:spLocks noGrp="1"/>
          </p:cNvSpPr>
          <p:nvPr>
            <p:ph idx="1"/>
          </p:nvPr>
        </p:nvSpPr>
        <p:spPr/>
        <p:txBody>
          <a:bodyPr/>
          <a:lstStyle/>
          <a:p>
            <a:r>
              <a:rPr lang="tr-TR" dirty="0"/>
              <a:t>Son yıllarda kendini gösteren küresel ölçekteki çevre problemleri.</a:t>
            </a:r>
          </a:p>
          <a:p>
            <a:r>
              <a:rPr lang="tr-TR" dirty="0"/>
              <a:t>Çevresel değerlerin bozulması</a:t>
            </a:r>
          </a:p>
          <a:p>
            <a:r>
              <a:rPr lang="tr-TR" dirty="0"/>
              <a:t>Açlık, kıtlık, sera etkisi…</a:t>
            </a:r>
          </a:p>
          <a:p>
            <a:r>
              <a:rPr lang="tr-TR" dirty="0"/>
              <a:t>Küresel çevre problemlerine çözüm bulunamaması</a:t>
            </a:r>
          </a:p>
          <a:p>
            <a:r>
              <a:rPr lang="tr-TR" dirty="0"/>
              <a:t>İnsan ırkının geleceğinin tehdit altında olması</a:t>
            </a:r>
          </a:p>
          <a:p>
            <a:pPr>
              <a:buNone/>
            </a:pPr>
            <a:endParaRPr lang="tr-TR" dirty="0">
              <a:latin typeface="+mn-lt"/>
              <a:ea typeface="+mn-ea"/>
              <a:cs typeface="+mn-cs"/>
            </a:endParaRPr>
          </a:p>
          <a:p>
            <a:pPr>
              <a:buNone/>
            </a:pPr>
            <a:endParaRPr lang="tr-TR"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23528" y="188640"/>
            <a:ext cx="8229600" cy="1143000"/>
          </a:xfrm>
        </p:spPr>
        <p:txBody>
          <a:bodyPr/>
          <a:lstStyle/>
          <a:p>
            <a:r>
              <a:rPr lang="tr-TR" dirty="0"/>
              <a:t>Yeşil Ekonomi</a:t>
            </a:r>
          </a:p>
        </p:txBody>
      </p:sp>
      <p:sp>
        <p:nvSpPr>
          <p:cNvPr id="3" name="İçerik Yer Tutucusu 2"/>
          <p:cNvSpPr>
            <a:spLocks noGrp="1"/>
          </p:cNvSpPr>
          <p:nvPr>
            <p:ph idx="1"/>
          </p:nvPr>
        </p:nvSpPr>
        <p:spPr>
          <a:xfrm>
            <a:off x="457200" y="1484784"/>
            <a:ext cx="8229600" cy="4839816"/>
          </a:xfrm>
        </p:spPr>
        <p:txBody>
          <a:bodyPr>
            <a:normAutofit/>
          </a:bodyPr>
          <a:lstStyle/>
          <a:p>
            <a:r>
              <a:rPr lang="tr-TR" sz="2200" dirty="0">
                <a:latin typeface="Times New Roman" panose="02020603050405020304" pitchFamily="18" charset="0"/>
                <a:cs typeface="Times New Roman" panose="02020603050405020304" pitchFamily="18" charset="0"/>
              </a:rPr>
              <a:t>Yeşil ekonomi faaliyetleri; </a:t>
            </a:r>
          </a:p>
          <a:p>
            <a:r>
              <a:rPr lang="tr-TR" sz="2200" dirty="0">
                <a:latin typeface="Times New Roman" panose="02020603050405020304" pitchFamily="18" charset="0"/>
                <a:cs typeface="Times New Roman" panose="02020603050405020304" pitchFamily="18" charset="0"/>
              </a:rPr>
              <a:t>Nesiller arasında eşitlik ve adalet, </a:t>
            </a:r>
          </a:p>
          <a:p>
            <a:r>
              <a:rPr lang="tr-TR" sz="2200" dirty="0">
                <a:latin typeface="Times New Roman" panose="02020603050405020304" pitchFamily="18" charset="0"/>
                <a:cs typeface="Times New Roman" panose="02020603050405020304" pitchFamily="18" charset="0"/>
              </a:rPr>
              <a:t>Sürdürülebilir kalkınma ilkelerinin tutarlılığı, </a:t>
            </a:r>
          </a:p>
          <a:p>
            <a:r>
              <a:rPr lang="tr-TR" sz="2200" dirty="0">
                <a:latin typeface="Times New Roman" panose="02020603050405020304" pitchFamily="18" charset="0"/>
                <a:cs typeface="Times New Roman" panose="02020603050405020304" pitchFamily="18" charset="0"/>
              </a:rPr>
              <a:t>Sosyal ve çevresel etkilere karşı temkinli yaklaşım, </a:t>
            </a:r>
          </a:p>
          <a:p>
            <a:r>
              <a:rPr lang="tr-TR" sz="2200" dirty="0">
                <a:latin typeface="Times New Roman" panose="02020603050405020304" pitchFamily="18" charset="0"/>
                <a:cs typeface="Times New Roman" panose="02020603050405020304" pitchFamily="18" charset="0"/>
              </a:rPr>
              <a:t>Doğal ve sosyal sermayenin diğer sermaye tipleri karşısında değer kazanması, </a:t>
            </a:r>
          </a:p>
          <a:p>
            <a:r>
              <a:rPr lang="tr-TR" sz="2200" dirty="0">
                <a:latin typeface="Times New Roman" panose="02020603050405020304" pitchFamily="18" charset="0"/>
                <a:cs typeface="Times New Roman" panose="02020603050405020304" pitchFamily="18" charset="0"/>
              </a:rPr>
              <a:t>Sürdürülebilir ve verimli kaynak kullanımı, </a:t>
            </a:r>
          </a:p>
          <a:p>
            <a:r>
              <a:rPr lang="tr-TR" sz="2200" dirty="0">
                <a:latin typeface="Times New Roman" panose="02020603050405020304" pitchFamily="18" charset="0"/>
                <a:cs typeface="Times New Roman" panose="02020603050405020304" pitchFamily="18" charset="0"/>
              </a:rPr>
              <a:t>Mevcut makroekonomi hedefleri doğrultusunda yeşil işlerin oluşumunu, yoksulluğun engellenmesini, rekabet edebilirliğin ve kalkınmanın sağlanmasını başarılması </a:t>
            </a:r>
          </a:p>
        </p:txBody>
      </p:sp>
    </p:spTree>
    <p:extLst>
      <p:ext uri="{BB962C8B-B14F-4D97-AF65-F5344CB8AC3E}">
        <p14:creationId xmlns:p14="http://schemas.microsoft.com/office/powerpoint/2010/main" val="57759380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23528" y="188640"/>
            <a:ext cx="8229600" cy="1143000"/>
          </a:xfrm>
        </p:spPr>
        <p:txBody>
          <a:bodyPr/>
          <a:lstStyle/>
          <a:p>
            <a:r>
              <a:rPr lang="tr-TR" dirty="0"/>
              <a:t>Yeşil Ekonomi</a:t>
            </a:r>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268760"/>
            <a:ext cx="5449060" cy="4258269"/>
          </a:xfrm>
        </p:spPr>
      </p:pic>
    </p:spTree>
    <p:extLst>
      <p:ext uri="{BB962C8B-B14F-4D97-AF65-F5344CB8AC3E}">
        <p14:creationId xmlns:p14="http://schemas.microsoft.com/office/powerpoint/2010/main" val="90932636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Yeşil TZY…Nedir?</a:t>
            </a:r>
          </a:p>
        </p:txBody>
      </p:sp>
      <p:sp>
        <p:nvSpPr>
          <p:cNvPr id="3" name="2 İçerik Yer Tutucusu"/>
          <p:cNvSpPr>
            <a:spLocks noGrp="1"/>
          </p:cNvSpPr>
          <p:nvPr>
            <p:ph idx="1"/>
          </p:nvPr>
        </p:nvSpPr>
        <p:spPr>
          <a:xfrm>
            <a:off x="457200" y="1816224"/>
            <a:ext cx="8229600" cy="3917032"/>
          </a:xfrm>
        </p:spPr>
        <p:txBody>
          <a:bodyPr/>
          <a:lstStyle/>
          <a:p>
            <a:r>
              <a:rPr lang="tr-TR" b="1" dirty="0"/>
              <a:t>Yeşil tedarik zinciri</a:t>
            </a:r>
            <a:r>
              <a:rPr lang="tr-TR" dirty="0"/>
              <a:t>; çevreci kaygıların veya kriterlerin  işletme ve tüm tedarik zinciri süreçlerine dahil edilmesidir.</a:t>
            </a:r>
          </a:p>
          <a:p>
            <a:r>
              <a:rPr lang="tr-TR" b="1" dirty="0"/>
              <a:t>Amaç: </a:t>
            </a:r>
            <a:r>
              <a:rPr lang="tr-TR" i="1" dirty="0"/>
              <a:t>Sürdürülebilir Tedarik Zinciri </a:t>
            </a:r>
          </a:p>
          <a:p>
            <a:r>
              <a:rPr lang="tr-TR" dirty="0"/>
              <a:t>Çevre dostu girdiler kullanarak bu girdileri yaşam süreleri sonunda geri kazanılabilen ve tekrar kullanılabilen çıktılara dönüştürmek.</a:t>
            </a:r>
          </a:p>
          <a:p>
            <a:endParaRPr lang="tr-TR" dirty="0"/>
          </a:p>
          <a:p>
            <a:endParaRPr lang="tr-T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TAŞIMA ŞEKLİNİN SEÇİMİ</a:t>
            </a:r>
          </a:p>
        </p:txBody>
      </p:sp>
      <p:sp>
        <p:nvSpPr>
          <p:cNvPr id="3" name="İçerik Yer Tutucusu 2"/>
          <p:cNvSpPr>
            <a:spLocks noGrp="1"/>
          </p:cNvSpPr>
          <p:nvPr>
            <p:ph idx="1"/>
          </p:nvPr>
        </p:nvSpPr>
        <p:spPr/>
        <p:txBody>
          <a:bodyPr>
            <a:normAutofit fontScale="85000" lnSpcReduction="20000"/>
          </a:bodyPr>
          <a:lstStyle/>
          <a:p>
            <a:pPr algn="just"/>
            <a:r>
              <a:rPr lang="tr-TR" dirty="0"/>
              <a:t>Taşıma yöntemleri arasında tercih sebebi oluşturma veya birini diğerinden ayırt etme açısından her yöntemin kendine has ve hatta kendi içinde farklı özellikleri vardır.</a:t>
            </a:r>
          </a:p>
          <a:p>
            <a:r>
              <a:rPr lang="tr-TR" b="1" dirty="0" err="1"/>
              <a:t>Erişebilirlik</a:t>
            </a:r>
            <a:endParaRPr lang="tr-TR" b="1" dirty="0"/>
          </a:p>
          <a:p>
            <a:r>
              <a:rPr lang="tr-TR" b="1" dirty="0"/>
              <a:t>Hız</a:t>
            </a:r>
          </a:p>
          <a:p>
            <a:r>
              <a:rPr lang="tr-TR" b="1" dirty="0"/>
              <a:t>Taşıma kapasitesi</a:t>
            </a:r>
          </a:p>
          <a:p>
            <a:r>
              <a:rPr lang="tr-TR" b="1" dirty="0"/>
              <a:t>Güvenlik</a:t>
            </a:r>
          </a:p>
          <a:p>
            <a:r>
              <a:rPr lang="tr-TR" b="1" dirty="0"/>
              <a:t>Esneklik</a:t>
            </a:r>
          </a:p>
          <a:p>
            <a:r>
              <a:rPr lang="tr-TR" b="1" dirty="0"/>
              <a:t>Maliyet</a:t>
            </a:r>
          </a:p>
          <a:p>
            <a:r>
              <a:rPr lang="tr-TR" b="1" dirty="0"/>
              <a:t>Taşıma işinin uyumu</a:t>
            </a:r>
          </a:p>
          <a:p>
            <a:r>
              <a:rPr lang="tr-TR" b="1" dirty="0"/>
              <a:t>Malzemenin cinsi</a:t>
            </a:r>
          </a:p>
          <a:p>
            <a:r>
              <a:rPr lang="tr-TR" b="1" dirty="0"/>
              <a:t>Malzemenin ambalajı</a:t>
            </a:r>
          </a:p>
          <a:p>
            <a:r>
              <a:rPr lang="tr-TR" b="1" dirty="0"/>
              <a:t>Malzemenin hacmi</a:t>
            </a:r>
            <a:endParaRPr lang="tr-TR" dirty="0"/>
          </a:p>
        </p:txBody>
      </p:sp>
    </p:spTree>
    <p:extLst>
      <p:ext uri="{BB962C8B-B14F-4D97-AF65-F5344CB8AC3E}">
        <p14:creationId xmlns:p14="http://schemas.microsoft.com/office/powerpoint/2010/main" val="358095960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988840"/>
            <a:ext cx="7344816" cy="3384227"/>
          </a:xfrm>
        </p:spPr>
      </p:pic>
      <p:sp>
        <p:nvSpPr>
          <p:cNvPr id="5" name="Metin kutusu 4"/>
          <p:cNvSpPr txBox="1"/>
          <p:nvPr/>
        </p:nvSpPr>
        <p:spPr>
          <a:xfrm>
            <a:off x="1403648" y="2060848"/>
            <a:ext cx="864096" cy="369332"/>
          </a:xfrm>
          <a:prstGeom prst="rect">
            <a:avLst/>
          </a:prstGeom>
          <a:solidFill>
            <a:schemeClr val="bg1"/>
          </a:solidFill>
        </p:spPr>
        <p:txBody>
          <a:bodyPr wrap="square" rtlCol="0">
            <a:spAutoFit/>
          </a:bodyPr>
          <a:lstStyle/>
          <a:p>
            <a:endParaRPr lang="tr-TR" dirty="0"/>
          </a:p>
        </p:txBody>
      </p:sp>
    </p:spTree>
    <p:extLst>
      <p:ext uri="{BB962C8B-B14F-4D97-AF65-F5344CB8AC3E}">
        <p14:creationId xmlns:p14="http://schemas.microsoft.com/office/powerpoint/2010/main" val="389399400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685800" y="609600"/>
            <a:ext cx="8062664" cy="1143000"/>
          </a:xfrm>
        </p:spPr>
        <p:txBody>
          <a:bodyPr/>
          <a:lstStyle/>
          <a:p>
            <a:r>
              <a:rPr lang="tr-TR" dirty="0"/>
              <a:t>Çevreci </a:t>
            </a:r>
            <a:r>
              <a:rPr lang="tr-TR" dirty="0" err="1"/>
              <a:t>TZY’nin</a:t>
            </a:r>
            <a:r>
              <a:rPr lang="tr-TR" dirty="0"/>
              <a:t> Fonksiyonları</a:t>
            </a:r>
          </a:p>
        </p:txBody>
      </p:sp>
      <p:sp>
        <p:nvSpPr>
          <p:cNvPr id="3" name="2 İçerik Yer Tutucusu"/>
          <p:cNvSpPr>
            <a:spLocks noGrp="1"/>
          </p:cNvSpPr>
          <p:nvPr>
            <p:ph idx="1"/>
          </p:nvPr>
        </p:nvSpPr>
        <p:spPr/>
        <p:txBody>
          <a:bodyPr/>
          <a:lstStyle/>
          <a:p>
            <a:r>
              <a:rPr lang="tr-TR" dirty="0"/>
              <a:t>Çevreci Satın Alma</a:t>
            </a:r>
          </a:p>
          <a:p>
            <a:r>
              <a:rPr lang="tr-TR" dirty="0"/>
              <a:t>Çevreci Üretim</a:t>
            </a:r>
          </a:p>
          <a:p>
            <a:r>
              <a:rPr lang="tr-TR" dirty="0"/>
              <a:t>Çevreci Pazarlama</a:t>
            </a:r>
          </a:p>
          <a:p>
            <a:r>
              <a:rPr lang="tr-TR" dirty="0"/>
              <a:t>Yeşil Lojistik</a:t>
            </a:r>
          </a:p>
          <a:p>
            <a:r>
              <a:rPr lang="tr-TR" dirty="0"/>
              <a:t>Yeşil Paketleme</a:t>
            </a:r>
          </a:p>
          <a:p>
            <a:r>
              <a:rPr lang="tr-TR" dirty="0"/>
              <a:t>Tersine Lojistik</a:t>
            </a:r>
          </a:p>
          <a:p>
            <a:endParaRPr lang="tr-TR"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Çevreci Satın Alma</a:t>
            </a:r>
          </a:p>
        </p:txBody>
      </p:sp>
      <p:sp>
        <p:nvSpPr>
          <p:cNvPr id="3" name="2 İçerik Yer Tutucusu"/>
          <p:cNvSpPr>
            <a:spLocks noGrp="1"/>
          </p:cNvSpPr>
          <p:nvPr>
            <p:ph idx="1"/>
          </p:nvPr>
        </p:nvSpPr>
        <p:spPr>
          <a:xfrm>
            <a:off x="457200" y="1816225"/>
            <a:ext cx="8229600" cy="3196951"/>
          </a:xfrm>
        </p:spPr>
        <p:txBody>
          <a:bodyPr/>
          <a:lstStyle/>
          <a:p>
            <a:r>
              <a:rPr lang="tr-TR" dirty="0"/>
              <a:t>Çevresel niteliklerin </a:t>
            </a:r>
            <a:r>
              <a:rPr lang="tr-TR" i="1" dirty="0"/>
              <a:t>satın alma sürecini </a:t>
            </a:r>
            <a:r>
              <a:rPr lang="tr-TR" dirty="0"/>
              <a:t>ve </a:t>
            </a:r>
            <a:r>
              <a:rPr lang="tr-TR" i="1" dirty="0"/>
              <a:t>tedarikçi seçimini </a:t>
            </a:r>
            <a:r>
              <a:rPr lang="tr-TR" dirty="0"/>
              <a:t>etkilemesidir. </a:t>
            </a:r>
          </a:p>
          <a:p>
            <a:r>
              <a:rPr lang="tr-TR" i="1" dirty="0"/>
              <a:t>Çevreye duyarlı, </a:t>
            </a:r>
          </a:p>
          <a:p>
            <a:r>
              <a:rPr lang="tr-TR" i="1" dirty="0"/>
              <a:t>Geri dönüştürülmüş  </a:t>
            </a:r>
          </a:p>
          <a:p>
            <a:r>
              <a:rPr lang="tr-TR" i="1" dirty="0"/>
              <a:t>Doğada çözülebilirlik gibi </a:t>
            </a:r>
          </a:p>
          <a:p>
            <a:endParaRPr lang="tr-TR" dirty="0"/>
          </a:p>
        </p:txBody>
      </p:sp>
      <p:sp>
        <p:nvSpPr>
          <p:cNvPr id="5" name="4 Metin kutusu"/>
          <p:cNvSpPr txBox="1"/>
          <p:nvPr/>
        </p:nvSpPr>
        <p:spPr>
          <a:xfrm>
            <a:off x="1619672" y="5013176"/>
            <a:ext cx="5976664" cy="1231106"/>
          </a:xfrm>
          <a:prstGeom prst="rect">
            <a:avLst/>
          </a:prstGeom>
          <a:solidFill>
            <a:schemeClr val="bg1">
              <a:lumMod val="50000"/>
            </a:schemeClr>
          </a:solidFill>
          <a:ln>
            <a:solidFill>
              <a:srgbClr val="FFFF0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tr-TR" sz="2800" i="1" dirty="0">
                <a:solidFill>
                  <a:schemeClr val="tx1"/>
                </a:solidFill>
              </a:rPr>
              <a:t>Çevreci tedarikçilerle çalışmanın sakıncaları olabilir mi?</a:t>
            </a:r>
          </a:p>
          <a:p>
            <a:endParaRPr lang="tr-TR"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755576" y="476672"/>
            <a:ext cx="8229600" cy="1143000"/>
          </a:xfrm>
        </p:spPr>
        <p:txBody>
          <a:bodyPr/>
          <a:lstStyle/>
          <a:p>
            <a:r>
              <a:rPr lang="tr-TR" dirty="0"/>
              <a:t>Çevreci Satın Alma</a:t>
            </a:r>
          </a:p>
        </p:txBody>
      </p:sp>
      <p:pic>
        <p:nvPicPr>
          <p:cNvPr id="6" name="İçerik Yer Tutucusu 5" descr="Ekran Kırpma"/>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844824"/>
            <a:ext cx="6624736" cy="3960440"/>
          </a:xfrm>
        </p:spPr>
      </p:pic>
      <p:sp>
        <p:nvSpPr>
          <p:cNvPr id="7" name="Metin kutusu 6"/>
          <p:cNvSpPr txBox="1"/>
          <p:nvPr/>
        </p:nvSpPr>
        <p:spPr>
          <a:xfrm>
            <a:off x="2267744" y="1916832"/>
            <a:ext cx="864096" cy="369332"/>
          </a:xfrm>
          <a:prstGeom prst="rect">
            <a:avLst/>
          </a:prstGeom>
          <a:solidFill>
            <a:schemeClr val="bg1"/>
          </a:solidFill>
        </p:spPr>
        <p:txBody>
          <a:bodyPr wrap="square" rtlCol="0">
            <a:spAutoFit/>
          </a:bodyPr>
          <a:lstStyle/>
          <a:p>
            <a:endParaRPr lang="tr-TR" dirty="0"/>
          </a:p>
        </p:txBody>
      </p:sp>
    </p:spTree>
    <p:extLst>
      <p:ext uri="{BB962C8B-B14F-4D97-AF65-F5344CB8AC3E}">
        <p14:creationId xmlns:p14="http://schemas.microsoft.com/office/powerpoint/2010/main" val="107537466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755576" y="476672"/>
            <a:ext cx="8229600" cy="1143000"/>
          </a:xfrm>
        </p:spPr>
        <p:txBody>
          <a:bodyPr/>
          <a:lstStyle/>
          <a:p>
            <a:r>
              <a:rPr lang="tr-TR" dirty="0"/>
              <a:t>Çevreci Satın Alma</a:t>
            </a:r>
          </a:p>
        </p:txBody>
      </p:sp>
      <p:sp>
        <p:nvSpPr>
          <p:cNvPr id="7" name="Metin kutusu 6"/>
          <p:cNvSpPr txBox="1"/>
          <p:nvPr/>
        </p:nvSpPr>
        <p:spPr>
          <a:xfrm>
            <a:off x="2267744" y="1916832"/>
            <a:ext cx="864096" cy="369332"/>
          </a:xfrm>
          <a:prstGeom prst="rect">
            <a:avLst/>
          </a:prstGeom>
          <a:solidFill>
            <a:schemeClr val="bg1"/>
          </a:solidFill>
        </p:spPr>
        <p:txBody>
          <a:bodyPr wrap="square" rtlCol="0">
            <a:spAutoFit/>
          </a:bodyPr>
          <a:lstStyle/>
          <a:p>
            <a:endParaRPr lang="tr-TR" dirty="0"/>
          </a:p>
        </p:txBody>
      </p:sp>
      <p:sp>
        <p:nvSpPr>
          <p:cNvPr id="3" name="İçerik Yer Tutucusu 2"/>
          <p:cNvSpPr>
            <a:spLocks noGrp="1"/>
          </p:cNvSpPr>
          <p:nvPr>
            <p:ph idx="1"/>
          </p:nvPr>
        </p:nvSpPr>
        <p:spPr/>
        <p:txBody>
          <a:bodyPr/>
          <a:lstStyle/>
          <a:p>
            <a:r>
              <a:rPr lang="tr-TR" dirty="0"/>
              <a:t>Avrupa Komisyonu Yeşil Satın Alma El Kitabı’na göre işletmelerin satın alma süreçleri aşağıdaki basamaklar izlenilerek revize edilmelidir:</a:t>
            </a:r>
          </a:p>
          <a:p>
            <a:r>
              <a:rPr lang="tr-TR" dirty="0"/>
              <a:t>Adım adım yaklaşım: Öncelikle küçük çaplı değişimlerle başlanır. Değiştirme maliyeti düşük fakat doğaya etkisi bakımından yüksek tasarruflar sağlayabilecek malzemeler belirlenir. Bu kalemlerle ilgili yeşil alımlar yapılır. Kağıtların geri dönüşümleri, verimli enerji kullanımına olanak sağlayan ofis ekipmanları örnekler arasında gösterilebilir.</a:t>
            </a:r>
          </a:p>
        </p:txBody>
      </p:sp>
    </p:spTree>
    <p:extLst>
      <p:ext uri="{BB962C8B-B14F-4D97-AF65-F5344CB8AC3E}">
        <p14:creationId xmlns:p14="http://schemas.microsoft.com/office/powerpoint/2010/main" val="4941400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755576" y="476672"/>
            <a:ext cx="8229600" cy="1143000"/>
          </a:xfrm>
        </p:spPr>
        <p:txBody>
          <a:bodyPr/>
          <a:lstStyle/>
          <a:p>
            <a:r>
              <a:rPr lang="tr-TR" dirty="0"/>
              <a:t>Çevreci Satın Alma</a:t>
            </a:r>
          </a:p>
        </p:txBody>
      </p:sp>
      <p:sp>
        <p:nvSpPr>
          <p:cNvPr id="7" name="Metin kutusu 6"/>
          <p:cNvSpPr txBox="1"/>
          <p:nvPr/>
        </p:nvSpPr>
        <p:spPr>
          <a:xfrm>
            <a:off x="2267744" y="1916832"/>
            <a:ext cx="864096" cy="369332"/>
          </a:xfrm>
          <a:prstGeom prst="rect">
            <a:avLst/>
          </a:prstGeom>
          <a:solidFill>
            <a:schemeClr val="bg1"/>
          </a:solidFill>
        </p:spPr>
        <p:txBody>
          <a:bodyPr wrap="square" rtlCol="0">
            <a:spAutoFit/>
          </a:bodyPr>
          <a:lstStyle/>
          <a:p>
            <a:endParaRPr lang="tr-TR" dirty="0"/>
          </a:p>
        </p:txBody>
      </p:sp>
      <p:sp>
        <p:nvSpPr>
          <p:cNvPr id="3" name="İçerik Yer Tutucusu 2"/>
          <p:cNvSpPr>
            <a:spLocks noGrp="1"/>
          </p:cNvSpPr>
          <p:nvPr>
            <p:ph idx="1"/>
          </p:nvPr>
        </p:nvSpPr>
        <p:spPr/>
        <p:txBody>
          <a:bodyPr>
            <a:normAutofit fontScale="92500" lnSpcReduction="20000"/>
          </a:bodyPr>
          <a:lstStyle/>
          <a:p>
            <a:r>
              <a:rPr lang="tr-TR" dirty="0"/>
              <a:t>Çevreyle dost öncelikli alternatiflerin bulunabilirliği ve fiyat analizi: “Pazardaki çevreyle dost ürünler ihtiyaçlarınızı karşılıyor mu?” ve “Bunlar için ek çaba </a:t>
            </a:r>
            <a:r>
              <a:rPr lang="tr-TR" dirty="0" err="1"/>
              <a:t>sarfetmek</a:t>
            </a:r>
            <a:r>
              <a:rPr lang="tr-TR" dirty="0"/>
              <a:t> gerekiyor mu?” sorularına cevaplar aranır. </a:t>
            </a:r>
          </a:p>
          <a:p>
            <a:r>
              <a:rPr lang="tr-TR" dirty="0"/>
              <a:t>Verinin bulunabilirliğini dikkate almak: “Gerekli olan ürünler için ihtiyaç duyulan bilimsel ve çevresel veriler bulunabiliyor mu?”, “Teknik olarak satıcıdan alım bu kriterler dahilinde hemen gerçekleşebiliyor mu?” ve “Yoksa daha karmaşık durumlar mı mevcut?” sorularına cevaplar aranır. </a:t>
            </a:r>
          </a:p>
          <a:p>
            <a:r>
              <a:rPr lang="tr-TR" dirty="0"/>
              <a:t>Çevresel etkiyi dikkate almak: Ürün ve hizmetlerin çevreye etkilerine göre yüksek öncelikten düşük önceliğe doğru sıralanmaktadır.</a:t>
            </a:r>
          </a:p>
        </p:txBody>
      </p:sp>
    </p:spTree>
    <p:extLst>
      <p:ext uri="{BB962C8B-B14F-4D97-AF65-F5344CB8AC3E}">
        <p14:creationId xmlns:p14="http://schemas.microsoft.com/office/powerpoint/2010/main" val="110046436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755576" y="476672"/>
            <a:ext cx="8229600" cy="1143000"/>
          </a:xfrm>
        </p:spPr>
        <p:txBody>
          <a:bodyPr/>
          <a:lstStyle/>
          <a:p>
            <a:r>
              <a:rPr lang="tr-TR" dirty="0"/>
              <a:t>Çevreci Satın Alma</a:t>
            </a:r>
          </a:p>
        </p:txBody>
      </p:sp>
      <p:sp>
        <p:nvSpPr>
          <p:cNvPr id="7" name="Metin kutusu 6"/>
          <p:cNvSpPr txBox="1"/>
          <p:nvPr/>
        </p:nvSpPr>
        <p:spPr>
          <a:xfrm>
            <a:off x="2267744" y="1916832"/>
            <a:ext cx="864096" cy="369332"/>
          </a:xfrm>
          <a:prstGeom prst="rect">
            <a:avLst/>
          </a:prstGeom>
          <a:solidFill>
            <a:schemeClr val="bg1"/>
          </a:solidFill>
        </p:spPr>
        <p:txBody>
          <a:bodyPr wrap="square" rtlCol="0">
            <a:spAutoFit/>
          </a:bodyPr>
          <a:lstStyle/>
          <a:p>
            <a:endParaRPr lang="tr-TR" dirty="0"/>
          </a:p>
        </p:txBody>
      </p:sp>
      <p:sp>
        <p:nvSpPr>
          <p:cNvPr id="3" name="İçerik Yer Tutucusu 2"/>
          <p:cNvSpPr>
            <a:spLocks noGrp="1"/>
          </p:cNvSpPr>
          <p:nvPr>
            <p:ph idx="1"/>
          </p:nvPr>
        </p:nvSpPr>
        <p:spPr/>
        <p:txBody>
          <a:bodyPr>
            <a:normAutofit fontScale="92500"/>
          </a:bodyPr>
          <a:lstStyle/>
          <a:p>
            <a:r>
              <a:rPr lang="tr-TR" dirty="0"/>
              <a:t>Küresel ısınma ve atıklar gibi bir veya birden çok çevresel probleme odaklanmak: Enerji verimliliği ve geri dönüşüm için genel gereklilikleri sunulmaktadır. </a:t>
            </a:r>
          </a:p>
          <a:p>
            <a:r>
              <a:rPr lang="tr-TR" dirty="0"/>
              <a:t>Görünürlüğün aranması: “Yeşil politikalarınız toplum ve işçileriniz açısından ne kadar görünebilir?” sorusuna cevap aranır. Kullanılan araç tiplerinin değiştirilmesi veya yemekhanelerde organik yemek sunulmaya başlanması gibi yüksek düzeyli değişimler örnek gösterilebilir. </a:t>
            </a:r>
          </a:p>
          <a:p>
            <a:r>
              <a:rPr lang="tr-TR" dirty="0"/>
              <a:t>Teknolojik gelişmeler için potansiyelin dikkate alınması: Teknolojik alandaki gelişmelerin takip edilmesi işletmelerin çevreci değişimlerini kolaylaştırabilmektedir</a:t>
            </a:r>
          </a:p>
        </p:txBody>
      </p:sp>
    </p:spTree>
    <p:extLst>
      <p:ext uri="{BB962C8B-B14F-4D97-AF65-F5344CB8AC3E}">
        <p14:creationId xmlns:p14="http://schemas.microsoft.com/office/powerpoint/2010/main" val="25367612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Çevreci Üretim</a:t>
            </a:r>
          </a:p>
        </p:txBody>
      </p:sp>
      <p:sp>
        <p:nvSpPr>
          <p:cNvPr id="3" name="2 İçerik Yer Tutucusu"/>
          <p:cNvSpPr>
            <a:spLocks noGrp="1"/>
          </p:cNvSpPr>
          <p:nvPr>
            <p:ph idx="1"/>
          </p:nvPr>
        </p:nvSpPr>
        <p:spPr>
          <a:xfrm>
            <a:off x="457200" y="1888233"/>
            <a:ext cx="8229600" cy="2188839"/>
          </a:xfrm>
        </p:spPr>
        <p:txBody>
          <a:bodyPr>
            <a:noAutofit/>
          </a:bodyPr>
          <a:lstStyle/>
          <a:p>
            <a:r>
              <a:rPr lang="tr-TR" sz="2500" dirty="0"/>
              <a:t>Ürünlerin tasarım aşamasından itibaren  geri dönüşüm, yeniden üretim ve tekrar kullanım olanaklarının değerlendirilmesidir.</a:t>
            </a:r>
          </a:p>
          <a:p>
            <a:r>
              <a:rPr lang="tr-TR" sz="2500" dirty="0"/>
              <a:t>Birleşik Milletler Çevre Programı (UNEP) yeşil üretimi şöyle tanımlamaktadır: “ Yeşil Üretim; süreçlere, ürünlere ve hizmetlere entegre edilmiş çevre kirliliğini önleyici stratejilerin sonucu olan genel verimlilik, azalan çevresel riskler gibi unsurları doğuran sürdürülebilir uygulamalar bütünüdür</a:t>
            </a:r>
          </a:p>
        </p:txBody>
      </p:sp>
      <p:sp>
        <p:nvSpPr>
          <p:cNvPr id="5" name="4 Metin kutusu"/>
          <p:cNvSpPr txBox="1"/>
          <p:nvPr/>
        </p:nvSpPr>
        <p:spPr>
          <a:xfrm>
            <a:off x="1619672" y="5589240"/>
            <a:ext cx="5976664" cy="461665"/>
          </a:xfrm>
          <a:prstGeom prst="rect">
            <a:avLst/>
          </a:prstGeom>
          <a:solidFill>
            <a:schemeClr val="bg1">
              <a:lumMod val="50000"/>
            </a:schemeClr>
          </a:solidFill>
          <a:ln>
            <a:solidFill>
              <a:srgbClr val="FFFF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tr-TR" sz="2400" dirty="0">
                <a:solidFill>
                  <a:schemeClr val="tx1"/>
                </a:solidFill>
              </a:rPr>
              <a:t>Daha az kaynak, enerji, atık, zararlı madde…</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332656"/>
            <a:ext cx="8229600" cy="1143000"/>
          </a:xfrm>
        </p:spPr>
        <p:txBody>
          <a:bodyPr/>
          <a:lstStyle/>
          <a:p>
            <a:r>
              <a:rPr lang="tr-TR" dirty="0"/>
              <a:t>Çevreci Üretim Faaliyetleri</a:t>
            </a:r>
          </a:p>
        </p:txBody>
      </p:sp>
      <p:sp>
        <p:nvSpPr>
          <p:cNvPr id="3" name="2 İçerik Yer Tutucusu"/>
          <p:cNvSpPr>
            <a:spLocks noGrp="1"/>
          </p:cNvSpPr>
          <p:nvPr>
            <p:ph idx="1"/>
          </p:nvPr>
        </p:nvSpPr>
        <p:spPr>
          <a:xfrm>
            <a:off x="467544" y="1556792"/>
            <a:ext cx="8229600" cy="2188839"/>
          </a:xfrm>
        </p:spPr>
        <p:txBody>
          <a:bodyPr>
            <a:noAutofit/>
          </a:bodyPr>
          <a:lstStyle/>
          <a:p>
            <a:r>
              <a:rPr lang="tr-TR" sz="2200" dirty="0"/>
              <a:t>Kirleticilerin oluşumu, kaynağında ve bütünsel (entegre) tedbirlerle önlenir.</a:t>
            </a:r>
          </a:p>
          <a:p>
            <a:r>
              <a:rPr lang="tr-TR" sz="2200" dirty="0"/>
              <a:t> Kirliliğin önlenmesi, proses ve ürün geliştirme sürecinin ayrılmaz bir bölümüdür, dolayısıyla hem daha koruyucu hem de daha etkilidir. </a:t>
            </a:r>
          </a:p>
          <a:p>
            <a:r>
              <a:rPr lang="tr-TR" sz="2200" dirty="0"/>
              <a:t>Kirleticiler ve atıklar, zararsız hale getirilerek faydalı ürün ya da yan ürünlere dönüştürülebilecek potansiyel kaynaklar olarak düşünülür. </a:t>
            </a:r>
          </a:p>
          <a:p>
            <a:r>
              <a:rPr lang="tr-TR" sz="2200" dirty="0"/>
              <a:t>Çevresel iyileştirmelerin ve temiz üretim gereklerinin yerine getirilmesi, tasarım ve proses mühendisleri de dahil olmak üzere kurulusun tüm çalışanlarının sorumluluğundadır.</a:t>
            </a:r>
          </a:p>
        </p:txBody>
      </p:sp>
    </p:spTree>
    <p:extLst>
      <p:ext uri="{BB962C8B-B14F-4D97-AF65-F5344CB8AC3E}">
        <p14:creationId xmlns:p14="http://schemas.microsoft.com/office/powerpoint/2010/main" val="24678954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332656"/>
            <a:ext cx="8229600" cy="1143000"/>
          </a:xfrm>
        </p:spPr>
        <p:txBody>
          <a:bodyPr/>
          <a:lstStyle/>
          <a:p>
            <a:r>
              <a:rPr lang="tr-TR" dirty="0"/>
              <a:t>Çevreci Üretim Faaliyetleri</a:t>
            </a:r>
          </a:p>
        </p:txBody>
      </p:sp>
      <p:sp>
        <p:nvSpPr>
          <p:cNvPr id="3" name="2 İçerik Yer Tutucusu"/>
          <p:cNvSpPr>
            <a:spLocks noGrp="1"/>
          </p:cNvSpPr>
          <p:nvPr>
            <p:ph idx="1"/>
          </p:nvPr>
        </p:nvSpPr>
        <p:spPr>
          <a:xfrm>
            <a:off x="467544" y="1556792"/>
            <a:ext cx="8229600" cy="4464496"/>
          </a:xfrm>
        </p:spPr>
        <p:txBody>
          <a:bodyPr>
            <a:noAutofit/>
          </a:bodyPr>
          <a:lstStyle/>
          <a:p>
            <a:r>
              <a:rPr lang="tr-TR" sz="2200" dirty="0"/>
              <a:t>Çevresel iyileştirmeler sadece teknik değil, aynı zamanda teknik olmayan yaklaşımları da içerir. </a:t>
            </a:r>
          </a:p>
          <a:p>
            <a:r>
              <a:rPr lang="tr-TR" sz="2200" dirty="0"/>
              <a:t>Temiz üretim, sürekli olarak daha iyi çevre standartlarına ulaşmayı hedefleyen devamlı bir süreçtir. </a:t>
            </a:r>
          </a:p>
          <a:p>
            <a:r>
              <a:rPr lang="tr-TR" sz="2200" dirty="0"/>
              <a:t>Toplam kalite, müşterilerin ihtiyaçlarına cevap verecek ürünler üretilmesinin yanı sıra insan sağlığı ve çevre üzerindeki etkilerin en aza indirilmesi seklinde tanımlanır. </a:t>
            </a:r>
          </a:p>
          <a:p>
            <a:r>
              <a:rPr lang="tr-TR" sz="2200" dirty="0"/>
              <a:t>Aynı sorunu çözmeye yönelik temiz üretimin maliyeti başlangıçta yüksek olabilir, ancak uzun vadedeki uygulama, işletme ve bakım maliyetleri toplamı daha düşük olmaktadır; çünkü temiz üretim uygulamaları sonucunda hammadde, su ve enerji gibi girdilerin tüketimi azalmaktadır</a:t>
            </a:r>
          </a:p>
        </p:txBody>
      </p:sp>
    </p:spTree>
    <p:extLst>
      <p:ext uri="{BB962C8B-B14F-4D97-AF65-F5344CB8AC3E}">
        <p14:creationId xmlns:p14="http://schemas.microsoft.com/office/powerpoint/2010/main" val="422755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Multimodal Taşımacılık</a:t>
            </a:r>
          </a:p>
        </p:txBody>
      </p:sp>
      <p:sp>
        <p:nvSpPr>
          <p:cNvPr id="3" name="İçerik Yer Tutucusu 2"/>
          <p:cNvSpPr>
            <a:spLocks noGrp="1"/>
          </p:cNvSpPr>
          <p:nvPr>
            <p:ph idx="1"/>
          </p:nvPr>
        </p:nvSpPr>
        <p:spPr/>
        <p:txBody>
          <a:bodyPr>
            <a:normAutofit/>
          </a:bodyPr>
          <a:lstStyle/>
          <a:p>
            <a:pPr algn="just" fontAlgn="base"/>
            <a:r>
              <a:rPr lang="tr-TR" dirty="0"/>
              <a:t>Yüklerin, içinde bulunduğu taşıma ünitesinden aktarılmak maksadıyla, birden fazla taşıma modunun kullanılmasıdır. Küresel ticaretin işleyişini kolaylaştıran bu taşıma modeli; özellikle dökme yüklerin taşınmasında kullanılan bir yöntemdir.</a:t>
            </a:r>
          </a:p>
          <a:p>
            <a:pPr fontAlgn="base"/>
            <a:r>
              <a:rPr lang="tr-TR" dirty="0"/>
              <a:t>Multimodal taşımacılıkta, yükleme ve varış adresi arasında kullanılacak farklı taşıma modları için, tek taşıyıcı ve taşıma sözleşmesi yapılmaktadır. Süreçte yer alan birden fazla taşıma modunu, tek bir taşıyıcı firma organize etmektedir. </a:t>
            </a:r>
          </a:p>
        </p:txBody>
      </p:sp>
    </p:spTree>
    <p:extLst>
      <p:ext uri="{BB962C8B-B14F-4D97-AF65-F5344CB8AC3E}">
        <p14:creationId xmlns:p14="http://schemas.microsoft.com/office/powerpoint/2010/main" val="103866121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Çevreci(Yeşil) Pazarlama</a:t>
            </a:r>
          </a:p>
        </p:txBody>
      </p:sp>
      <p:sp>
        <p:nvSpPr>
          <p:cNvPr id="3" name="2 İçerik Yer Tutucusu"/>
          <p:cNvSpPr>
            <a:spLocks noGrp="1"/>
          </p:cNvSpPr>
          <p:nvPr>
            <p:ph idx="1"/>
          </p:nvPr>
        </p:nvSpPr>
        <p:spPr/>
        <p:txBody>
          <a:bodyPr/>
          <a:lstStyle/>
          <a:p>
            <a:r>
              <a:rPr lang="tr-TR" dirty="0"/>
              <a:t>Çevre sorunları ile pazarlama birbirine zıt iki kutuptur.</a:t>
            </a:r>
          </a:p>
          <a:p>
            <a:r>
              <a:rPr lang="tr-TR" dirty="0"/>
              <a:t>Biri tasarrufu, diğeri tüketimi destekler.</a:t>
            </a:r>
          </a:p>
          <a:p>
            <a:r>
              <a:rPr lang="tr-TR" dirty="0"/>
              <a:t>Ancak bu ikisi her zaman birbirine karşıt değildir. </a:t>
            </a:r>
          </a:p>
          <a:p>
            <a:r>
              <a:rPr lang="tr-TR" dirty="0"/>
              <a:t>Pazarlama, insanlara yeni yaşam tarzlarını benimsetme konusunda yardımcı olabilir. </a:t>
            </a:r>
          </a:p>
          <a:p>
            <a:r>
              <a:rPr lang="tr-TR" dirty="0"/>
              <a:t>Çevreci ve doğal bir hayat</a:t>
            </a:r>
          </a:p>
          <a:p>
            <a:endParaRPr lang="tr-TR"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a:solidFill>
                  <a:schemeClr val="accent5">
                    <a:lumMod val="75000"/>
                  </a:schemeClr>
                </a:solidFill>
              </a:rPr>
              <a:t>YEŞİL PAZARLAMA KARMASI</a:t>
            </a:r>
            <a:endParaRPr lang="tr-TR" dirty="0">
              <a:solidFill>
                <a:schemeClr val="accent5">
                  <a:lumMod val="75000"/>
                </a:schemeClr>
              </a:solidFill>
            </a:endParaRPr>
          </a:p>
        </p:txBody>
      </p:sp>
      <p:sp>
        <p:nvSpPr>
          <p:cNvPr id="3" name="2 İçerik Yer Tutucusu"/>
          <p:cNvSpPr>
            <a:spLocks noGrp="1"/>
          </p:cNvSpPr>
          <p:nvPr>
            <p:ph idx="1"/>
          </p:nvPr>
        </p:nvSpPr>
        <p:spPr>
          <a:xfrm>
            <a:off x="611560" y="1844824"/>
            <a:ext cx="8075240" cy="4824536"/>
          </a:xfrm>
        </p:spPr>
        <p:txBody>
          <a:bodyPr/>
          <a:lstStyle/>
          <a:p>
            <a:r>
              <a:rPr lang="tr-TR" b="1" dirty="0">
                <a:solidFill>
                  <a:schemeClr val="accent5">
                    <a:lumMod val="50000"/>
                  </a:schemeClr>
                </a:solidFill>
              </a:rPr>
              <a:t>Yeşil ürün</a:t>
            </a:r>
          </a:p>
          <a:p>
            <a:endParaRPr lang="tr-TR" b="1" dirty="0">
              <a:solidFill>
                <a:schemeClr val="accent5">
                  <a:lumMod val="50000"/>
                </a:schemeClr>
              </a:solidFill>
            </a:endParaRPr>
          </a:p>
          <a:p>
            <a:r>
              <a:rPr lang="tr-TR" b="1" dirty="0">
                <a:solidFill>
                  <a:schemeClr val="accent5">
                    <a:lumMod val="50000"/>
                  </a:schemeClr>
                </a:solidFill>
              </a:rPr>
              <a:t>Yeşil fiyat</a:t>
            </a:r>
          </a:p>
          <a:p>
            <a:endParaRPr lang="tr-TR" b="1" dirty="0">
              <a:solidFill>
                <a:schemeClr val="accent5">
                  <a:lumMod val="50000"/>
                </a:schemeClr>
              </a:solidFill>
            </a:endParaRPr>
          </a:p>
          <a:p>
            <a:r>
              <a:rPr lang="tr-TR" b="1" dirty="0">
                <a:solidFill>
                  <a:schemeClr val="accent5">
                    <a:lumMod val="50000"/>
                  </a:schemeClr>
                </a:solidFill>
              </a:rPr>
              <a:t>Yeşil dağıtım</a:t>
            </a:r>
          </a:p>
          <a:p>
            <a:endParaRPr lang="tr-TR" b="1" dirty="0">
              <a:solidFill>
                <a:schemeClr val="accent5">
                  <a:lumMod val="50000"/>
                </a:schemeClr>
              </a:solidFill>
            </a:endParaRPr>
          </a:p>
          <a:p>
            <a:r>
              <a:rPr lang="tr-TR" b="1" dirty="0">
                <a:solidFill>
                  <a:schemeClr val="accent5">
                    <a:lumMod val="50000"/>
                  </a:schemeClr>
                </a:solidFill>
              </a:rPr>
              <a:t>Yeşil tutundurma</a:t>
            </a:r>
          </a:p>
          <a:p>
            <a:endParaRPr lang="tr-TR" b="1" dirty="0">
              <a:solidFill>
                <a:schemeClr val="accent5">
                  <a:lumMod val="50000"/>
                </a:schemeClr>
              </a:solidFill>
            </a:endParaRPr>
          </a:p>
          <a:p>
            <a:r>
              <a:rPr lang="tr-TR" b="1" dirty="0">
                <a:solidFill>
                  <a:schemeClr val="accent5">
                    <a:lumMod val="50000"/>
                  </a:schemeClr>
                </a:solidFill>
              </a:rPr>
              <a:t>Eko Etiketlem</a:t>
            </a:r>
            <a:r>
              <a:rPr lang="tr-TR" b="1" dirty="0">
                <a:solidFill>
                  <a:schemeClr val="accent4">
                    <a:lumMod val="50000"/>
                  </a:schemeClr>
                </a:solidFill>
              </a:rPr>
              <a:t>e</a:t>
            </a:r>
          </a:p>
        </p:txBody>
      </p:sp>
      <p:pic>
        <p:nvPicPr>
          <p:cNvPr id="8194" name="Picture 2" descr="C:\Users\CEYLAN\Desktop\yp SUNUM RESİMLERİ\logo.png"/>
          <p:cNvPicPr>
            <a:picLocks noChangeAspect="1" noChangeArrowheads="1"/>
          </p:cNvPicPr>
          <p:nvPr/>
        </p:nvPicPr>
        <p:blipFill>
          <a:blip r:embed="rId3" cstate="print"/>
          <a:srcRect/>
          <a:stretch>
            <a:fillRect/>
          </a:stretch>
        </p:blipFill>
        <p:spPr bwMode="auto">
          <a:xfrm>
            <a:off x="7639050" y="5591175"/>
            <a:ext cx="1504950" cy="1266825"/>
          </a:xfrm>
          <a:prstGeom prst="rect">
            <a:avLst/>
          </a:prstGeom>
          <a:noFill/>
        </p:spPr>
      </p:pic>
    </p:spTree>
    <p:extLst>
      <p:ext uri="{BB962C8B-B14F-4D97-AF65-F5344CB8AC3E}">
        <p14:creationId xmlns:p14="http://schemas.microsoft.com/office/powerpoint/2010/main" val="141055942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chemeClr val="accent5">
                    <a:lumMod val="75000"/>
                  </a:schemeClr>
                </a:solidFill>
              </a:rPr>
              <a:t>YEŞİL PAZARLAMA KARMASI</a:t>
            </a:r>
            <a:br>
              <a:rPr lang="tr-TR" dirty="0">
                <a:solidFill>
                  <a:schemeClr val="accent5">
                    <a:lumMod val="75000"/>
                  </a:schemeClr>
                </a:solidFill>
              </a:rPr>
            </a:br>
            <a:r>
              <a:rPr lang="tr-TR" b="1" dirty="0">
                <a:solidFill>
                  <a:schemeClr val="accent4">
                    <a:lumMod val="50000"/>
                  </a:schemeClr>
                </a:solidFill>
              </a:rPr>
              <a:t>Yeşil ürün</a:t>
            </a:r>
            <a:endParaRPr lang="tr-TR" dirty="0"/>
          </a:p>
        </p:txBody>
      </p:sp>
      <p:sp>
        <p:nvSpPr>
          <p:cNvPr id="3" name="2 İçerik Yer Tutucusu"/>
          <p:cNvSpPr>
            <a:spLocks noGrp="1"/>
          </p:cNvSpPr>
          <p:nvPr>
            <p:ph idx="1"/>
          </p:nvPr>
        </p:nvSpPr>
        <p:spPr>
          <a:xfrm>
            <a:off x="457200" y="1639341"/>
            <a:ext cx="8229600" cy="4525963"/>
          </a:xfrm>
        </p:spPr>
        <p:txBody>
          <a:bodyPr>
            <a:normAutofit lnSpcReduction="10000"/>
          </a:bodyPr>
          <a:lstStyle/>
          <a:p>
            <a:pPr algn="just"/>
            <a:r>
              <a:rPr lang="tr-TR" dirty="0"/>
              <a:t>Yeşil ürün, çevreyi kirletmeyen, doğal kaynakları daha az tüketen, geri dönüştürülebilen veya korunabilen üründür. </a:t>
            </a:r>
          </a:p>
          <a:p>
            <a:pPr algn="just"/>
            <a:r>
              <a:rPr lang="tr-TR" dirty="0"/>
              <a:t>Bir ürünün yeşil olup olmadığına, ürünün tüketicilerin gereksinimlerini ve isteklerini tatmin etmesi, enerji ve doğal kaynakların sürekliliğini sağlaması ve koruması, canlılara, insanlara veya diğer ülkelere zarar vermemesi konusunda kabul görmesi, kişilerin sağlığını tehdit etmemesi, kullanım ve tüketim yoluyla çevreye zarar vermemesi gibi özellikleri incelenerek karar verilir. </a:t>
            </a:r>
          </a:p>
        </p:txBody>
      </p:sp>
    </p:spTree>
    <p:extLst>
      <p:ext uri="{BB962C8B-B14F-4D97-AF65-F5344CB8AC3E}">
        <p14:creationId xmlns:p14="http://schemas.microsoft.com/office/powerpoint/2010/main" val="33378032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chemeClr val="accent5">
                    <a:lumMod val="75000"/>
                  </a:schemeClr>
                </a:solidFill>
              </a:rPr>
              <a:t>YEŞİL PAZARLAMA KARMASI</a:t>
            </a:r>
            <a:br>
              <a:rPr lang="tr-TR" dirty="0">
                <a:solidFill>
                  <a:schemeClr val="accent5">
                    <a:lumMod val="75000"/>
                  </a:schemeClr>
                </a:solidFill>
              </a:rPr>
            </a:br>
            <a:r>
              <a:rPr lang="tr-TR" b="1" dirty="0">
                <a:solidFill>
                  <a:schemeClr val="accent4">
                    <a:lumMod val="50000"/>
                  </a:schemeClr>
                </a:solidFill>
              </a:rPr>
              <a:t>Yeşil fiyat</a:t>
            </a:r>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a:t>Çevreci ürünler geliştirmek için yapılan yatırımlar, ürünün maliyetine ilave katkılar yaparak, nihai satış fiyatını arttırmaktadır.</a:t>
            </a:r>
          </a:p>
          <a:p>
            <a:pPr algn="just"/>
            <a:r>
              <a:rPr lang="tr-TR" dirty="0"/>
              <a:t>Çevre dostu ürünler üreten bir işletmenin karşılaştığı önemli karar alanlarından biri de, bu ürünün benzeri, ama çevre dostu özelliklere sahip olmayan ürünlerle aynı fiyata mı, daha düşük, yoksa daha yüksek bir fiyata mı satılacağıdır. Bir yandan, maliyet tasarrufundan kaynaklanan daha düşük bir fiyat, tüketicileri çevre dostu ürünü satın almaya teşvik edecektir. Ürüne olan talebin fiyata duyarlı olduğu bir durumda, daha düşük bir fiyat şirket için daha başarılı bir strateji olacaktır. Fiyat aynı seviyede tutulduğu zaman, ürünün çevreyle ilgili olumlu özellikleri bir rekabet avantajı unsuru olarak kullanılabilir. Ürünün fiyatının daha yüksek olduğu durumda ise, hem farklılaştırılmış yeşil ürünün promosyonuna önem verilmeli, hem de ürün için fazladan para ödemeye istekli tüketiciler var olmalıdır.</a:t>
            </a:r>
          </a:p>
          <a:p>
            <a:pPr algn="just"/>
            <a:endParaRPr lang="tr-TR" dirty="0"/>
          </a:p>
        </p:txBody>
      </p:sp>
    </p:spTree>
    <p:extLst>
      <p:ext uri="{BB962C8B-B14F-4D97-AF65-F5344CB8AC3E}">
        <p14:creationId xmlns:p14="http://schemas.microsoft.com/office/powerpoint/2010/main" val="48385395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chemeClr val="accent5">
                    <a:lumMod val="75000"/>
                  </a:schemeClr>
                </a:solidFill>
              </a:rPr>
              <a:t>YEŞİL PAZARLAMA KARMASI</a:t>
            </a:r>
            <a:br>
              <a:rPr lang="tr-TR" dirty="0">
                <a:solidFill>
                  <a:schemeClr val="accent5">
                    <a:lumMod val="75000"/>
                  </a:schemeClr>
                </a:solidFill>
              </a:rPr>
            </a:br>
            <a:r>
              <a:rPr lang="tr-TR" b="1" dirty="0">
                <a:solidFill>
                  <a:schemeClr val="accent4">
                    <a:lumMod val="50000"/>
                  </a:schemeClr>
                </a:solidFill>
              </a:rPr>
              <a:t>Yeşil Dağıtım</a:t>
            </a:r>
            <a:endParaRPr lang="tr-TR" dirty="0"/>
          </a:p>
        </p:txBody>
      </p:sp>
      <p:sp>
        <p:nvSpPr>
          <p:cNvPr id="3" name="2 İçerik Yer Tutucusu"/>
          <p:cNvSpPr>
            <a:spLocks noGrp="1"/>
          </p:cNvSpPr>
          <p:nvPr>
            <p:ph idx="1"/>
          </p:nvPr>
        </p:nvSpPr>
        <p:spPr/>
        <p:txBody>
          <a:bodyPr>
            <a:normAutofit lnSpcReduction="10000"/>
          </a:bodyPr>
          <a:lstStyle/>
          <a:p>
            <a:pPr algn="just"/>
            <a:r>
              <a:rPr lang="tr-TR" dirty="0"/>
              <a:t>Pek çok şirket kullandıkları hammaddeleri ve ambalaj malzemesini değiştirerek doğrudan ya da dolaylı olarak dağıtım maliyetlerini düşürmeye çalışmışlardır. Örneğin, “</a:t>
            </a:r>
            <a:r>
              <a:rPr lang="tr-TR" dirty="0">
                <a:solidFill>
                  <a:schemeClr val="accent2"/>
                </a:solidFill>
              </a:rPr>
              <a:t>konsantre formül</a:t>
            </a:r>
            <a:r>
              <a:rPr lang="tr-TR" dirty="0"/>
              <a:t>” çamaşır deterjanı üreticisi şirketler, ürünün bu </a:t>
            </a:r>
            <a:r>
              <a:rPr lang="tr-TR" dirty="0" err="1"/>
              <a:t>modifiye</a:t>
            </a:r>
            <a:r>
              <a:rPr lang="tr-TR" dirty="0"/>
              <a:t> edilmiş halini daha küçük paketlerde ve daha az miktarda paketlenmiş olarak satmakta ve böylece de yükleme ve taşımadaki maliyetleri düşürebilmektedirler. Ayrıca bu ürünler aynı temizleme performansını daha az enerji ve hammadde kullanımına ihtiyaç duyarak sağlayabilmektedirler. </a:t>
            </a:r>
          </a:p>
          <a:p>
            <a:pPr algn="just"/>
            <a:endParaRPr lang="tr-TR" dirty="0"/>
          </a:p>
        </p:txBody>
      </p:sp>
    </p:spTree>
    <p:extLst>
      <p:ext uri="{BB962C8B-B14F-4D97-AF65-F5344CB8AC3E}">
        <p14:creationId xmlns:p14="http://schemas.microsoft.com/office/powerpoint/2010/main" val="40624442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chemeClr val="accent5">
                    <a:lumMod val="75000"/>
                  </a:schemeClr>
                </a:solidFill>
              </a:rPr>
              <a:t>YEŞİL PAZARLAMA KARMASI</a:t>
            </a:r>
            <a:br>
              <a:rPr lang="tr-TR" dirty="0">
                <a:solidFill>
                  <a:schemeClr val="accent5">
                    <a:lumMod val="75000"/>
                  </a:schemeClr>
                </a:solidFill>
              </a:rPr>
            </a:br>
            <a:r>
              <a:rPr lang="tr-TR" b="1" dirty="0">
                <a:solidFill>
                  <a:schemeClr val="accent4">
                    <a:lumMod val="50000"/>
                  </a:schemeClr>
                </a:solidFill>
              </a:rPr>
              <a:t>Yeşil Dağıtım</a:t>
            </a:r>
            <a:endParaRPr lang="tr-TR" dirty="0"/>
          </a:p>
        </p:txBody>
      </p:sp>
      <p:sp>
        <p:nvSpPr>
          <p:cNvPr id="3" name="2 İçerik Yer Tutucusu"/>
          <p:cNvSpPr>
            <a:spLocks noGrp="1"/>
          </p:cNvSpPr>
          <p:nvPr>
            <p:ph idx="1"/>
          </p:nvPr>
        </p:nvSpPr>
        <p:spPr/>
        <p:txBody>
          <a:bodyPr>
            <a:normAutofit/>
          </a:bodyPr>
          <a:lstStyle/>
          <a:p>
            <a:pPr algn="just"/>
            <a:r>
              <a:rPr lang="tr-TR" dirty="0"/>
              <a:t>Bütünleşik nakliye sistemleri ve internet kullanımı da dağıtım faaliyetlerinden kaynaklanan çevre zararlarını azaltmakta etkili olmuştur. Ancak bu alandaki en büyük yenilik </a:t>
            </a:r>
            <a:r>
              <a:rPr lang="tr-TR" dirty="0">
                <a:solidFill>
                  <a:srgbClr val="FF0000"/>
                </a:solidFill>
              </a:rPr>
              <a:t>“ters yönlü lojistik” </a:t>
            </a:r>
            <a:r>
              <a:rPr lang="tr-TR" i="1" dirty="0">
                <a:solidFill>
                  <a:srgbClr val="FF0000"/>
                </a:solidFill>
              </a:rPr>
              <a:t>(</a:t>
            </a:r>
            <a:r>
              <a:rPr lang="tr-TR" i="1" dirty="0" err="1">
                <a:solidFill>
                  <a:srgbClr val="FF0000"/>
                </a:solidFill>
              </a:rPr>
              <a:t>reverse</a:t>
            </a:r>
            <a:r>
              <a:rPr lang="tr-TR" i="1" dirty="0">
                <a:solidFill>
                  <a:srgbClr val="FF0000"/>
                </a:solidFill>
              </a:rPr>
              <a:t> </a:t>
            </a:r>
            <a:r>
              <a:rPr lang="tr-TR" i="1" dirty="0" err="1">
                <a:solidFill>
                  <a:srgbClr val="FF0000"/>
                </a:solidFill>
              </a:rPr>
              <a:t>logistics</a:t>
            </a:r>
            <a:r>
              <a:rPr lang="tr-TR" i="1" dirty="0">
                <a:solidFill>
                  <a:srgbClr val="FF0000"/>
                </a:solidFill>
              </a:rPr>
              <a:t>) </a:t>
            </a:r>
            <a:r>
              <a:rPr lang="tr-TR" dirty="0"/>
              <a:t>olarak tanımlanan ve şirketlerin kullanılmış ürünleri ve ambalaj malzemelerini dağıtım kanalları üzerinden şirkete geri getirmelerini sağlayan faaliyettir.</a:t>
            </a:r>
          </a:p>
        </p:txBody>
      </p:sp>
    </p:spTree>
    <p:extLst>
      <p:ext uri="{BB962C8B-B14F-4D97-AF65-F5344CB8AC3E}">
        <p14:creationId xmlns:p14="http://schemas.microsoft.com/office/powerpoint/2010/main" val="43496721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chemeClr val="accent5">
                    <a:lumMod val="75000"/>
                  </a:schemeClr>
                </a:solidFill>
              </a:rPr>
              <a:t>YEŞİL PAZARLAMA KARMASI</a:t>
            </a:r>
            <a:br>
              <a:rPr lang="tr-TR" dirty="0">
                <a:solidFill>
                  <a:schemeClr val="accent5">
                    <a:lumMod val="75000"/>
                  </a:schemeClr>
                </a:solidFill>
              </a:rPr>
            </a:br>
            <a:r>
              <a:rPr lang="tr-TR" b="1" dirty="0">
                <a:solidFill>
                  <a:schemeClr val="accent4">
                    <a:lumMod val="50000"/>
                  </a:schemeClr>
                </a:solidFill>
              </a:rPr>
              <a:t>Yeşil Tutundurma</a:t>
            </a:r>
            <a:endParaRPr lang="tr-TR" dirty="0"/>
          </a:p>
        </p:txBody>
      </p:sp>
      <p:sp>
        <p:nvSpPr>
          <p:cNvPr id="3" name="2 İçerik Yer Tutucusu"/>
          <p:cNvSpPr>
            <a:spLocks noGrp="1"/>
          </p:cNvSpPr>
          <p:nvPr>
            <p:ph idx="1"/>
          </p:nvPr>
        </p:nvSpPr>
        <p:spPr>
          <a:xfrm>
            <a:off x="467544" y="1844824"/>
            <a:ext cx="8229600" cy="4525963"/>
          </a:xfrm>
        </p:spPr>
        <p:txBody>
          <a:bodyPr/>
          <a:lstStyle/>
          <a:p>
            <a:pPr algn="just"/>
            <a:r>
              <a:rPr lang="tr-TR" dirty="0"/>
              <a:t>Tanıtım, tüketicinin gözünde yeşil işletme imajı yaratma ve tüketiciye ürün hakkında mesaj verme amacı taşıdığından, tüketicilere verilecek bilgiler, firmanın faaliyetleri ile uyumlu, çevresel performansı ile ilgili ve bir bütünlük oluşturacak şekilde verilmelidir.</a:t>
            </a:r>
          </a:p>
          <a:p>
            <a:endParaRPr lang="tr-TR" dirty="0"/>
          </a:p>
        </p:txBody>
      </p:sp>
    </p:spTree>
    <p:extLst>
      <p:ext uri="{BB962C8B-B14F-4D97-AF65-F5344CB8AC3E}">
        <p14:creationId xmlns:p14="http://schemas.microsoft.com/office/powerpoint/2010/main" val="24676166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a:solidFill>
                  <a:schemeClr val="accent4">
                    <a:lumMod val="50000"/>
                  </a:schemeClr>
                </a:solidFill>
              </a:rPr>
              <a:t>Yeşil Tutundurma</a:t>
            </a:r>
            <a:endParaRPr lang="tr-TR" dirty="0"/>
          </a:p>
        </p:txBody>
      </p:sp>
      <p:sp>
        <p:nvSpPr>
          <p:cNvPr id="3" name="2 İçerik Yer Tutucusu"/>
          <p:cNvSpPr>
            <a:spLocks noGrp="1"/>
          </p:cNvSpPr>
          <p:nvPr>
            <p:ph idx="1"/>
          </p:nvPr>
        </p:nvSpPr>
        <p:spPr/>
        <p:txBody>
          <a:bodyPr>
            <a:normAutofit/>
          </a:bodyPr>
          <a:lstStyle/>
          <a:p>
            <a:pPr algn="just"/>
            <a:r>
              <a:rPr lang="tr-TR" dirty="0"/>
              <a:t>Birçok işletme artık tutundurma aracı olarak         </a:t>
            </a:r>
            <a:r>
              <a:rPr lang="tr-TR" dirty="0">
                <a:solidFill>
                  <a:srgbClr val="FF0000"/>
                </a:solidFill>
              </a:rPr>
              <a:t>e-maillerden</a:t>
            </a:r>
            <a:r>
              <a:rPr lang="tr-TR" dirty="0"/>
              <a:t> yararlanmaktadır. Elektronik pazarlama hızlı bir şekilde geleneksel pazarlama tekniklerinin yerine almaktadır. Yazıcı tonerlerinin ve kâğıtların geri dönüştürülebilir olması da bu hızı tetiklemektedir.</a:t>
            </a:r>
          </a:p>
          <a:p>
            <a:r>
              <a:rPr lang="tr-TR" dirty="0"/>
              <a:t>Perakendeci işletmeler ise, artık reklam yapmak amacıyla </a:t>
            </a:r>
            <a:r>
              <a:rPr lang="tr-TR" dirty="0">
                <a:solidFill>
                  <a:srgbClr val="FF0000"/>
                </a:solidFill>
              </a:rPr>
              <a:t>geri dönüştürülebilir alışveriş çantaları </a:t>
            </a:r>
            <a:r>
              <a:rPr lang="tr-TR" dirty="0"/>
              <a:t>satmaya başlamışlardır. </a:t>
            </a:r>
          </a:p>
          <a:p>
            <a:endParaRPr lang="tr-TR" dirty="0"/>
          </a:p>
        </p:txBody>
      </p:sp>
    </p:spTree>
    <p:extLst>
      <p:ext uri="{BB962C8B-B14F-4D97-AF65-F5344CB8AC3E}">
        <p14:creationId xmlns:p14="http://schemas.microsoft.com/office/powerpoint/2010/main" val="151860548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chemeClr val="accent5">
                    <a:lumMod val="75000"/>
                  </a:schemeClr>
                </a:solidFill>
              </a:rPr>
              <a:t>YEŞİL PAZARLAMA KARMASI</a:t>
            </a:r>
            <a:br>
              <a:rPr lang="tr-TR" dirty="0">
                <a:solidFill>
                  <a:schemeClr val="accent5">
                    <a:lumMod val="75000"/>
                  </a:schemeClr>
                </a:solidFill>
              </a:rPr>
            </a:br>
            <a:r>
              <a:rPr lang="tr-TR" b="1" dirty="0">
                <a:solidFill>
                  <a:schemeClr val="accent4">
                    <a:lumMod val="50000"/>
                  </a:schemeClr>
                </a:solidFill>
              </a:rPr>
              <a:t>Eko Etiketleme</a:t>
            </a:r>
            <a:endParaRPr lang="tr-TR" dirty="0"/>
          </a:p>
        </p:txBody>
      </p:sp>
      <p:sp>
        <p:nvSpPr>
          <p:cNvPr id="3" name="2 İçerik Yer Tutucusu"/>
          <p:cNvSpPr>
            <a:spLocks noGrp="1"/>
          </p:cNvSpPr>
          <p:nvPr>
            <p:ph idx="1"/>
          </p:nvPr>
        </p:nvSpPr>
        <p:spPr>
          <a:xfrm>
            <a:off x="457200" y="2071389"/>
            <a:ext cx="8229600" cy="4525963"/>
          </a:xfrm>
        </p:spPr>
        <p:txBody>
          <a:bodyPr/>
          <a:lstStyle/>
          <a:p>
            <a:pPr algn="just"/>
            <a:r>
              <a:rPr lang="tr-TR" dirty="0"/>
              <a:t>Eko Etiketleme; gönüllü yapılan bir sistem olup, karşılaştırıldığı diğer ürünlere göre çevreye daha az zararlı olduğu kabul edilen ürünlere bir ödül olarak verilmektedir. Eko- etiketlemenin en iyi örneklerinden biri ISO 14000 serisidir .</a:t>
            </a:r>
          </a:p>
        </p:txBody>
      </p:sp>
    </p:spTree>
    <p:extLst>
      <p:ext uri="{BB962C8B-B14F-4D97-AF65-F5344CB8AC3E}">
        <p14:creationId xmlns:p14="http://schemas.microsoft.com/office/powerpoint/2010/main" val="10619264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a:solidFill>
                  <a:schemeClr val="accent4">
                    <a:lumMod val="50000"/>
                  </a:schemeClr>
                </a:solidFill>
              </a:rPr>
              <a:t>Eko Etiketleme</a:t>
            </a:r>
            <a:endParaRPr lang="tr-TR" dirty="0"/>
          </a:p>
        </p:txBody>
      </p:sp>
      <p:sp>
        <p:nvSpPr>
          <p:cNvPr id="3" name="2 İçerik Yer Tutucusu"/>
          <p:cNvSpPr>
            <a:spLocks noGrp="1"/>
          </p:cNvSpPr>
          <p:nvPr>
            <p:ph idx="1"/>
          </p:nvPr>
        </p:nvSpPr>
        <p:spPr/>
        <p:txBody>
          <a:bodyPr/>
          <a:lstStyle/>
          <a:p>
            <a:pPr algn="just"/>
            <a:r>
              <a:rPr lang="tr-TR" dirty="0"/>
              <a:t>Yeşil simgelerin tam tersine, üreticiler veya hizmet sektörünce geliştirilen açıklayıcı bilgileri ortaya koymaktadır. Eko- Etiket; belirli ürün veya hizmetlere ilişkin olarak, öncü çevresel kriterlere ulaşmak üzere bağımsız biçimde ortaya konulan ve tarafsız üçüncü şahıslarca yapılan bir ödüllendirmedir. </a:t>
            </a:r>
          </a:p>
        </p:txBody>
      </p:sp>
    </p:spTree>
    <p:extLst>
      <p:ext uri="{BB962C8B-B14F-4D97-AF65-F5344CB8AC3E}">
        <p14:creationId xmlns:p14="http://schemas.microsoft.com/office/powerpoint/2010/main" val="2956240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a:t>INTERMODAL TAŞIMACILIK</a:t>
            </a:r>
            <a:endParaRPr lang="tr-TR" dirty="0"/>
          </a:p>
        </p:txBody>
      </p:sp>
      <p:sp>
        <p:nvSpPr>
          <p:cNvPr id="3" name="İçerik Yer Tutucusu 2"/>
          <p:cNvSpPr>
            <a:spLocks noGrp="1"/>
          </p:cNvSpPr>
          <p:nvPr>
            <p:ph idx="1"/>
          </p:nvPr>
        </p:nvSpPr>
        <p:spPr/>
        <p:txBody>
          <a:bodyPr>
            <a:normAutofit fontScale="92500" lnSpcReduction="10000"/>
          </a:bodyPr>
          <a:lstStyle/>
          <a:p>
            <a:pPr algn="just" fontAlgn="base"/>
            <a:r>
              <a:rPr lang="tr-TR" dirty="0"/>
              <a:t>İntermodal taşımacılık, yükleme ünitelerinin bir taşımacılık modundan bir diğerine transferini kolaylaştıran teknolojiler dizisidir. İntermodal transfer bir taşımacılık işleminde daha büyük hacimleri taşımak için bir taşımacılık modundan (karayolu taşımacılığı gibi) diğerine (tren ya da gemi gibi) seyir halinde değişime olanak sağlamaktadır. yüklerin, içinde bulunduğu taşıma ünitesinden aktarılmaksızın, yalnızca taşıma ünitelerinin(konteyner vb.) aktarılması ile, birden fazla taşıma şeklinin bir arada kullanılmasıyla oluşan taşımacılık şeklidir. Amaç, göz önünde bulundurulan maliyet, zaman ve çevresel etkiler gibi kriterlerin, koşulların gerektirdiği seviyede en uygun hale getirilmesidir.</a:t>
            </a:r>
          </a:p>
          <a:p>
            <a:pPr algn="just"/>
            <a:endParaRPr lang="tr-TR" dirty="0"/>
          </a:p>
          <a:p>
            <a:endParaRPr lang="tr-TR" dirty="0"/>
          </a:p>
        </p:txBody>
      </p:sp>
    </p:spTree>
    <p:extLst>
      <p:ext uri="{BB962C8B-B14F-4D97-AF65-F5344CB8AC3E}">
        <p14:creationId xmlns:p14="http://schemas.microsoft.com/office/powerpoint/2010/main" val="89921220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Eko Etiketleme Tip 1</a:t>
            </a:r>
          </a:p>
        </p:txBody>
      </p:sp>
      <p:sp>
        <p:nvSpPr>
          <p:cNvPr id="3" name="İçerik Yer Tutucusu 2"/>
          <p:cNvSpPr>
            <a:spLocks noGrp="1"/>
          </p:cNvSpPr>
          <p:nvPr>
            <p:ph idx="1"/>
          </p:nvPr>
        </p:nvSpPr>
        <p:spPr/>
        <p:txBody>
          <a:bodyPr>
            <a:normAutofit lnSpcReduction="10000"/>
          </a:bodyPr>
          <a:lstStyle/>
          <a:p>
            <a:r>
              <a:rPr lang="tr-TR" dirty="0"/>
              <a:t>Avrupa Birliği Eko-etiketi (EU </a:t>
            </a:r>
            <a:r>
              <a:rPr lang="tr-TR" dirty="0" err="1"/>
              <a:t>Ecolabel</a:t>
            </a:r>
            <a:r>
              <a:rPr lang="tr-TR" dirty="0"/>
              <a:t>) ISO 14024 Tip 1 çevre etiketleme sistemi dâhilinde tanımlanır ve gönüllü bir etiket sistemidir. Eko etiketleme için hazırlanan kıstaslar çevresel faydaların yaratılmasının temel taşlarındandır. Uygulanacak çevresel kıstasların seviyesi ürünlerin yaklaşık yüzde 10-20’ sinin bu etiketi alabilecek durumda olmalarına göre düzenlenir. Kıstasların, ürünün tüm yaşam döngüsü boyunca çevresel etkilerinin düşünülerek geliştirilmiş olması tüketicilere çevreye en duyarlı ürünleri seçmelerini sağlayan bir mükemmellik etiketidir.</a:t>
            </a:r>
          </a:p>
        </p:txBody>
      </p:sp>
    </p:spTree>
    <p:extLst>
      <p:ext uri="{BB962C8B-B14F-4D97-AF65-F5344CB8AC3E}">
        <p14:creationId xmlns:p14="http://schemas.microsoft.com/office/powerpoint/2010/main" val="23211059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Eko Etiketleme Tip 2</a:t>
            </a:r>
          </a:p>
        </p:txBody>
      </p:sp>
      <p:sp>
        <p:nvSpPr>
          <p:cNvPr id="3" name="İçerik Yer Tutucusu 2"/>
          <p:cNvSpPr>
            <a:spLocks noGrp="1"/>
          </p:cNvSpPr>
          <p:nvPr>
            <p:ph idx="1"/>
          </p:nvPr>
        </p:nvSpPr>
        <p:spPr/>
        <p:txBody>
          <a:bodyPr>
            <a:normAutofit/>
          </a:bodyPr>
          <a:lstStyle/>
          <a:p>
            <a:r>
              <a:rPr lang="tr-TR" dirty="0"/>
              <a:t>Tip 2 olarak bilinen çevresel beyanlar daha çok firmaların kendi bilgileri doğrultusunda beyan ettikleri ve bağımsız doğrulaması olmayan etiketleme tipleridir. Türkiye’de bu etiketler yoğun olarak kullanılmaktadır. Fakat üçüncü kişiler tarafından doğrulanmadıklarından tüketici açısından güven vermemektedirler.</a:t>
            </a:r>
          </a:p>
        </p:txBody>
      </p:sp>
    </p:spTree>
    <p:extLst>
      <p:ext uri="{BB962C8B-B14F-4D97-AF65-F5344CB8AC3E}">
        <p14:creationId xmlns:p14="http://schemas.microsoft.com/office/powerpoint/2010/main" val="272875355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Eko Etiketleme Tip 3</a:t>
            </a:r>
          </a:p>
        </p:txBody>
      </p:sp>
      <p:sp>
        <p:nvSpPr>
          <p:cNvPr id="3" name="İçerik Yer Tutucusu 2"/>
          <p:cNvSpPr>
            <a:spLocks noGrp="1"/>
          </p:cNvSpPr>
          <p:nvPr>
            <p:ph idx="1"/>
          </p:nvPr>
        </p:nvSpPr>
        <p:spPr/>
        <p:txBody>
          <a:bodyPr>
            <a:normAutofit fontScale="85000" lnSpcReduction="20000"/>
          </a:bodyPr>
          <a:lstStyle/>
          <a:p>
            <a:r>
              <a:rPr lang="tr-TR" dirty="0"/>
              <a:t>Tip 3 olarak tanımlanan Çevresel Ürün Beyanları (EPD), bir ürünün veya sistemin çevresel etki değerlendirmesi iletişimini ISO 14025’te tanımlanan ve ISO 14040-44 serisi LCA standartlarına uygun olarak sağlayan bir etiketleme olarak bilinir. </a:t>
            </a:r>
            <a:r>
              <a:rPr lang="tr-TR" dirty="0" err="1"/>
              <a:t>EPD’ler</a:t>
            </a:r>
            <a:r>
              <a:rPr lang="tr-TR" dirty="0"/>
              <a:t>, üretiminde hammaddenin doğadan elde edilmesi, üretimi ve yaşam sonu </a:t>
            </a:r>
            <a:r>
              <a:rPr lang="tr-TR" dirty="0" err="1"/>
              <a:t>bertarafına</a:t>
            </a:r>
            <a:r>
              <a:rPr lang="tr-TR" dirty="0"/>
              <a:t> kadar olan tüm süreçlerin şeffaf ve nicel olarak bilimsel bir yaklaşımla değerlendirildiği ve ürünün çevre performansını belirli etki kategorilerine göre hesaplandığı çalışmalardır. EPD belgeleri ürünün iklim değişikliğine etkiyi ifade eden karbon </a:t>
            </a:r>
            <a:r>
              <a:rPr lang="tr-TR" dirty="0" err="1"/>
              <a:t>ayakizinin</a:t>
            </a:r>
            <a:r>
              <a:rPr lang="tr-TR" dirty="0"/>
              <a:t> hesaplanmasının yanında diğer birçok çevresel yükü de şeffaf bir şekilde ortaya koyuyor. Özellikle yapı inşasında ve işletiminde karbon emisyonlarının sıfıra çekilmesinde de etkin olacak EPD belgeleri, yeşil bina sertifika ve değerlendirme sistemlerinde de ön plana çıkıyor..</a:t>
            </a:r>
          </a:p>
        </p:txBody>
      </p:sp>
    </p:spTree>
    <p:extLst>
      <p:ext uri="{BB962C8B-B14F-4D97-AF65-F5344CB8AC3E}">
        <p14:creationId xmlns:p14="http://schemas.microsoft.com/office/powerpoint/2010/main" val="29314566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Eko Etiketler</a:t>
            </a:r>
          </a:p>
        </p:txBody>
      </p:sp>
      <p:pic>
        <p:nvPicPr>
          <p:cNvPr id="6" name="İçerik Yer Tutucusu 5"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2276872"/>
            <a:ext cx="6554115" cy="3991532"/>
          </a:xfrm>
        </p:spPr>
      </p:pic>
    </p:spTree>
    <p:extLst>
      <p:ext uri="{BB962C8B-B14F-4D97-AF65-F5344CB8AC3E}">
        <p14:creationId xmlns:p14="http://schemas.microsoft.com/office/powerpoint/2010/main" val="117951027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Eko Etiketler</a:t>
            </a:r>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844824"/>
            <a:ext cx="6449325" cy="3896269"/>
          </a:xfrm>
        </p:spPr>
      </p:pic>
    </p:spTree>
    <p:extLst>
      <p:ext uri="{BB962C8B-B14F-4D97-AF65-F5344CB8AC3E}">
        <p14:creationId xmlns:p14="http://schemas.microsoft.com/office/powerpoint/2010/main" val="38255828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Eko Etiketler</a:t>
            </a:r>
          </a:p>
        </p:txBody>
      </p:sp>
      <p:pic>
        <p:nvPicPr>
          <p:cNvPr id="5" name="İçerik Yer Tutucusu 4"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44824"/>
            <a:ext cx="8229600" cy="3004457"/>
          </a:xfrm>
        </p:spPr>
      </p:pic>
    </p:spTree>
    <p:extLst>
      <p:ext uri="{BB962C8B-B14F-4D97-AF65-F5344CB8AC3E}">
        <p14:creationId xmlns:p14="http://schemas.microsoft.com/office/powerpoint/2010/main" val="40713736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Yeşil Lojistik</a:t>
            </a:r>
          </a:p>
        </p:txBody>
      </p:sp>
      <p:sp>
        <p:nvSpPr>
          <p:cNvPr id="3" name="2 İçerik Yer Tutucusu"/>
          <p:cNvSpPr>
            <a:spLocks noGrp="1"/>
          </p:cNvSpPr>
          <p:nvPr>
            <p:ph idx="1"/>
          </p:nvPr>
        </p:nvSpPr>
        <p:spPr>
          <a:xfrm>
            <a:off x="-36512" y="1600201"/>
            <a:ext cx="5040560" cy="1540767"/>
          </a:xfrm>
        </p:spPr>
        <p:txBody>
          <a:bodyPr>
            <a:normAutofit fontScale="92500"/>
          </a:bodyPr>
          <a:lstStyle/>
          <a:p>
            <a:pPr algn="ctr">
              <a:lnSpc>
                <a:spcPct val="90000"/>
              </a:lnSpc>
              <a:buNone/>
            </a:pPr>
            <a:r>
              <a:rPr lang="tr-TR" sz="2800" b="1" dirty="0"/>
              <a:t>Daha az taşı (mesafe, sefer)</a:t>
            </a:r>
          </a:p>
          <a:p>
            <a:pPr algn="ctr">
              <a:lnSpc>
                <a:spcPct val="90000"/>
              </a:lnSpc>
              <a:buClr>
                <a:schemeClr val="accent1"/>
              </a:buClr>
              <a:buFont typeface="Wingdings" pitchFamily="2" charset="2"/>
              <a:buNone/>
            </a:pPr>
            <a:r>
              <a:rPr lang="tr-TR" sz="2800" i="1" dirty="0"/>
              <a:t>Ürün (araçların doluluk oranları)</a:t>
            </a:r>
          </a:p>
          <a:p>
            <a:pPr algn="ctr">
              <a:lnSpc>
                <a:spcPct val="90000"/>
              </a:lnSpc>
              <a:buClr>
                <a:schemeClr val="accent1"/>
              </a:buClr>
              <a:buFont typeface="Wingdings" pitchFamily="2" charset="2"/>
              <a:buNone/>
            </a:pPr>
            <a:r>
              <a:rPr lang="tr-TR" sz="2800" i="1" dirty="0"/>
              <a:t>Paketleme (daha küçük paketler)</a:t>
            </a:r>
          </a:p>
          <a:p>
            <a:pPr algn="ctr">
              <a:lnSpc>
                <a:spcPct val="90000"/>
              </a:lnSpc>
              <a:buClr>
                <a:schemeClr val="accent1"/>
              </a:buClr>
              <a:buFont typeface="Wingdings" pitchFamily="2" charset="2"/>
              <a:buNone/>
            </a:pPr>
            <a:endParaRPr lang="tr-TR" sz="2800" i="1" dirty="0"/>
          </a:p>
          <a:p>
            <a:pPr algn="ctr">
              <a:lnSpc>
                <a:spcPct val="90000"/>
              </a:lnSpc>
              <a:buClr>
                <a:schemeClr val="accent1"/>
              </a:buClr>
              <a:buFont typeface="Wingdings" pitchFamily="2" charset="2"/>
              <a:buNone/>
            </a:pPr>
            <a:endParaRPr lang="tr-TR" sz="2800" i="1" dirty="0"/>
          </a:p>
          <a:p>
            <a:pPr algn="ctr">
              <a:lnSpc>
                <a:spcPct val="90000"/>
              </a:lnSpc>
              <a:buClr>
                <a:schemeClr val="accent1"/>
              </a:buClr>
              <a:buFont typeface="Wingdings" pitchFamily="2" charset="2"/>
              <a:buNone/>
            </a:pPr>
            <a:endParaRPr lang="tr-TR" sz="2800" i="1" dirty="0"/>
          </a:p>
          <a:p>
            <a:pPr algn="ctr">
              <a:lnSpc>
                <a:spcPct val="90000"/>
              </a:lnSpc>
              <a:buClr>
                <a:schemeClr val="accent1"/>
              </a:buClr>
              <a:buFont typeface="Wingdings" pitchFamily="2" charset="2"/>
              <a:buNone/>
            </a:pPr>
            <a:endParaRPr lang="tr-TR" sz="2800" i="1" dirty="0"/>
          </a:p>
          <a:p>
            <a:pPr algn="ctr">
              <a:lnSpc>
                <a:spcPct val="90000"/>
              </a:lnSpc>
              <a:buClr>
                <a:schemeClr val="accent1"/>
              </a:buClr>
              <a:buFont typeface="Wingdings" pitchFamily="2" charset="2"/>
              <a:buNone/>
            </a:pPr>
            <a:endParaRPr lang="tr-TR" sz="2800" i="1" dirty="0"/>
          </a:p>
          <a:p>
            <a:pPr algn="ctr">
              <a:buNone/>
            </a:pPr>
            <a:endParaRPr lang="tr-TR" sz="2800" dirty="0"/>
          </a:p>
        </p:txBody>
      </p:sp>
      <p:sp>
        <p:nvSpPr>
          <p:cNvPr id="5" name="4 Metin kutusu"/>
          <p:cNvSpPr txBox="1"/>
          <p:nvPr/>
        </p:nvSpPr>
        <p:spPr>
          <a:xfrm>
            <a:off x="5220072" y="1628800"/>
            <a:ext cx="3923928" cy="1902059"/>
          </a:xfrm>
          <a:prstGeom prst="rect">
            <a:avLst/>
          </a:prstGeom>
          <a:noFill/>
        </p:spPr>
        <p:txBody>
          <a:bodyPr wrap="square" rtlCol="0">
            <a:spAutoFit/>
          </a:bodyPr>
          <a:lstStyle/>
          <a:p>
            <a:pPr marL="342900" indent="-342900" algn="ctr" fontAlgn="base">
              <a:lnSpc>
                <a:spcPct val="90000"/>
              </a:lnSpc>
              <a:spcBef>
                <a:spcPct val="20000"/>
              </a:spcBef>
              <a:spcAft>
                <a:spcPct val="0"/>
              </a:spcAft>
            </a:pPr>
            <a:r>
              <a:rPr lang="tr-TR" sz="2800" b="1" dirty="0"/>
              <a:t>Daha temiz taşı</a:t>
            </a:r>
          </a:p>
          <a:p>
            <a:pPr marL="342900" indent="-342900" algn="ctr" fontAlgn="base">
              <a:lnSpc>
                <a:spcPct val="90000"/>
              </a:lnSpc>
              <a:spcBef>
                <a:spcPct val="20000"/>
              </a:spcBef>
              <a:spcAft>
                <a:spcPct val="0"/>
              </a:spcAft>
              <a:buFont typeface="Wingdings" pitchFamily="2" charset="2"/>
              <a:buNone/>
            </a:pPr>
            <a:r>
              <a:rPr lang="tr-TR" sz="2800" i="1" dirty="0"/>
              <a:t>Tam-etkin ekipman</a:t>
            </a:r>
          </a:p>
          <a:p>
            <a:pPr marL="342900" indent="-342900" algn="ctr" fontAlgn="base">
              <a:lnSpc>
                <a:spcPct val="90000"/>
              </a:lnSpc>
              <a:spcBef>
                <a:spcPct val="20000"/>
              </a:spcBef>
              <a:spcAft>
                <a:spcPct val="0"/>
              </a:spcAft>
              <a:buFont typeface="Wingdings" pitchFamily="2" charset="2"/>
              <a:buNone/>
            </a:pPr>
            <a:r>
              <a:rPr lang="tr-TR" sz="2800" i="1" dirty="0"/>
              <a:t>Hızı azalt (</a:t>
            </a:r>
            <a:r>
              <a:rPr lang="tr-TR" sz="2800" i="1" dirty="0" err="1"/>
              <a:t>Intermodal</a:t>
            </a:r>
            <a:r>
              <a:rPr lang="tr-TR" sz="2800" i="1" dirty="0"/>
              <a:t>)</a:t>
            </a:r>
          </a:p>
          <a:p>
            <a:pPr marL="342900" indent="-342900" algn="ctr" fontAlgn="base">
              <a:lnSpc>
                <a:spcPct val="90000"/>
              </a:lnSpc>
              <a:spcBef>
                <a:spcPct val="20000"/>
              </a:spcBef>
              <a:spcAft>
                <a:spcPct val="0"/>
              </a:spcAft>
            </a:pPr>
            <a:endParaRPr lang="tr-TR" sz="2800" dirty="0"/>
          </a:p>
        </p:txBody>
      </p:sp>
      <p:pic>
        <p:nvPicPr>
          <p:cNvPr id="6" name="Picture 6" descr="C:\Program Files\Microsoft Office\MEDIA\CAGCAT10\j0235319.wmf"/>
          <p:cNvPicPr>
            <a:picLocks noChangeAspect="1" noChangeArrowheads="1"/>
          </p:cNvPicPr>
          <p:nvPr/>
        </p:nvPicPr>
        <p:blipFill>
          <a:blip r:embed="rId3" cstate="print"/>
          <a:srcRect/>
          <a:stretch>
            <a:fillRect/>
          </a:stretch>
        </p:blipFill>
        <p:spPr bwMode="auto">
          <a:xfrm>
            <a:off x="3131840" y="4221088"/>
            <a:ext cx="634523" cy="648072"/>
          </a:xfrm>
          <a:prstGeom prst="rect">
            <a:avLst/>
          </a:prstGeom>
          <a:noFill/>
        </p:spPr>
      </p:pic>
      <p:pic>
        <p:nvPicPr>
          <p:cNvPr id="7" name="Picture 4" descr="C:\Program Files\Microsoft Office\MEDIA\CAGCAT10\j0285360.wmf"/>
          <p:cNvPicPr>
            <a:picLocks noChangeAspect="1" noChangeArrowheads="1"/>
          </p:cNvPicPr>
          <p:nvPr/>
        </p:nvPicPr>
        <p:blipFill>
          <a:blip r:embed="rId4" cstate="print"/>
          <a:srcRect/>
          <a:stretch>
            <a:fillRect/>
          </a:stretch>
        </p:blipFill>
        <p:spPr bwMode="auto">
          <a:xfrm>
            <a:off x="179512" y="4869160"/>
            <a:ext cx="648072" cy="798754"/>
          </a:xfrm>
          <a:prstGeom prst="rect">
            <a:avLst/>
          </a:prstGeom>
          <a:noFill/>
        </p:spPr>
      </p:pic>
      <p:pic>
        <p:nvPicPr>
          <p:cNvPr id="8" name="Picture 6" descr="C:\Program Files\Microsoft Office\MEDIA\CAGCAT10\j0235319.wmf"/>
          <p:cNvPicPr>
            <a:picLocks noChangeAspect="1" noChangeArrowheads="1"/>
          </p:cNvPicPr>
          <p:nvPr/>
        </p:nvPicPr>
        <p:blipFill>
          <a:blip r:embed="rId3" cstate="print"/>
          <a:srcRect/>
          <a:stretch>
            <a:fillRect/>
          </a:stretch>
        </p:blipFill>
        <p:spPr bwMode="auto">
          <a:xfrm>
            <a:off x="3145389" y="4941168"/>
            <a:ext cx="634523" cy="648072"/>
          </a:xfrm>
          <a:prstGeom prst="rect">
            <a:avLst/>
          </a:prstGeom>
          <a:noFill/>
        </p:spPr>
      </p:pic>
      <p:pic>
        <p:nvPicPr>
          <p:cNvPr id="9" name="Picture 6" descr="C:\Program Files\Microsoft Office\MEDIA\CAGCAT10\j0235319.wmf"/>
          <p:cNvPicPr>
            <a:picLocks noChangeAspect="1" noChangeArrowheads="1"/>
          </p:cNvPicPr>
          <p:nvPr/>
        </p:nvPicPr>
        <p:blipFill>
          <a:blip r:embed="rId3" cstate="print"/>
          <a:srcRect/>
          <a:stretch>
            <a:fillRect/>
          </a:stretch>
        </p:blipFill>
        <p:spPr bwMode="auto">
          <a:xfrm>
            <a:off x="3131840" y="5661248"/>
            <a:ext cx="634523" cy="648072"/>
          </a:xfrm>
          <a:prstGeom prst="rect">
            <a:avLst/>
          </a:prstGeom>
          <a:noFill/>
        </p:spPr>
      </p:pic>
      <p:cxnSp>
        <p:nvCxnSpPr>
          <p:cNvPr id="10" name="9 Düz Ok Bağlayıcısı"/>
          <p:cNvCxnSpPr>
            <a:stCxn id="7" idx="3"/>
            <a:endCxn id="6" idx="1"/>
          </p:cNvCxnSpPr>
          <p:nvPr/>
        </p:nvCxnSpPr>
        <p:spPr>
          <a:xfrm flipV="1">
            <a:off x="827584" y="4545124"/>
            <a:ext cx="2304256" cy="7234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10 Düz Ok Bağlayıcısı"/>
          <p:cNvCxnSpPr>
            <a:stCxn id="7" idx="3"/>
            <a:endCxn id="8" idx="1"/>
          </p:cNvCxnSpPr>
          <p:nvPr/>
        </p:nvCxnSpPr>
        <p:spPr>
          <a:xfrm flipV="1">
            <a:off x="827584" y="5265204"/>
            <a:ext cx="2317805" cy="33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11 Düz Ok Bağlayıcısı"/>
          <p:cNvCxnSpPr>
            <a:stCxn id="7" idx="3"/>
            <a:endCxn id="9" idx="1"/>
          </p:cNvCxnSpPr>
          <p:nvPr/>
        </p:nvCxnSpPr>
        <p:spPr>
          <a:xfrm>
            <a:off x="827584" y="5268537"/>
            <a:ext cx="2304256" cy="716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Düz Ok Bağlayıcısı"/>
          <p:cNvCxnSpPr/>
          <p:nvPr/>
        </p:nvCxnSpPr>
        <p:spPr>
          <a:xfrm flipH="1">
            <a:off x="827584" y="4725144"/>
            <a:ext cx="2232248" cy="360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13 Düz Ok Bağlayıcısı"/>
          <p:cNvCxnSpPr>
            <a:endCxn id="7" idx="3"/>
          </p:cNvCxnSpPr>
          <p:nvPr/>
        </p:nvCxnSpPr>
        <p:spPr>
          <a:xfrm flipH="1" flipV="1">
            <a:off x="827584" y="5268537"/>
            <a:ext cx="2304256" cy="1766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14 Düz Ok Bağlayıcısı"/>
          <p:cNvCxnSpPr/>
          <p:nvPr/>
        </p:nvCxnSpPr>
        <p:spPr>
          <a:xfrm flipH="1" flipV="1">
            <a:off x="827584" y="5445224"/>
            <a:ext cx="2376264" cy="7920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4" descr="C:\Program Files\Microsoft Office\MEDIA\CAGCAT10\j0285360.wmf"/>
          <p:cNvPicPr>
            <a:picLocks noChangeAspect="1" noChangeArrowheads="1"/>
          </p:cNvPicPr>
          <p:nvPr/>
        </p:nvPicPr>
        <p:blipFill>
          <a:blip r:embed="rId4" cstate="print"/>
          <a:srcRect/>
          <a:stretch>
            <a:fillRect/>
          </a:stretch>
        </p:blipFill>
        <p:spPr bwMode="auto">
          <a:xfrm>
            <a:off x="5364088" y="4869160"/>
            <a:ext cx="648072" cy="798754"/>
          </a:xfrm>
          <a:prstGeom prst="rect">
            <a:avLst/>
          </a:prstGeom>
          <a:noFill/>
        </p:spPr>
      </p:pic>
      <p:pic>
        <p:nvPicPr>
          <p:cNvPr id="17" name="Picture 6" descr="C:\Program Files\Microsoft Office\MEDIA\CAGCAT10\j0235319.wmf"/>
          <p:cNvPicPr>
            <a:picLocks noChangeAspect="1" noChangeArrowheads="1"/>
          </p:cNvPicPr>
          <p:nvPr/>
        </p:nvPicPr>
        <p:blipFill>
          <a:blip r:embed="rId3" cstate="print"/>
          <a:srcRect/>
          <a:stretch>
            <a:fillRect/>
          </a:stretch>
        </p:blipFill>
        <p:spPr bwMode="auto">
          <a:xfrm>
            <a:off x="8388424" y="4149080"/>
            <a:ext cx="634523" cy="648072"/>
          </a:xfrm>
          <a:prstGeom prst="rect">
            <a:avLst/>
          </a:prstGeom>
          <a:noFill/>
        </p:spPr>
      </p:pic>
      <p:pic>
        <p:nvPicPr>
          <p:cNvPr id="18" name="Picture 6" descr="C:\Program Files\Microsoft Office\MEDIA\CAGCAT10\j0235319.wmf"/>
          <p:cNvPicPr>
            <a:picLocks noChangeAspect="1" noChangeArrowheads="1"/>
          </p:cNvPicPr>
          <p:nvPr/>
        </p:nvPicPr>
        <p:blipFill>
          <a:blip r:embed="rId3" cstate="print"/>
          <a:srcRect/>
          <a:stretch>
            <a:fillRect/>
          </a:stretch>
        </p:blipFill>
        <p:spPr bwMode="auto">
          <a:xfrm>
            <a:off x="8401973" y="4941168"/>
            <a:ext cx="634523" cy="648072"/>
          </a:xfrm>
          <a:prstGeom prst="rect">
            <a:avLst/>
          </a:prstGeom>
          <a:noFill/>
        </p:spPr>
      </p:pic>
      <p:pic>
        <p:nvPicPr>
          <p:cNvPr id="19" name="Picture 6" descr="C:\Program Files\Microsoft Office\MEDIA\CAGCAT10\j0235319.wmf"/>
          <p:cNvPicPr>
            <a:picLocks noChangeAspect="1" noChangeArrowheads="1"/>
          </p:cNvPicPr>
          <p:nvPr/>
        </p:nvPicPr>
        <p:blipFill>
          <a:blip r:embed="rId3" cstate="print"/>
          <a:srcRect/>
          <a:stretch>
            <a:fillRect/>
          </a:stretch>
        </p:blipFill>
        <p:spPr bwMode="auto">
          <a:xfrm>
            <a:off x="8388424" y="5733256"/>
            <a:ext cx="634523" cy="648072"/>
          </a:xfrm>
          <a:prstGeom prst="rect">
            <a:avLst/>
          </a:prstGeom>
          <a:noFill/>
        </p:spPr>
      </p:pic>
      <p:sp>
        <p:nvSpPr>
          <p:cNvPr id="20" name="19 İkizkenar Üçgen"/>
          <p:cNvSpPr/>
          <p:nvPr/>
        </p:nvSpPr>
        <p:spPr>
          <a:xfrm>
            <a:off x="7380312" y="5013176"/>
            <a:ext cx="576064" cy="504056"/>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1" name="20 Düz Ok Bağlayıcısı"/>
          <p:cNvCxnSpPr>
            <a:stCxn id="16" idx="3"/>
            <a:endCxn id="20" idx="1"/>
          </p:cNvCxnSpPr>
          <p:nvPr/>
        </p:nvCxnSpPr>
        <p:spPr>
          <a:xfrm flipV="1">
            <a:off x="6012160" y="5265204"/>
            <a:ext cx="1512168" cy="333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21 Düz Ok Bağlayıcısı"/>
          <p:cNvCxnSpPr>
            <a:stCxn id="20" idx="5"/>
            <a:endCxn id="17" idx="1"/>
          </p:cNvCxnSpPr>
          <p:nvPr/>
        </p:nvCxnSpPr>
        <p:spPr>
          <a:xfrm flipV="1">
            <a:off x="7812360" y="4473116"/>
            <a:ext cx="576064"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Düz Ok Bağlayıcısı"/>
          <p:cNvCxnSpPr>
            <a:stCxn id="20" idx="5"/>
            <a:endCxn id="18" idx="1"/>
          </p:cNvCxnSpPr>
          <p:nvPr/>
        </p:nvCxnSpPr>
        <p:spPr>
          <a:xfrm>
            <a:off x="7812360" y="5265204"/>
            <a:ext cx="5896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Düz Ok Bağlayıcısı"/>
          <p:cNvCxnSpPr>
            <a:stCxn id="20" idx="5"/>
            <a:endCxn id="19" idx="1"/>
          </p:cNvCxnSpPr>
          <p:nvPr/>
        </p:nvCxnSpPr>
        <p:spPr>
          <a:xfrm>
            <a:off x="7812360" y="5265204"/>
            <a:ext cx="576064"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Metin kutusu"/>
          <p:cNvSpPr txBox="1"/>
          <p:nvPr/>
        </p:nvSpPr>
        <p:spPr>
          <a:xfrm>
            <a:off x="-36512" y="5589240"/>
            <a:ext cx="1152128" cy="369332"/>
          </a:xfrm>
          <a:prstGeom prst="rect">
            <a:avLst/>
          </a:prstGeom>
          <a:noFill/>
        </p:spPr>
        <p:txBody>
          <a:bodyPr wrap="square" rtlCol="0">
            <a:spAutoFit/>
          </a:bodyPr>
          <a:lstStyle/>
          <a:p>
            <a:r>
              <a:rPr lang="tr-TR" dirty="0"/>
              <a:t>İstanbul</a:t>
            </a:r>
          </a:p>
        </p:txBody>
      </p:sp>
      <p:sp>
        <p:nvSpPr>
          <p:cNvPr id="26" name="25 Metin kutusu"/>
          <p:cNvSpPr txBox="1"/>
          <p:nvPr/>
        </p:nvSpPr>
        <p:spPr>
          <a:xfrm>
            <a:off x="3635896" y="4293096"/>
            <a:ext cx="1080120" cy="369332"/>
          </a:xfrm>
          <a:prstGeom prst="rect">
            <a:avLst/>
          </a:prstGeom>
          <a:noFill/>
        </p:spPr>
        <p:txBody>
          <a:bodyPr wrap="square" rtlCol="0">
            <a:spAutoFit/>
          </a:bodyPr>
          <a:lstStyle/>
          <a:p>
            <a:r>
              <a:rPr lang="tr-TR" dirty="0"/>
              <a:t>Antakya</a:t>
            </a:r>
          </a:p>
        </p:txBody>
      </p:sp>
      <p:sp>
        <p:nvSpPr>
          <p:cNvPr id="27" name="26 Metin kutusu"/>
          <p:cNvSpPr txBox="1"/>
          <p:nvPr/>
        </p:nvSpPr>
        <p:spPr>
          <a:xfrm>
            <a:off x="3779912" y="5013176"/>
            <a:ext cx="999728" cy="369332"/>
          </a:xfrm>
          <a:prstGeom prst="rect">
            <a:avLst/>
          </a:prstGeom>
          <a:noFill/>
        </p:spPr>
        <p:txBody>
          <a:bodyPr wrap="square" rtlCol="0">
            <a:spAutoFit/>
          </a:bodyPr>
          <a:lstStyle/>
          <a:p>
            <a:r>
              <a:rPr lang="tr-TR" dirty="0"/>
              <a:t>Adana</a:t>
            </a:r>
          </a:p>
        </p:txBody>
      </p:sp>
      <p:sp>
        <p:nvSpPr>
          <p:cNvPr id="28" name="27 Metin kutusu"/>
          <p:cNvSpPr txBox="1"/>
          <p:nvPr/>
        </p:nvSpPr>
        <p:spPr>
          <a:xfrm>
            <a:off x="3707904" y="5733256"/>
            <a:ext cx="991344" cy="369332"/>
          </a:xfrm>
          <a:prstGeom prst="rect">
            <a:avLst/>
          </a:prstGeom>
          <a:noFill/>
        </p:spPr>
        <p:txBody>
          <a:bodyPr wrap="square" rtlCol="0">
            <a:spAutoFit/>
          </a:bodyPr>
          <a:lstStyle/>
          <a:p>
            <a:r>
              <a:rPr lang="tr-TR" dirty="0"/>
              <a:t>Mersin</a:t>
            </a:r>
          </a:p>
        </p:txBody>
      </p:sp>
      <p:cxnSp>
        <p:nvCxnSpPr>
          <p:cNvPr id="34" name="33 Düz Ok Bağlayıcısı"/>
          <p:cNvCxnSpPr/>
          <p:nvPr/>
        </p:nvCxnSpPr>
        <p:spPr>
          <a:xfrm flipH="1">
            <a:off x="7956376" y="4725144"/>
            <a:ext cx="504056" cy="5040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35 Düz Ok Bağlayıcısı"/>
          <p:cNvCxnSpPr/>
          <p:nvPr/>
        </p:nvCxnSpPr>
        <p:spPr>
          <a:xfrm flipH="1" flipV="1">
            <a:off x="7884368" y="5301208"/>
            <a:ext cx="504056" cy="72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38 Düz Ok Bağlayıcısı"/>
          <p:cNvCxnSpPr/>
          <p:nvPr/>
        </p:nvCxnSpPr>
        <p:spPr>
          <a:xfrm flipH="1" flipV="1">
            <a:off x="8028384" y="5445224"/>
            <a:ext cx="504056" cy="4320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42 Metin kutusu"/>
          <p:cNvSpPr txBox="1"/>
          <p:nvPr/>
        </p:nvSpPr>
        <p:spPr>
          <a:xfrm>
            <a:off x="7308304" y="5507940"/>
            <a:ext cx="864096" cy="369332"/>
          </a:xfrm>
          <a:prstGeom prst="rect">
            <a:avLst/>
          </a:prstGeom>
          <a:noFill/>
        </p:spPr>
        <p:txBody>
          <a:bodyPr wrap="square" rtlCol="0">
            <a:spAutoFit/>
          </a:bodyPr>
          <a:lstStyle/>
          <a:p>
            <a:r>
              <a:rPr lang="tr-TR" b="1" dirty="0"/>
              <a:t>DEPO</a:t>
            </a:r>
          </a:p>
        </p:txBody>
      </p:sp>
      <p:sp>
        <p:nvSpPr>
          <p:cNvPr id="44" name="43 Metin kutusu"/>
          <p:cNvSpPr txBox="1"/>
          <p:nvPr/>
        </p:nvSpPr>
        <p:spPr>
          <a:xfrm>
            <a:off x="107504" y="4283804"/>
            <a:ext cx="1080120" cy="369332"/>
          </a:xfrm>
          <a:prstGeom prst="rect">
            <a:avLst/>
          </a:prstGeom>
          <a:noFill/>
        </p:spPr>
        <p:txBody>
          <a:bodyPr wrap="square" rtlCol="0">
            <a:spAutoFit/>
          </a:bodyPr>
          <a:lstStyle/>
          <a:p>
            <a:r>
              <a:rPr lang="tr-TR" b="1" i="1" dirty="0"/>
              <a:t>Örneğin:</a:t>
            </a:r>
          </a:p>
        </p:txBody>
      </p:sp>
      <p:sp>
        <p:nvSpPr>
          <p:cNvPr id="45" name="44 Metin kutusu"/>
          <p:cNvSpPr txBox="1"/>
          <p:nvPr/>
        </p:nvSpPr>
        <p:spPr>
          <a:xfrm>
            <a:off x="5148064" y="5589240"/>
            <a:ext cx="1152128" cy="369332"/>
          </a:xfrm>
          <a:prstGeom prst="rect">
            <a:avLst/>
          </a:prstGeom>
          <a:noFill/>
        </p:spPr>
        <p:txBody>
          <a:bodyPr wrap="square" rtlCol="0">
            <a:spAutoFit/>
          </a:bodyPr>
          <a:lstStyle/>
          <a:p>
            <a:r>
              <a:rPr lang="tr-TR" dirty="0"/>
              <a:t>İstanbul</a:t>
            </a:r>
          </a:p>
        </p:txBody>
      </p:sp>
      <p:sp>
        <p:nvSpPr>
          <p:cNvPr id="49" name="48 Metin kutusu"/>
          <p:cNvSpPr txBox="1"/>
          <p:nvPr/>
        </p:nvSpPr>
        <p:spPr>
          <a:xfrm>
            <a:off x="1907704" y="2996952"/>
            <a:ext cx="4968552" cy="1144929"/>
          </a:xfrm>
          <a:prstGeom prst="rect">
            <a:avLst/>
          </a:prstGeom>
          <a:noFill/>
        </p:spPr>
        <p:txBody>
          <a:bodyPr wrap="square" rtlCol="0">
            <a:spAutoFit/>
          </a:bodyPr>
          <a:lstStyle/>
          <a:p>
            <a:pPr algn="ctr">
              <a:lnSpc>
                <a:spcPct val="90000"/>
              </a:lnSpc>
            </a:pPr>
            <a:r>
              <a:rPr lang="tr-TR" sz="2800" b="1" dirty="0"/>
              <a:t>Daha Kısa Taşı</a:t>
            </a:r>
          </a:p>
          <a:p>
            <a:pPr algn="ctr">
              <a:lnSpc>
                <a:spcPct val="90000"/>
              </a:lnSpc>
            </a:pPr>
            <a:r>
              <a:rPr lang="tr-TR" sz="2800" i="1" dirty="0"/>
              <a:t>Tedarik zincirinin tekrar dizaynı</a:t>
            </a:r>
          </a:p>
          <a:p>
            <a:pPr algn="ctr"/>
            <a:endParaRPr lang="tr-TR" dirty="0"/>
          </a:p>
        </p:txBody>
      </p:sp>
      <p:sp>
        <p:nvSpPr>
          <p:cNvPr id="50" name="49 İkizkenar Üçgen"/>
          <p:cNvSpPr/>
          <p:nvPr/>
        </p:nvSpPr>
        <p:spPr>
          <a:xfrm rot="5400000">
            <a:off x="4158044" y="5067092"/>
            <a:ext cx="1620000" cy="360040"/>
          </a:xfrm>
          <a:prstGeom prst="triangle">
            <a:avLst>
              <a:gd name="adj" fmla="val 51487"/>
            </a:avLst>
          </a:prstGeom>
          <a:solidFill>
            <a:schemeClr val="bg1">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a:xfrm>
            <a:off x="673224" y="1783357"/>
            <a:ext cx="8003232" cy="4525963"/>
          </a:xfrm>
        </p:spPr>
        <p:txBody>
          <a:bodyPr/>
          <a:lstStyle/>
          <a:p>
            <a:r>
              <a:rPr lang="tr-TR" dirty="0"/>
              <a:t>Karbondioksit emisyonunun azaltılması </a:t>
            </a:r>
          </a:p>
          <a:p>
            <a:r>
              <a:rPr lang="tr-TR" dirty="0"/>
              <a:t>Gürültü kirliliğinin engellenmesi</a:t>
            </a:r>
          </a:p>
          <a:p>
            <a:r>
              <a:rPr lang="tr-TR" dirty="0"/>
              <a:t>Depolarda ısınmanın ve soğutmanın alternatif enerji kaynaklarıyla (rüzgar, güneş enerjisi, jeotermal enerji, yer altı ısıtması vb.) yapılması</a:t>
            </a:r>
          </a:p>
          <a:p>
            <a:r>
              <a:rPr lang="tr-TR" dirty="0"/>
              <a:t>Şehir içi dağıtımlarda fosil yakıt kullanmayan araçların kullanılması…. gibi</a:t>
            </a:r>
          </a:p>
          <a:p>
            <a:endParaRPr lang="tr-TR"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Yeşil Paketleme</a:t>
            </a:r>
          </a:p>
        </p:txBody>
      </p:sp>
      <p:sp>
        <p:nvSpPr>
          <p:cNvPr id="3" name="2 İçerik Yer Tutucusu"/>
          <p:cNvSpPr>
            <a:spLocks noGrp="1"/>
          </p:cNvSpPr>
          <p:nvPr>
            <p:ph idx="1"/>
          </p:nvPr>
        </p:nvSpPr>
        <p:spPr>
          <a:xfrm>
            <a:off x="685800" y="1844824"/>
            <a:ext cx="7772400" cy="4114800"/>
          </a:xfrm>
        </p:spPr>
        <p:txBody>
          <a:bodyPr/>
          <a:lstStyle/>
          <a:p>
            <a:r>
              <a:rPr lang="tr-TR" dirty="0"/>
              <a:t>Günümüzde kullanılan paketleme formları genellikle petrol bazlı materyallerden üretilmektedir.</a:t>
            </a:r>
          </a:p>
          <a:p>
            <a:r>
              <a:rPr lang="tr-TR" dirty="0"/>
              <a:t>Ancak giderek artan bir ölçüde yeniden kullanılabilir materyaller bulup kullanma çalışmaları vardır. </a:t>
            </a:r>
          </a:p>
          <a:p>
            <a:r>
              <a:rPr lang="tr-TR" dirty="0"/>
              <a:t>Yeşil paketleme materyalleri çevreye çok az etkisi olan veya hiçbir etkisi olmayan sürdürülebilir paketleme için kullanılır </a:t>
            </a:r>
          </a:p>
          <a:p>
            <a:endParaRPr lang="tr-TR"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Tersine Lojistik</a:t>
            </a:r>
          </a:p>
        </p:txBody>
      </p:sp>
      <p:sp>
        <p:nvSpPr>
          <p:cNvPr id="3" name="2 İçerik Yer Tutucusu"/>
          <p:cNvSpPr>
            <a:spLocks noGrp="1"/>
          </p:cNvSpPr>
          <p:nvPr>
            <p:ph idx="1"/>
          </p:nvPr>
        </p:nvSpPr>
        <p:spPr/>
        <p:txBody>
          <a:bodyPr/>
          <a:lstStyle/>
          <a:p>
            <a:r>
              <a:rPr lang="tr-TR" dirty="0"/>
              <a:t>Tersine lojistik hammadde, yarı mamul, nihai ürün ve buna ilişkin bilgilerin tüketim noktasından orijine doğru </a:t>
            </a:r>
            <a:r>
              <a:rPr lang="tr-TR" i="1" dirty="0"/>
              <a:t>değer kazanımı </a:t>
            </a:r>
            <a:r>
              <a:rPr lang="tr-TR" dirty="0"/>
              <a:t>ya da </a:t>
            </a:r>
            <a:r>
              <a:rPr lang="tr-TR" i="1" dirty="0"/>
              <a:t>uygun şekilde yok edilmesini sağlamak</a:t>
            </a:r>
            <a:r>
              <a:rPr lang="tr-TR" dirty="0"/>
              <a:t> amacıyla etkin akışını planlama, uygulama ve kontrol etme aktivitesidir.</a:t>
            </a:r>
          </a:p>
          <a:p>
            <a:pPr>
              <a:buFontTx/>
              <a:buChar char="-"/>
            </a:pPr>
            <a:endParaRPr lang="tr-T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a:t>INTERMODAL TAŞIMACILIK</a:t>
            </a:r>
            <a:endParaRPr lang="tr-TR" dirty="0"/>
          </a:p>
        </p:txBody>
      </p:sp>
      <p:sp>
        <p:nvSpPr>
          <p:cNvPr id="3" name="İçerik Yer Tutucusu 2"/>
          <p:cNvSpPr>
            <a:spLocks noGrp="1"/>
          </p:cNvSpPr>
          <p:nvPr>
            <p:ph idx="1"/>
          </p:nvPr>
        </p:nvSpPr>
        <p:spPr/>
        <p:txBody>
          <a:bodyPr>
            <a:normAutofit/>
          </a:bodyPr>
          <a:lstStyle/>
          <a:p>
            <a:pPr algn="just" fontAlgn="base"/>
            <a:r>
              <a:rPr lang="tr-TR" dirty="0" err="1"/>
              <a:t>İntermodal</a:t>
            </a:r>
            <a:r>
              <a:rPr lang="tr-TR" dirty="0"/>
              <a:t> taşımacılıkta, yükleme ve varış adresi arasında kullanılacak farklı taşıma </a:t>
            </a:r>
            <a:r>
              <a:rPr lang="tr-TR" dirty="0" err="1"/>
              <a:t>modları</a:t>
            </a:r>
            <a:r>
              <a:rPr lang="tr-TR" dirty="0"/>
              <a:t> için, birden fazla taşıyıcı ve taşıma sözleşmesi yapılmaktadır. Örnek vermek gerekirse; dış dolum yapılan konteyner taşımaları ve Ro-Ro güzergahını kullanan karayolu araçları ile yapılan taşımalar; taşıma ünitesinin içindeki yüklerin, başka bir üniteye aktarılmadan sevk edildiği </a:t>
            </a:r>
            <a:r>
              <a:rPr lang="tr-TR" dirty="0" err="1"/>
              <a:t>intermodal</a:t>
            </a:r>
            <a:r>
              <a:rPr lang="tr-TR" dirty="0"/>
              <a:t> taşımalara örnektir.</a:t>
            </a:r>
          </a:p>
          <a:p>
            <a:pPr algn="just"/>
            <a:endParaRPr lang="tr-TR" dirty="0"/>
          </a:p>
          <a:p>
            <a:endParaRPr lang="tr-TR" dirty="0"/>
          </a:p>
        </p:txBody>
      </p:sp>
    </p:spTree>
    <p:extLst>
      <p:ext uri="{BB962C8B-B14F-4D97-AF65-F5344CB8AC3E}">
        <p14:creationId xmlns:p14="http://schemas.microsoft.com/office/powerpoint/2010/main" val="36165313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Konusu</a:t>
            </a:r>
          </a:p>
        </p:txBody>
      </p:sp>
      <p:sp>
        <p:nvSpPr>
          <p:cNvPr id="3" name="2 İçerik Yer Tutucusu"/>
          <p:cNvSpPr>
            <a:spLocks noGrp="1"/>
          </p:cNvSpPr>
          <p:nvPr>
            <p:ph idx="1"/>
          </p:nvPr>
        </p:nvSpPr>
        <p:spPr>
          <a:xfrm>
            <a:off x="457200" y="1600200"/>
            <a:ext cx="8507288" cy="4525963"/>
          </a:xfrm>
        </p:spPr>
        <p:txBody>
          <a:bodyPr/>
          <a:lstStyle/>
          <a:p>
            <a:pPr>
              <a:buFontTx/>
              <a:buChar char="-"/>
            </a:pPr>
            <a:r>
              <a:rPr lang="tr-TR" i="1" dirty="0"/>
              <a:t>Üretim hataları ve ürün geri çağırma, Toyota örneği</a:t>
            </a:r>
          </a:p>
          <a:p>
            <a:pPr>
              <a:buFontTx/>
              <a:buChar char="-"/>
            </a:pPr>
            <a:r>
              <a:rPr lang="tr-TR" i="1" dirty="0"/>
              <a:t>Son kullanma tarihinin geçmesi</a:t>
            </a:r>
          </a:p>
          <a:p>
            <a:pPr>
              <a:buFontTx/>
              <a:buChar char="-"/>
            </a:pPr>
            <a:r>
              <a:rPr lang="tr-TR" i="1" dirty="0"/>
              <a:t>Stok fazlası</a:t>
            </a:r>
          </a:p>
          <a:p>
            <a:pPr>
              <a:buFontTx/>
              <a:buChar char="-"/>
            </a:pPr>
            <a:r>
              <a:rPr lang="tr-TR" i="1" dirty="0"/>
              <a:t>Ürünün zarar görmesi</a:t>
            </a:r>
          </a:p>
          <a:p>
            <a:pPr>
              <a:buFontTx/>
              <a:buChar char="-"/>
            </a:pPr>
            <a:r>
              <a:rPr lang="tr-TR" i="1" dirty="0"/>
              <a:t>İade</a:t>
            </a:r>
          </a:p>
          <a:p>
            <a:pPr>
              <a:buFontTx/>
              <a:buChar char="-"/>
            </a:pPr>
            <a:r>
              <a:rPr lang="tr-TR" i="1" dirty="0"/>
              <a:t>Kullanım ömrünü tamamlamış ürünler</a:t>
            </a:r>
          </a:p>
          <a:p>
            <a:pPr>
              <a:buFontTx/>
              <a:buChar char="-"/>
            </a:pPr>
            <a:r>
              <a:rPr lang="tr-TR" i="1" dirty="0"/>
              <a:t>Paketleme ve taşıma materyalleri</a:t>
            </a:r>
          </a:p>
          <a:p>
            <a:endParaRPr lang="tr-TR" dirty="0"/>
          </a:p>
        </p:txBody>
      </p:sp>
      <p:pic>
        <p:nvPicPr>
          <p:cNvPr id="4" name="Resim 3" descr="Ekran Kırpm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2093442"/>
            <a:ext cx="2659828" cy="2088232"/>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Tersine lojistik yaklaşımının faydaları</a:t>
            </a:r>
          </a:p>
        </p:txBody>
      </p:sp>
      <p:sp>
        <p:nvSpPr>
          <p:cNvPr id="3" name="İçerik Yer Tutucusu 2"/>
          <p:cNvSpPr>
            <a:spLocks noGrp="1"/>
          </p:cNvSpPr>
          <p:nvPr>
            <p:ph idx="1"/>
          </p:nvPr>
        </p:nvSpPr>
        <p:spPr/>
        <p:txBody>
          <a:bodyPr>
            <a:normAutofit fontScale="77500" lnSpcReduction="20000"/>
          </a:bodyPr>
          <a:lstStyle/>
          <a:p>
            <a:r>
              <a:rPr lang="tr-TR" b="1" dirty="0"/>
              <a:t>Kazanca Dönüştürülme: </a:t>
            </a:r>
            <a:r>
              <a:rPr lang="tr-TR" dirty="0"/>
              <a:t>Şirketler tersine lojistik faaliyetlerini iyi yönetebildikleri takdirde bir çok yeni kazanç sağlama imkanına da sahip olabilmektedirler. Zamanında ve doğru şekilde yapılan ürün dönüşleri ile bir ürünü yeniden satılabilir duruma getirerek bu kapsamda yeniden paketleme, bazı parçalarını yedek parça olarak tekrar satabilme ve benzeri kazanımlar elde edilebilmektedir. </a:t>
            </a:r>
          </a:p>
          <a:p>
            <a:r>
              <a:rPr lang="tr-TR" b="1" dirty="0"/>
              <a:t>Karların Korunması: </a:t>
            </a:r>
            <a:r>
              <a:rPr lang="tr-TR" dirty="0"/>
              <a:t>Kanunlarca desteklenen çevreci bir uygulama olan tersine lojistik uygulamaları sayesinde olası kanun kaynaklı cezaların önüne geçme imkanı bulunabilmektedir. Böylece bu sebepten ötürü cezalara para ödenmeyerek kazançlar daha iyi korunabilmektedir. </a:t>
            </a:r>
          </a:p>
          <a:p>
            <a:r>
              <a:rPr lang="tr-TR" b="1" dirty="0"/>
              <a:t>Müşteri Sadakati: </a:t>
            </a:r>
            <a:r>
              <a:rPr lang="tr-TR" dirty="0"/>
              <a:t>2005 yılında Amerika’da yapılan bir araştırmada müşterilerin yüzde 95’i iyi bir ürün geri dönüş ve ürün destek politikası olmayan firmalardan mümkün olduğunca alışveriş yapmamak istemektedir</a:t>
            </a:r>
          </a:p>
        </p:txBody>
      </p:sp>
    </p:spTree>
    <p:extLst>
      <p:ext uri="{BB962C8B-B14F-4D97-AF65-F5344CB8AC3E}">
        <p14:creationId xmlns:p14="http://schemas.microsoft.com/office/powerpoint/2010/main" val="24723147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Tersine lojistik yaklaşımının faydaları</a:t>
            </a:r>
          </a:p>
        </p:txBody>
      </p:sp>
      <p:sp>
        <p:nvSpPr>
          <p:cNvPr id="3" name="İçerik Yer Tutucusu 2"/>
          <p:cNvSpPr>
            <a:spLocks noGrp="1"/>
          </p:cNvSpPr>
          <p:nvPr>
            <p:ph idx="1"/>
          </p:nvPr>
        </p:nvSpPr>
        <p:spPr/>
        <p:txBody>
          <a:bodyPr>
            <a:normAutofit fontScale="92500" lnSpcReduction="20000"/>
          </a:bodyPr>
          <a:lstStyle/>
          <a:p>
            <a:r>
              <a:rPr lang="tr-TR" b="1" dirty="0"/>
              <a:t>Bertarafın Yararları: </a:t>
            </a:r>
            <a:r>
              <a:rPr lang="tr-TR" dirty="0"/>
              <a:t>İşletmeler öncelikli olarak tersine lojistik ile elde edilen ürünleri ilgili işlemler yapıldıktan sonra yeniden satışa sunma eğilimindedirler. Fakat bazı durumlarda ürünlerin bertarafı işletmeye avantaj sağlayıcı nitelikte olabilmektedir. Örneğin; ürünlerin yasalara uygun bir şekilde bertarafı fazla stok maliyetlerinin önüne geçerek ülkeden ülkeye değişen oranlarda vergi avantajı da sağlayabilmektedirler.</a:t>
            </a:r>
          </a:p>
          <a:p>
            <a:r>
              <a:rPr lang="tr-TR" dirty="0"/>
              <a:t> </a:t>
            </a:r>
            <a:r>
              <a:rPr lang="tr-TR" b="1" dirty="0"/>
              <a:t>Geri Dönüşüm Oranlarının Maksimize Edilmesi: </a:t>
            </a:r>
            <a:r>
              <a:rPr lang="tr-TR" dirty="0"/>
              <a:t>Yanlış bir şekilde tasarlanan tersine lojistik ağı şirket için aynı zamanda zarara yol açabilmektedir. Fakat doğru bir şekilde yapıldığında geri dönüşüm oranlarına büyük bir miktarda katkısı bulunabilecektir. </a:t>
            </a:r>
          </a:p>
        </p:txBody>
      </p:sp>
    </p:spTree>
    <p:extLst>
      <p:ext uri="{BB962C8B-B14F-4D97-AF65-F5344CB8AC3E}">
        <p14:creationId xmlns:p14="http://schemas.microsoft.com/office/powerpoint/2010/main" val="9142052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Farkları</a:t>
            </a:r>
          </a:p>
        </p:txBody>
      </p:sp>
      <p:graphicFrame>
        <p:nvGraphicFramePr>
          <p:cNvPr id="4" name="3 Tablo"/>
          <p:cNvGraphicFramePr>
            <a:graphicFrameLocks noGrp="1"/>
          </p:cNvGraphicFramePr>
          <p:nvPr/>
        </p:nvGraphicFramePr>
        <p:xfrm>
          <a:off x="1259632" y="2060848"/>
          <a:ext cx="7416824" cy="4033626"/>
        </p:xfrm>
        <a:graphic>
          <a:graphicData uri="http://schemas.openxmlformats.org/drawingml/2006/table">
            <a:tbl>
              <a:tblPr firstRow="1" bandRow="1">
                <a:tableStyleId>{9D7B26C5-4107-4FEC-AEDC-1716B250A1EF}</a:tableStyleId>
              </a:tblPr>
              <a:tblGrid>
                <a:gridCol w="3708412">
                  <a:extLst>
                    <a:ext uri="{9D8B030D-6E8A-4147-A177-3AD203B41FA5}">
                      <a16:colId xmlns:a16="http://schemas.microsoft.com/office/drawing/2014/main" val="20000"/>
                    </a:ext>
                  </a:extLst>
                </a:gridCol>
                <a:gridCol w="3708412">
                  <a:extLst>
                    <a:ext uri="{9D8B030D-6E8A-4147-A177-3AD203B41FA5}">
                      <a16:colId xmlns:a16="http://schemas.microsoft.com/office/drawing/2014/main" val="20001"/>
                    </a:ext>
                  </a:extLst>
                </a:gridCol>
              </a:tblGrid>
              <a:tr h="672271">
                <a:tc>
                  <a:txBody>
                    <a:bodyPr/>
                    <a:lstStyle/>
                    <a:p>
                      <a:r>
                        <a:rPr lang="tr-TR" sz="2000" dirty="0"/>
                        <a:t>İleri Lojistik</a:t>
                      </a:r>
                    </a:p>
                  </a:txBody>
                  <a:tcPr/>
                </a:tc>
                <a:tc>
                  <a:txBody>
                    <a:bodyPr/>
                    <a:lstStyle/>
                    <a:p>
                      <a:r>
                        <a:rPr lang="tr-TR" sz="2000" dirty="0"/>
                        <a:t>Tersine Lojistik</a:t>
                      </a:r>
                    </a:p>
                  </a:txBody>
                  <a:tcPr/>
                </a:tc>
                <a:extLst>
                  <a:ext uri="{0D108BD9-81ED-4DB2-BD59-A6C34878D82A}">
                    <a16:rowId xmlns:a16="http://schemas.microsoft.com/office/drawing/2014/main" val="10000"/>
                  </a:ext>
                </a:extLst>
              </a:tr>
              <a:tr h="672271">
                <a:tc>
                  <a:txBody>
                    <a:bodyPr/>
                    <a:lstStyle/>
                    <a:p>
                      <a:r>
                        <a:rPr lang="tr-TR" sz="2000" dirty="0"/>
                        <a:t>Tahminler görece belirgindir</a:t>
                      </a:r>
                    </a:p>
                  </a:txBody>
                  <a:tcPr/>
                </a:tc>
                <a:tc>
                  <a:txBody>
                    <a:bodyPr/>
                    <a:lstStyle/>
                    <a:p>
                      <a:r>
                        <a:rPr lang="tr-TR" sz="2000" dirty="0"/>
                        <a:t>Talep tahmini daha zordur</a:t>
                      </a:r>
                    </a:p>
                  </a:txBody>
                  <a:tcPr/>
                </a:tc>
                <a:extLst>
                  <a:ext uri="{0D108BD9-81ED-4DB2-BD59-A6C34878D82A}">
                    <a16:rowId xmlns:a16="http://schemas.microsoft.com/office/drawing/2014/main" val="10001"/>
                  </a:ext>
                </a:extLst>
              </a:tr>
              <a:tr h="672271">
                <a:tc>
                  <a:txBody>
                    <a:bodyPr/>
                    <a:lstStyle/>
                    <a:p>
                      <a:r>
                        <a:rPr lang="tr-TR" sz="2000" dirty="0"/>
                        <a:t>Birden çoğa doğru</a:t>
                      </a:r>
                    </a:p>
                  </a:txBody>
                  <a:tcPr/>
                </a:tc>
                <a:tc>
                  <a:txBody>
                    <a:bodyPr/>
                    <a:lstStyle/>
                    <a:p>
                      <a:r>
                        <a:rPr lang="tr-TR" sz="2000" dirty="0"/>
                        <a:t>Çoktan bire doğru</a:t>
                      </a:r>
                    </a:p>
                  </a:txBody>
                  <a:tcPr/>
                </a:tc>
                <a:extLst>
                  <a:ext uri="{0D108BD9-81ED-4DB2-BD59-A6C34878D82A}">
                    <a16:rowId xmlns:a16="http://schemas.microsoft.com/office/drawing/2014/main" val="10002"/>
                  </a:ext>
                </a:extLst>
              </a:tr>
              <a:tr h="672271">
                <a:tc>
                  <a:txBody>
                    <a:bodyPr/>
                    <a:lstStyle/>
                    <a:p>
                      <a:r>
                        <a:rPr lang="tr-TR" sz="2000" dirty="0"/>
                        <a:t>Standart kalite</a:t>
                      </a:r>
                    </a:p>
                  </a:txBody>
                  <a:tcPr/>
                </a:tc>
                <a:tc>
                  <a:txBody>
                    <a:bodyPr/>
                    <a:lstStyle/>
                    <a:p>
                      <a:r>
                        <a:rPr lang="tr-TR" sz="2000" dirty="0"/>
                        <a:t>Standart olmayan kalite</a:t>
                      </a:r>
                    </a:p>
                  </a:txBody>
                  <a:tcPr/>
                </a:tc>
                <a:extLst>
                  <a:ext uri="{0D108BD9-81ED-4DB2-BD59-A6C34878D82A}">
                    <a16:rowId xmlns:a16="http://schemas.microsoft.com/office/drawing/2014/main" val="10003"/>
                  </a:ext>
                </a:extLst>
              </a:tr>
              <a:tr h="672271">
                <a:tc>
                  <a:txBody>
                    <a:bodyPr/>
                    <a:lstStyle/>
                    <a:p>
                      <a:r>
                        <a:rPr lang="tr-TR" sz="2000" dirty="0"/>
                        <a:t>Standart dağıtım kanalları</a:t>
                      </a:r>
                    </a:p>
                  </a:txBody>
                  <a:tcPr/>
                </a:tc>
                <a:tc>
                  <a:txBody>
                    <a:bodyPr/>
                    <a:lstStyle/>
                    <a:p>
                      <a:r>
                        <a:rPr lang="tr-TR" sz="2000" dirty="0"/>
                        <a:t>Alternatif dağıtım kanalları</a:t>
                      </a:r>
                    </a:p>
                  </a:txBody>
                  <a:tcPr/>
                </a:tc>
                <a:extLst>
                  <a:ext uri="{0D108BD9-81ED-4DB2-BD59-A6C34878D82A}">
                    <a16:rowId xmlns:a16="http://schemas.microsoft.com/office/drawing/2014/main" val="10004"/>
                  </a:ext>
                </a:extLst>
              </a:tr>
              <a:tr h="672271">
                <a:tc>
                  <a:txBody>
                    <a:bodyPr/>
                    <a:lstStyle/>
                    <a:p>
                      <a:r>
                        <a:rPr lang="tr-TR" sz="2000" dirty="0"/>
                        <a:t>Daha sistematiktir</a:t>
                      </a:r>
                    </a:p>
                  </a:txBody>
                  <a:tcPr/>
                </a:tc>
                <a:tc>
                  <a:txBody>
                    <a:bodyPr/>
                    <a:lstStyle/>
                    <a:p>
                      <a:r>
                        <a:rPr lang="tr-TR" sz="2000" dirty="0"/>
                        <a:t>Sistematik değildir</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İleri ve Tersine Lojistik Süreçleri</a:t>
            </a:r>
          </a:p>
        </p:txBody>
      </p:sp>
      <p:pic>
        <p:nvPicPr>
          <p:cNvPr id="4" name="Picture 2" descr="C:\Program Files\Microsoft Office\MEDIA\CAGCAT10\j0205462.wmf"/>
          <p:cNvPicPr>
            <a:picLocks noChangeAspect="1" noChangeArrowheads="1"/>
          </p:cNvPicPr>
          <p:nvPr/>
        </p:nvPicPr>
        <p:blipFill>
          <a:blip r:embed="rId2" cstate="print"/>
          <a:srcRect/>
          <a:stretch>
            <a:fillRect/>
          </a:stretch>
        </p:blipFill>
        <p:spPr bwMode="auto">
          <a:xfrm>
            <a:off x="4427984" y="1988840"/>
            <a:ext cx="1606387" cy="1597976"/>
          </a:xfrm>
          <a:prstGeom prst="rect">
            <a:avLst/>
          </a:prstGeom>
          <a:noFill/>
        </p:spPr>
      </p:pic>
      <p:pic>
        <p:nvPicPr>
          <p:cNvPr id="5" name="Picture 6" descr="C:\Program Files\Microsoft Office\MEDIA\CAGCAT10\j0235319.wmf"/>
          <p:cNvPicPr>
            <a:picLocks noChangeAspect="1" noChangeArrowheads="1"/>
          </p:cNvPicPr>
          <p:nvPr/>
        </p:nvPicPr>
        <p:blipFill>
          <a:blip r:embed="rId3" cstate="print"/>
          <a:srcRect/>
          <a:stretch>
            <a:fillRect/>
          </a:stretch>
        </p:blipFill>
        <p:spPr bwMode="auto">
          <a:xfrm>
            <a:off x="107504" y="2043935"/>
            <a:ext cx="792088" cy="809001"/>
          </a:xfrm>
          <a:prstGeom prst="rect">
            <a:avLst/>
          </a:prstGeom>
          <a:noFill/>
        </p:spPr>
      </p:pic>
      <p:pic>
        <p:nvPicPr>
          <p:cNvPr id="6" name="Picture 6" descr="C:\Program Files\Microsoft Office\MEDIA\CAGCAT10\j0235319.wmf"/>
          <p:cNvPicPr>
            <a:picLocks noChangeAspect="1" noChangeArrowheads="1"/>
          </p:cNvPicPr>
          <p:nvPr/>
        </p:nvPicPr>
        <p:blipFill>
          <a:blip r:embed="rId3" cstate="print"/>
          <a:srcRect/>
          <a:stretch>
            <a:fillRect/>
          </a:stretch>
        </p:blipFill>
        <p:spPr bwMode="auto">
          <a:xfrm>
            <a:off x="107504" y="2980039"/>
            <a:ext cx="792088" cy="809001"/>
          </a:xfrm>
          <a:prstGeom prst="rect">
            <a:avLst/>
          </a:prstGeom>
          <a:noFill/>
        </p:spPr>
      </p:pic>
      <p:pic>
        <p:nvPicPr>
          <p:cNvPr id="7" name="Picture 6" descr="C:\Program Files\Microsoft Office\MEDIA\CAGCAT10\j0235319.wmf"/>
          <p:cNvPicPr>
            <a:picLocks noChangeAspect="1" noChangeArrowheads="1"/>
          </p:cNvPicPr>
          <p:nvPr/>
        </p:nvPicPr>
        <p:blipFill>
          <a:blip r:embed="rId3" cstate="print"/>
          <a:srcRect/>
          <a:stretch>
            <a:fillRect/>
          </a:stretch>
        </p:blipFill>
        <p:spPr bwMode="auto">
          <a:xfrm>
            <a:off x="129715" y="3916143"/>
            <a:ext cx="792088" cy="809001"/>
          </a:xfrm>
          <a:prstGeom prst="rect">
            <a:avLst/>
          </a:prstGeom>
          <a:noFill/>
        </p:spPr>
      </p:pic>
      <p:pic>
        <p:nvPicPr>
          <p:cNvPr id="1027" name="Picture 3" descr="C:\Users\sguner\Desktop\fabrika5.gif"/>
          <p:cNvPicPr>
            <a:picLocks noChangeAspect="1" noChangeArrowheads="1"/>
          </p:cNvPicPr>
          <p:nvPr/>
        </p:nvPicPr>
        <p:blipFill>
          <a:blip r:embed="rId4" cstate="print"/>
          <a:srcRect/>
          <a:stretch>
            <a:fillRect/>
          </a:stretch>
        </p:blipFill>
        <p:spPr bwMode="auto">
          <a:xfrm>
            <a:off x="3275856" y="5660505"/>
            <a:ext cx="1470447" cy="1197495"/>
          </a:xfrm>
          <a:prstGeom prst="rect">
            <a:avLst/>
          </a:prstGeom>
          <a:noFill/>
        </p:spPr>
      </p:pic>
      <p:pic>
        <p:nvPicPr>
          <p:cNvPr id="1028" name="Picture 4" descr="C:\Program Files\Microsoft Office\MEDIA\CAGCAT10\j0285360.wmf"/>
          <p:cNvPicPr>
            <a:picLocks noChangeAspect="1" noChangeArrowheads="1"/>
          </p:cNvPicPr>
          <p:nvPr/>
        </p:nvPicPr>
        <p:blipFill>
          <a:blip r:embed="rId5" cstate="print"/>
          <a:srcRect/>
          <a:stretch>
            <a:fillRect/>
          </a:stretch>
        </p:blipFill>
        <p:spPr bwMode="auto">
          <a:xfrm>
            <a:off x="2306839" y="2780928"/>
            <a:ext cx="1041025" cy="1283072"/>
          </a:xfrm>
          <a:prstGeom prst="rect">
            <a:avLst/>
          </a:prstGeom>
          <a:noFill/>
        </p:spPr>
      </p:pic>
      <p:pic>
        <p:nvPicPr>
          <p:cNvPr id="11" name="Picture 6" descr="C:\Program Files\Microsoft Office\MEDIA\CAGCAT10\j0235319.wmf"/>
          <p:cNvPicPr>
            <a:picLocks noChangeAspect="1" noChangeArrowheads="1"/>
          </p:cNvPicPr>
          <p:nvPr/>
        </p:nvPicPr>
        <p:blipFill>
          <a:blip r:embed="rId3" cstate="print"/>
          <a:srcRect/>
          <a:stretch>
            <a:fillRect/>
          </a:stretch>
        </p:blipFill>
        <p:spPr bwMode="auto">
          <a:xfrm>
            <a:off x="4932040" y="4005064"/>
            <a:ext cx="792088" cy="809001"/>
          </a:xfrm>
          <a:prstGeom prst="rect">
            <a:avLst/>
          </a:prstGeom>
          <a:noFill/>
        </p:spPr>
      </p:pic>
      <p:pic>
        <p:nvPicPr>
          <p:cNvPr id="1030" name="Picture 6" descr="C:\Users\sguner\AppData\Local\Microsoft\Windows\Temporary Internet Files\Content.IE5\DLSJNABB\MC900441942[1].wmf"/>
          <p:cNvPicPr>
            <a:picLocks noChangeAspect="1" noChangeArrowheads="1"/>
          </p:cNvPicPr>
          <p:nvPr/>
        </p:nvPicPr>
        <p:blipFill>
          <a:blip r:embed="rId6" cstate="print"/>
          <a:srcRect/>
          <a:stretch>
            <a:fillRect/>
          </a:stretch>
        </p:blipFill>
        <p:spPr bwMode="auto">
          <a:xfrm>
            <a:off x="7884368" y="1825948"/>
            <a:ext cx="951482" cy="954980"/>
          </a:xfrm>
          <a:prstGeom prst="rect">
            <a:avLst/>
          </a:prstGeom>
          <a:noFill/>
        </p:spPr>
      </p:pic>
      <p:pic>
        <p:nvPicPr>
          <p:cNvPr id="16" name="Picture 6" descr="C:\Users\sguner\AppData\Local\Microsoft\Windows\Temporary Internet Files\Content.IE5\DLSJNABB\MC900441942[1].wmf"/>
          <p:cNvPicPr>
            <a:picLocks noChangeAspect="1" noChangeArrowheads="1"/>
          </p:cNvPicPr>
          <p:nvPr/>
        </p:nvPicPr>
        <p:blipFill>
          <a:blip r:embed="rId6" cstate="print"/>
          <a:srcRect/>
          <a:stretch>
            <a:fillRect/>
          </a:stretch>
        </p:blipFill>
        <p:spPr bwMode="auto">
          <a:xfrm>
            <a:off x="7884368" y="3050084"/>
            <a:ext cx="951482" cy="954980"/>
          </a:xfrm>
          <a:prstGeom prst="rect">
            <a:avLst/>
          </a:prstGeom>
          <a:noFill/>
        </p:spPr>
      </p:pic>
      <p:pic>
        <p:nvPicPr>
          <p:cNvPr id="17" name="Picture 6" descr="C:\Users\sguner\AppData\Local\Microsoft\Windows\Temporary Internet Files\Content.IE5\DLSJNABB\MC900441942[1].wmf"/>
          <p:cNvPicPr>
            <a:picLocks noChangeAspect="1" noChangeArrowheads="1"/>
          </p:cNvPicPr>
          <p:nvPr/>
        </p:nvPicPr>
        <p:blipFill>
          <a:blip r:embed="rId6" cstate="print"/>
          <a:srcRect/>
          <a:stretch>
            <a:fillRect/>
          </a:stretch>
        </p:blipFill>
        <p:spPr bwMode="auto">
          <a:xfrm>
            <a:off x="7884368" y="4274220"/>
            <a:ext cx="951482" cy="954980"/>
          </a:xfrm>
          <a:prstGeom prst="rect">
            <a:avLst/>
          </a:prstGeom>
          <a:noFill/>
        </p:spPr>
      </p:pic>
      <p:cxnSp>
        <p:nvCxnSpPr>
          <p:cNvPr id="19" name="18 Düz Ok Bağlayıcısı"/>
          <p:cNvCxnSpPr>
            <a:stCxn id="5" idx="3"/>
            <a:endCxn id="1028" idx="1"/>
          </p:cNvCxnSpPr>
          <p:nvPr/>
        </p:nvCxnSpPr>
        <p:spPr>
          <a:xfrm>
            <a:off x="899592" y="2448436"/>
            <a:ext cx="1407247" cy="9740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0 Düz Ok Bağlayıcısı"/>
          <p:cNvCxnSpPr>
            <a:stCxn id="6" idx="3"/>
            <a:endCxn id="1028" idx="1"/>
          </p:cNvCxnSpPr>
          <p:nvPr/>
        </p:nvCxnSpPr>
        <p:spPr>
          <a:xfrm>
            <a:off x="899592" y="3384540"/>
            <a:ext cx="1407247" cy="379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Düz Ok Bağlayıcısı"/>
          <p:cNvCxnSpPr>
            <a:stCxn id="7" idx="3"/>
            <a:endCxn id="1028" idx="1"/>
          </p:cNvCxnSpPr>
          <p:nvPr/>
        </p:nvCxnSpPr>
        <p:spPr>
          <a:xfrm flipV="1">
            <a:off x="921803" y="3422464"/>
            <a:ext cx="1385036" cy="8981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24 Düz Ok Bağlayıcısı"/>
          <p:cNvCxnSpPr>
            <a:stCxn id="1028" idx="3"/>
            <a:endCxn id="4" idx="1"/>
          </p:cNvCxnSpPr>
          <p:nvPr/>
        </p:nvCxnSpPr>
        <p:spPr>
          <a:xfrm flipV="1">
            <a:off x="3347864" y="2787828"/>
            <a:ext cx="1080120" cy="6346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28 Düz Ok Bağlayıcısı"/>
          <p:cNvCxnSpPr>
            <a:stCxn id="4" idx="3"/>
            <a:endCxn id="1030" idx="1"/>
          </p:cNvCxnSpPr>
          <p:nvPr/>
        </p:nvCxnSpPr>
        <p:spPr>
          <a:xfrm flipV="1">
            <a:off x="6034371" y="2303438"/>
            <a:ext cx="1849997" cy="4843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30 Düz Ok Bağlayıcısı"/>
          <p:cNvCxnSpPr>
            <a:stCxn id="4" idx="3"/>
            <a:endCxn id="16" idx="1"/>
          </p:cNvCxnSpPr>
          <p:nvPr/>
        </p:nvCxnSpPr>
        <p:spPr>
          <a:xfrm>
            <a:off x="6034371" y="2787828"/>
            <a:ext cx="1849997" cy="7397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32 Düz Ok Bağlayıcısı"/>
          <p:cNvCxnSpPr>
            <a:stCxn id="4" idx="3"/>
            <a:endCxn id="17" idx="1"/>
          </p:cNvCxnSpPr>
          <p:nvPr/>
        </p:nvCxnSpPr>
        <p:spPr>
          <a:xfrm>
            <a:off x="6034371" y="2787828"/>
            <a:ext cx="1849997" cy="19638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39 Düz Ok Bağlayıcısı"/>
          <p:cNvCxnSpPr>
            <a:stCxn id="17" idx="1"/>
            <a:endCxn id="11" idx="3"/>
          </p:cNvCxnSpPr>
          <p:nvPr/>
        </p:nvCxnSpPr>
        <p:spPr>
          <a:xfrm flipH="1" flipV="1">
            <a:off x="5724128" y="4409565"/>
            <a:ext cx="2160240" cy="3421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41 Düz Ok Bağlayıcısı"/>
          <p:cNvCxnSpPr>
            <a:stCxn id="16" idx="1"/>
            <a:endCxn id="11" idx="3"/>
          </p:cNvCxnSpPr>
          <p:nvPr/>
        </p:nvCxnSpPr>
        <p:spPr>
          <a:xfrm flipH="1">
            <a:off x="5724128" y="3527574"/>
            <a:ext cx="2160240" cy="88199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45 Düz Ok Bağlayıcısı"/>
          <p:cNvCxnSpPr>
            <a:stCxn id="1030" idx="1"/>
            <a:endCxn id="11" idx="3"/>
          </p:cNvCxnSpPr>
          <p:nvPr/>
        </p:nvCxnSpPr>
        <p:spPr>
          <a:xfrm flipH="1">
            <a:off x="5724128" y="2303438"/>
            <a:ext cx="2160240" cy="210612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49 Düz Ok Bağlayıcısı"/>
          <p:cNvCxnSpPr>
            <a:stCxn id="11" idx="1"/>
            <a:endCxn id="1027" idx="0"/>
          </p:cNvCxnSpPr>
          <p:nvPr/>
        </p:nvCxnSpPr>
        <p:spPr>
          <a:xfrm flipH="1">
            <a:off x="4011080" y="4409565"/>
            <a:ext cx="920960" cy="12509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51 Düz Ok Bağlayıcısı"/>
          <p:cNvCxnSpPr>
            <a:stCxn id="11" idx="1"/>
            <a:endCxn id="1037" idx="3"/>
          </p:cNvCxnSpPr>
          <p:nvPr/>
        </p:nvCxnSpPr>
        <p:spPr>
          <a:xfrm flipH="1">
            <a:off x="2123728" y="4409565"/>
            <a:ext cx="2808312" cy="9996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53 Düz Ok Bağlayıcısı"/>
          <p:cNvCxnSpPr>
            <a:stCxn id="1037" idx="0"/>
            <a:endCxn id="1028" idx="1"/>
          </p:cNvCxnSpPr>
          <p:nvPr/>
        </p:nvCxnSpPr>
        <p:spPr>
          <a:xfrm flipV="1">
            <a:off x="1709948" y="3422464"/>
            <a:ext cx="596891" cy="159071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55 Düz Ok Bağlayıcısı"/>
          <p:cNvCxnSpPr>
            <a:stCxn id="1037" idx="0"/>
            <a:endCxn id="7" idx="3"/>
          </p:cNvCxnSpPr>
          <p:nvPr/>
        </p:nvCxnSpPr>
        <p:spPr>
          <a:xfrm flipH="1" flipV="1">
            <a:off x="921803" y="4320644"/>
            <a:ext cx="788145" cy="6925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57 Düz Ok Bağlayıcısı"/>
          <p:cNvCxnSpPr>
            <a:stCxn id="1037" idx="0"/>
            <a:endCxn id="6" idx="3"/>
          </p:cNvCxnSpPr>
          <p:nvPr/>
        </p:nvCxnSpPr>
        <p:spPr>
          <a:xfrm flipH="1" flipV="1">
            <a:off x="899592" y="3384540"/>
            <a:ext cx="810356" cy="16286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59 Düz Ok Bağlayıcısı"/>
          <p:cNvCxnSpPr>
            <a:stCxn id="1037" idx="0"/>
            <a:endCxn id="5" idx="3"/>
          </p:cNvCxnSpPr>
          <p:nvPr/>
        </p:nvCxnSpPr>
        <p:spPr>
          <a:xfrm flipH="1" flipV="1">
            <a:off x="899592" y="2448436"/>
            <a:ext cx="810356" cy="25647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63 Düz Ok Bağlayıcısı"/>
          <p:cNvCxnSpPr/>
          <p:nvPr/>
        </p:nvCxnSpPr>
        <p:spPr>
          <a:xfrm>
            <a:off x="7884368" y="6185049"/>
            <a:ext cx="115212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64 Metin kutusu"/>
          <p:cNvSpPr txBox="1"/>
          <p:nvPr/>
        </p:nvSpPr>
        <p:spPr>
          <a:xfrm>
            <a:off x="7884368" y="5929535"/>
            <a:ext cx="1152128" cy="307777"/>
          </a:xfrm>
          <a:prstGeom prst="rect">
            <a:avLst/>
          </a:prstGeom>
          <a:noFill/>
        </p:spPr>
        <p:txBody>
          <a:bodyPr wrap="square" rtlCol="0">
            <a:spAutoFit/>
          </a:bodyPr>
          <a:lstStyle/>
          <a:p>
            <a:r>
              <a:rPr lang="tr-TR" sz="1400" i="1" dirty="0"/>
              <a:t>İleri Lojistik</a:t>
            </a:r>
          </a:p>
        </p:txBody>
      </p:sp>
      <p:cxnSp>
        <p:nvCxnSpPr>
          <p:cNvPr id="68" name="67 Düz Ok Bağlayıcısı"/>
          <p:cNvCxnSpPr/>
          <p:nvPr/>
        </p:nvCxnSpPr>
        <p:spPr>
          <a:xfrm flipH="1">
            <a:off x="7812360" y="6597352"/>
            <a:ext cx="122413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9" name="68 Metin kutusu"/>
          <p:cNvSpPr txBox="1"/>
          <p:nvPr/>
        </p:nvSpPr>
        <p:spPr>
          <a:xfrm>
            <a:off x="7884368" y="6289575"/>
            <a:ext cx="1440160" cy="307777"/>
          </a:xfrm>
          <a:prstGeom prst="rect">
            <a:avLst/>
          </a:prstGeom>
          <a:noFill/>
        </p:spPr>
        <p:txBody>
          <a:bodyPr wrap="square" rtlCol="0">
            <a:spAutoFit/>
          </a:bodyPr>
          <a:lstStyle/>
          <a:p>
            <a:r>
              <a:rPr lang="tr-TR" sz="1400" i="1" dirty="0"/>
              <a:t>Tersine Lojistik</a:t>
            </a:r>
          </a:p>
        </p:txBody>
      </p:sp>
      <p:sp>
        <p:nvSpPr>
          <p:cNvPr id="72" name="71 Metin kutusu"/>
          <p:cNvSpPr txBox="1"/>
          <p:nvPr/>
        </p:nvSpPr>
        <p:spPr>
          <a:xfrm>
            <a:off x="-36512" y="1772816"/>
            <a:ext cx="1512168" cy="307777"/>
          </a:xfrm>
          <a:prstGeom prst="rect">
            <a:avLst/>
          </a:prstGeom>
          <a:noFill/>
        </p:spPr>
        <p:txBody>
          <a:bodyPr wrap="square" rtlCol="0">
            <a:spAutoFit/>
          </a:bodyPr>
          <a:lstStyle/>
          <a:p>
            <a:r>
              <a:rPr lang="tr-TR" sz="1400" dirty="0"/>
              <a:t>TEDARİKÇİLER</a:t>
            </a:r>
          </a:p>
        </p:txBody>
      </p:sp>
      <p:sp>
        <p:nvSpPr>
          <p:cNvPr id="73" name="72 Metin kutusu"/>
          <p:cNvSpPr txBox="1"/>
          <p:nvPr/>
        </p:nvSpPr>
        <p:spPr>
          <a:xfrm>
            <a:off x="2267744" y="2473151"/>
            <a:ext cx="1008112" cy="307777"/>
          </a:xfrm>
          <a:prstGeom prst="rect">
            <a:avLst/>
          </a:prstGeom>
          <a:noFill/>
        </p:spPr>
        <p:txBody>
          <a:bodyPr wrap="square" rtlCol="0">
            <a:spAutoFit/>
          </a:bodyPr>
          <a:lstStyle/>
          <a:p>
            <a:r>
              <a:rPr lang="tr-TR" sz="1400" dirty="0"/>
              <a:t>ÜRETİCİ</a:t>
            </a:r>
          </a:p>
        </p:txBody>
      </p:sp>
      <p:sp>
        <p:nvSpPr>
          <p:cNvPr id="74" name="73 Metin kutusu"/>
          <p:cNvSpPr txBox="1"/>
          <p:nvPr/>
        </p:nvSpPr>
        <p:spPr>
          <a:xfrm>
            <a:off x="4572000" y="1844824"/>
            <a:ext cx="1512168" cy="307777"/>
          </a:xfrm>
          <a:prstGeom prst="rect">
            <a:avLst/>
          </a:prstGeom>
          <a:noFill/>
        </p:spPr>
        <p:txBody>
          <a:bodyPr wrap="square" rtlCol="0">
            <a:spAutoFit/>
          </a:bodyPr>
          <a:lstStyle/>
          <a:p>
            <a:r>
              <a:rPr lang="tr-TR" sz="1400" dirty="0"/>
              <a:t>DAĞITIMCI</a:t>
            </a:r>
          </a:p>
        </p:txBody>
      </p:sp>
      <p:sp>
        <p:nvSpPr>
          <p:cNvPr id="75" name="74 Metin kutusu"/>
          <p:cNvSpPr txBox="1"/>
          <p:nvPr/>
        </p:nvSpPr>
        <p:spPr>
          <a:xfrm>
            <a:off x="4644008" y="4869160"/>
            <a:ext cx="1944216" cy="307777"/>
          </a:xfrm>
          <a:prstGeom prst="rect">
            <a:avLst/>
          </a:prstGeom>
          <a:noFill/>
        </p:spPr>
        <p:txBody>
          <a:bodyPr wrap="square" rtlCol="0">
            <a:spAutoFit/>
          </a:bodyPr>
          <a:lstStyle/>
          <a:p>
            <a:r>
              <a:rPr lang="tr-TR" sz="1400" dirty="0"/>
              <a:t>TOPLAMA MERKEZİ</a:t>
            </a:r>
          </a:p>
        </p:txBody>
      </p:sp>
      <p:sp>
        <p:nvSpPr>
          <p:cNvPr id="76" name="75 Metin kutusu"/>
          <p:cNvSpPr txBox="1"/>
          <p:nvPr/>
        </p:nvSpPr>
        <p:spPr>
          <a:xfrm>
            <a:off x="7740352" y="1484784"/>
            <a:ext cx="1512168" cy="307777"/>
          </a:xfrm>
          <a:prstGeom prst="rect">
            <a:avLst/>
          </a:prstGeom>
          <a:noFill/>
        </p:spPr>
        <p:txBody>
          <a:bodyPr wrap="square" rtlCol="0">
            <a:spAutoFit/>
          </a:bodyPr>
          <a:lstStyle/>
          <a:p>
            <a:r>
              <a:rPr lang="tr-TR" sz="1400" dirty="0"/>
              <a:t>MÜŞTERİLER</a:t>
            </a:r>
          </a:p>
        </p:txBody>
      </p:sp>
      <p:sp>
        <p:nvSpPr>
          <p:cNvPr id="77" name="76 Metin kutusu"/>
          <p:cNvSpPr txBox="1"/>
          <p:nvPr/>
        </p:nvSpPr>
        <p:spPr>
          <a:xfrm>
            <a:off x="827584" y="5805264"/>
            <a:ext cx="1728192" cy="523220"/>
          </a:xfrm>
          <a:prstGeom prst="rect">
            <a:avLst/>
          </a:prstGeom>
          <a:noFill/>
        </p:spPr>
        <p:txBody>
          <a:bodyPr wrap="square" rtlCol="0">
            <a:spAutoFit/>
          </a:bodyPr>
          <a:lstStyle/>
          <a:p>
            <a:pPr algn="ctr"/>
            <a:r>
              <a:rPr lang="tr-TR" sz="1400" dirty="0"/>
              <a:t>GERİ DÖNÜŞÜM MERKEZİ</a:t>
            </a:r>
          </a:p>
        </p:txBody>
      </p:sp>
      <p:cxnSp>
        <p:nvCxnSpPr>
          <p:cNvPr id="79" name="78 Düz Ok Bağlayıcısı"/>
          <p:cNvCxnSpPr>
            <a:endCxn id="4" idx="3"/>
          </p:cNvCxnSpPr>
          <p:nvPr/>
        </p:nvCxnSpPr>
        <p:spPr>
          <a:xfrm flipH="1">
            <a:off x="6034371" y="2708920"/>
            <a:ext cx="1633973" cy="789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80 Düz Ok Bağlayıcısı"/>
          <p:cNvCxnSpPr>
            <a:endCxn id="1028" idx="3"/>
          </p:cNvCxnSpPr>
          <p:nvPr/>
        </p:nvCxnSpPr>
        <p:spPr>
          <a:xfrm flipH="1">
            <a:off x="3347864" y="3140968"/>
            <a:ext cx="1296144" cy="2814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84 Metin kutusu"/>
          <p:cNvSpPr txBox="1"/>
          <p:nvPr/>
        </p:nvSpPr>
        <p:spPr>
          <a:xfrm>
            <a:off x="4797946" y="5733256"/>
            <a:ext cx="1224136" cy="307777"/>
          </a:xfrm>
          <a:prstGeom prst="rect">
            <a:avLst/>
          </a:prstGeom>
          <a:noFill/>
        </p:spPr>
        <p:txBody>
          <a:bodyPr wrap="square" rtlCol="0">
            <a:spAutoFit/>
          </a:bodyPr>
          <a:lstStyle/>
          <a:p>
            <a:pPr algn="ctr"/>
            <a:r>
              <a:rPr lang="tr-TR" sz="1400" dirty="0"/>
              <a:t>ATIK İMHA</a:t>
            </a:r>
          </a:p>
        </p:txBody>
      </p:sp>
      <p:pic>
        <p:nvPicPr>
          <p:cNvPr id="1033" name="Picture 9" descr="C:\Users\sguner\AppData\Local\Microsoft\Windows\Temporary Internet Files\Content.IE5\1MDWJR97\MC900241635[1].wmf"/>
          <p:cNvPicPr>
            <a:picLocks noChangeAspect="1" noChangeArrowheads="1"/>
          </p:cNvPicPr>
          <p:nvPr/>
        </p:nvPicPr>
        <p:blipFill>
          <a:blip r:embed="rId7" cstate="print"/>
          <a:srcRect/>
          <a:stretch>
            <a:fillRect/>
          </a:stretch>
        </p:blipFill>
        <p:spPr bwMode="auto">
          <a:xfrm rot="1182839" flipH="1">
            <a:off x="6876256" y="4797152"/>
            <a:ext cx="536227" cy="508817"/>
          </a:xfrm>
          <a:prstGeom prst="rect">
            <a:avLst/>
          </a:prstGeom>
          <a:noFill/>
        </p:spPr>
      </p:pic>
      <p:pic>
        <p:nvPicPr>
          <p:cNvPr id="1037" name="Picture 13" descr="C:\Users\sguner\AppData\Local\Microsoft\Windows\Temporary Internet Files\Content.IE5\DLSJNABB\MC900413524[1].wmf"/>
          <p:cNvPicPr>
            <a:picLocks noChangeAspect="1" noChangeArrowheads="1"/>
          </p:cNvPicPr>
          <p:nvPr/>
        </p:nvPicPr>
        <p:blipFill>
          <a:blip r:embed="rId8" cstate="print"/>
          <a:srcRect/>
          <a:stretch>
            <a:fillRect/>
          </a:stretch>
        </p:blipFill>
        <p:spPr bwMode="auto">
          <a:xfrm>
            <a:off x="1296168" y="5013176"/>
            <a:ext cx="827560" cy="792088"/>
          </a:xfrm>
          <a:prstGeom prst="rect">
            <a:avLst/>
          </a:prstGeom>
          <a:noFill/>
        </p:spPr>
      </p:pic>
      <p:pic>
        <p:nvPicPr>
          <p:cNvPr id="44" name="Picture 9" descr="C:\Users\sguner\AppData\Local\Microsoft\Windows\Temporary Internet Files\Content.IE5\1MDWJR97\MC900241635[1].wmf"/>
          <p:cNvPicPr>
            <a:picLocks noChangeAspect="1" noChangeArrowheads="1"/>
          </p:cNvPicPr>
          <p:nvPr/>
        </p:nvPicPr>
        <p:blipFill>
          <a:blip r:embed="rId7" cstate="print"/>
          <a:srcRect/>
          <a:stretch>
            <a:fillRect/>
          </a:stretch>
        </p:blipFill>
        <p:spPr bwMode="auto">
          <a:xfrm rot="20448093" flipH="1">
            <a:off x="3563888" y="4869160"/>
            <a:ext cx="536227" cy="508817"/>
          </a:xfrm>
          <a:prstGeom prst="rect">
            <a:avLst/>
          </a:prstGeom>
          <a:noFill/>
        </p:spPr>
      </p:pic>
      <p:pic>
        <p:nvPicPr>
          <p:cNvPr id="45" name="Picture 9" descr="C:\Users\sguner\AppData\Local\Microsoft\Windows\Temporary Internet Files\Content.IE5\1MDWJR97\MC900241635[1].wmf"/>
          <p:cNvPicPr>
            <a:picLocks noChangeAspect="1" noChangeArrowheads="1"/>
          </p:cNvPicPr>
          <p:nvPr/>
        </p:nvPicPr>
        <p:blipFill>
          <a:blip r:embed="rId7" cstate="print"/>
          <a:srcRect/>
          <a:stretch>
            <a:fillRect/>
          </a:stretch>
        </p:blipFill>
        <p:spPr bwMode="auto">
          <a:xfrm rot="6809426" flipH="1">
            <a:off x="1976454" y="4439122"/>
            <a:ext cx="536227" cy="508817"/>
          </a:xfrm>
          <a:prstGeom prst="rect">
            <a:avLst/>
          </a:prstGeom>
          <a:noFill/>
        </p:spPr>
      </p:pic>
      <p:pic>
        <p:nvPicPr>
          <p:cNvPr id="9" name="Picture 6" descr="C:\Users\DELL\AppData\Local\Microsoft\Windows\Temporary Internet Files\Content.IE5\EE5MHVNK\MM900336317[1].gif"/>
          <p:cNvPicPr>
            <a:picLocks noChangeAspect="1" noChangeArrowheads="1" noCrop="1"/>
          </p:cNvPicPr>
          <p:nvPr/>
        </p:nvPicPr>
        <p:blipFill>
          <a:blip r:embed="rId9" cstate="print"/>
          <a:srcRect/>
          <a:stretch>
            <a:fillRect/>
          </a:stretch>
        </p:blipFill>
        <p:spPr bwMode="auto">
          <a:xfrm>
            <a:off x="4788024" y="6019354"/>
            <a:ext cx="1162050" cy="714375"/>
          </a:xfrm>
          <a:prstGeom prst="rect">
            <a:avLst/>
          </a:prstGeom>
          <a:noFill/>
        </p:spPr>
      </p:pic>
      <p:pic>
        <p:nvPicPr>
          <p:cNvPr id="1031" name="Picture 7" descr="C:\Users\DELL\AppData\Local\Microsoft\Windows\Temporary Internet Files\Content.IE5\3E9PGZBU\MC900318488[1].wmf"/>
          <p:cNvPicPr>
            <a:picLocks noChangeAspect="1" noChangeArrowheads="1"/>
          </p:cNvPicPr>
          <p:nvPr/>
        </p:nvPicPr>
        <p:blipFill>
          <a:blip r:embed="rId10" cstate="print"/>
          <a:srcRect/>
          <a:stretch>
            <a:fillRect/>
          </a:stretch>
        </p:blipFill>
        <p:spPr bwMode="auto">
          <a:xfrm rot="20588279">
            <a:off x="6242653" y="1929567"/>
            <a:ext cx="1158512" cy="524421"/>
          </a:xfrm>
          <a:prstGeom prst="rect">
            <a:avLst/>
          </a:prstGeom>
          <a:noFill/>
        </p:spPr>
      </p:pic>
      <p:pic>
        <p:nvPicPr>
          <p:cNvPr id="55" name="Picture 7" descr="C:\Users\DELL\AppData\Local\Microsoft\Windows\Temporary Internet Files\Content.IE5\3E9PGZBU\MC900318488[1].wmf"/>
          <p:cNvPicPr>
            <a:picLocks noChangeAspect="1" noChangeArrowheads="1"/>
          </p:cNvPicPr>
          <p:nvPr/>
        </p:nvPicPr>
        <p:blipFill>
          <a:blip r:embed="rId10" cstate="print"/>
          <a:srcRect/>
          <a:stretch>
            <a:fillRect/>
          </a:stretch>
        </p:blipFill>
        <p:spPr bwMode="auto">
          <a:xfrm rot="19691318">
            <a:off x="3327011" y="2422602"/>
            <a:ext cx="1158512" cy="524421"/>
          </a:xfrm>
          <a:prstGeom prst="rect">
            <a:avLst/>
          </a:prstGeom>
          <a:noFill/>
        </p:spPr>
      </p:pic>
      <p:pic>
        <p:nvPicPr>
          <p:cNvPr id="57" name="Picture 7" descr="C:\Users\DELL\AppData\Local\Microsoft\Windows\Temporary Internet Files\Content.IE5\3E9PGZBU\MC900318488[1].wmf"/>
          <p:cNvPicPr>
            <a:picLocks noChangeAspect="1" noChangeArrowheads="1"/>
          </p:cNvPicPr>
          <p:nvPr/>
        </p:nvPicPr>
        <p:blipFill>
          <a:blip r:embed="rId10" cstate="print"/>
          <a:srcRect/>
          <a:stretch>
            <a:fillRect/>
          </a:stretch>
        </p:blipFill>
        <p:spPr bwMode="auto">
          <a:xfrm rot="1903094">
            <a:off x="1131262" y="2345642"/>
            <a:ext cx="1158512" cy="524421"/>
          </a:xfrm>
          <a:prstGeom prst="rect">
            <a:avLst/>
          </a:prstGeom>
          <a:noFill/>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634082"/>
          </a:xfrm>
        </p:spPr>
        <p:txBody>
          <a:bodyPr>
            <a:normAutofit fontScale="90000"/>
          </a:bodyPr>
          <a:lstStyle/>
          <a:p>
            <a:r>
              <a:rPr lang="tr-TR" dirty="0"/>
              <a:t>Geri dönüşüm oranları</a:t>
            </a:r>
          </a:p>
        </p:txBody>
      </p:sp>
      <p:pic>
        <p:nvPicPr>
          <p:cNvPr id="3" name="Resim 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952228"/>
            <a:ext cx="5750826" cy="5315964"/>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634082"/>
          </a:xfrm>
        </p:spPr>
        <p:txBody>
          <a:bodyPr>
            <a:normAutofit fontScale="90000"/>
          </a:bodyPr>
          <a:lstStyle/>
          <a:p>
            <a:r>
              <a:rPr lang="tr-TR" dirty="0"/>
              <a:t>Geri dönüşüm oranları</a:t>
            </a:r>
          </a:p>
        </p:txBody>
      </p:sp>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836712"/>
            <a:ext cx="5175323" cy="5371543"/>
          </a:xfrm>
          <a:prstGeom prst="rect">
            <a:avLst/>
          </a:prstGeom>
        </p:spPr>
      </p:pic>
    </p:spTree>
    <p:extLst>
      <p:ext uri="{BB962C8B-B14F-4D97-AF65-F5344CB8AC3E}">
        <p14:creationId xmlns:p14="http://schemas.microsoft.com/office/powerpoint/2010/main" val="404758379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Çevre açısından tersine lojistik</a:t>
            </a:r>
          </a:p>
        </p:txBody>
      </p:sp>
      <p:sp>
        <p:nvSpPr>
          <p:cNvPr id="3" name="2 İçerik Yer Tutucusu"/>
          <p:cNvSpPr>
            <a:spLocks noGrp="1"/>
          </p:cNvSpPr>
          <p:nvPr>
            <p:ph idx="1"/>
          </p:nvPr>
        </p:nvSpPr>
        <p:spPr/>
        <p:txBody>
          <a:bodyPr>
            <a:normAutofit/>
          </a:bodyPr>
          <a:lstStyle/>
          <a:p>
            <a:pPr marL="342900" lvl="1" indent="-342900">
              <a:buFont typeface="Arial" pitchFamily="34" charset="0"/>
              <a:buChar char="•"/>
            </a:pPr>
            <a:r>
              <a:rPr lang="tr-TR" sz="3200" dirty="0"/>
              <a:t>Tersine lojistiğin kapsamı, </a:t>
            </a:r>
            <a:r>
              <a:rPr lang="tr-TR" sz="3200" i="1" dirty="0"/>
              <a:t>yeniden üretim </a:t>
            </a:r>
            <a:r>
              <a:rPr lang="tr-TR" sz="3200" dirty="0"/>
              <a:t>ve </a:t>
            </a:r>
            <a:r>
              <a:rPr lang="tr-TR" sz="3200" i="1" dirty="0"/>
              <a:t>yeniden kazanım </a:t>
            </a:r>
            <a:r>
              <a:rPr lang="tr-TR" sz="3200" dirty="0"/>
              <a:t>aktivitelerini de kapsar.</a:t>
            </a:r>
          </a:p>
          <a:p>
            <a:pPr marL="342900" lvl="1" indent="-342900">
              <a:buFont typeface="Arial" pitchFamily="34" charset="0"/>
              <a:buChar char="•"/>
            </a:pPr>
            <a:r>
              <a:rPr lang="tr-TR" sz="3200" dirty="0"/>
              <a:t>Enerji gereksinimi; yeniden üretim işlemlerinde, hammaddeden üretime göre %85’e kadar azalabilir.</a:t>
            </a:r>
          </a:p>
          <a:p>
            <a:pPr marL="342900" lvl="1" indent="-342900">
              <a:buFont typeface="Arial" pitchFamily="34" charset="0"/>
              <a:buChar char="•"/>
            </a:pPr>
            <a:r>
              <a:rPr lang="tr-TR" sz="3200" dirty="0"/>
              <a:t>Yeniden üretilen ürünler, % 30-40 daha düşük bir fiyata kullanıcılara satılabilir.</a:t>
            </a:r>
          </a:p>
          <a:p>
            <a:endParaRPr lang="tr-TR"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Yeşil Tedarik Zincirinde Temel Standartlar ve Sertifikalar</a:t>
            </a:r>
          </a:p>
        </p:txBody>
      </p:sp>
      <p:sp>
        <p:nvSpPr>
          <p:cNvPr id="3" name="İçerik Yer Tutucusu 2"/>
          <p:cNvSpPr>
            <a:spLocks noGrp="1"/>
          </p:cNvSpPr>
          <p:nvPr>
            <p:ph idx="1"/>
          </p:nvPr>
        </p:nvSpPr>
        <p:spPr/>
        <p:txBody>
          <a:bodyPr/>
          <a:lstStyle/>
          <a:p>
            <a:r>
              <a:rPr lang="tr-TR" dirty="0"/>
              <a:t>ISO 14000 Çevre Yönetim Standartları</a:t>
            </a:r>
          </a:p>
          <a:p>
            <a:r>
              <a:rPr lang="tr-TR" dirty="0"/>
              <a:t>Çevre Yönetim Sitemleri </a:t>
            </a:r>
          </a:p>
          <a:p>
            <a:r>
              <a:rPr lang="tr-TR" dirty="0"/>
              <a:t>• Çevresel Denetim </a:t>
            </a:r>
          </a:p>
          <a:p>
            <a:r>
              <a:rPr lang="tr-TR" dirty="0"/>
              <a:t>• Çevresel Performans Değerlendirme </a:t>
            </a:r>
          </a:p>
          <a:p>
            <a:r>
              <a:rPr lang="tr-TR" dirty="0"/>
              <a:t>• Çevresel Etiketleme </a:t>
            </a:r>
          </a:p>
          <a:p>
            <a:r>
              <a:rPr lang="tr-TR" dirty="0"/>
              <a:t>• Yaşam Döngüsü Değerlendirmesi </a:t>
            </a:r>
          </a:p>
          <a:p>
            <a:r>
              <a:rPr lang="tr-TR" dirty="0"/>
              <a:t>• Çevresel Ürün Standartları</a:t>
            </a:r>
          </a:p>
        </p:txBody>
      </p:sp>
    </p:spTree>
    <p:extLst>
      <p:ext uri="{BB962C8B-B14F-4D97-AF65-F5344CB8AC3E}">
        <p14:creationId xmlns:p14="http://schemas.microsoft.com/office/powerpoint/2010/main" val="33465388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Yeşil Tedarik Zincirinde Temel Standartlar ve Sertifikalar</a:t>
            </a:r>
          </a:p>
        </p:txBody>
      </p:sp>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844824"/>
            <a:ext cx="5696745" cy="3362794"/>
          </a:xfrm>
        </p:spPr>
      </p:pic>
      <p:sp>
        <p:nvSpPr>
          <p:cNvPr id="5" name="Metin kutusu 4"/>
          <p:cNvSpPr txBox="1"/>
          <p:nvPr/>
        </p:nvSpPr>
        <p:spPr>
          <a:xfrm>
            <a:off x="3059832" y="1916832"/>
            <a:ext cx="864096" cy="369332"/>
          </a:xfrm>
          <a:prstGeom prst="rect">
            <a:avLst/>
          </a:prstGeom>
          <a:solidFill>
            <a:schemeClr val="bg1"/>
          </a:solidFill>
        </p:spPr>
        <p:txBody>
          <a:bodyPr wrap="square" rtlCol="0">
            <a:spAutoFit/>
          </a:bodyPr>
          <a:lstStyle/>
          <a:p>
            <a:endParaRPr lang="tr-TR" dirty="0"/>
          </a:p>
        </p:txBody>
      </p:sp>
    </p:spTree>
    <p:extLst>
      <p:ext uri="{BB962C8B-B14F-4D97-AF65-F5344CB8AC3E}">
        <p14:creationId xmlns:p14="http://schemas.microsoft.com/office/powerpoint/2010/main" val="280074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Kombine Taşımacılık</a:t>
            </a:r>
          </a:p>
        </p:txBody>
      </p:sp>
      <p:sp>
        <p:nvSpPr>
          <p:cNvPr id="3" name="İçerik Yer Tutucusu 2"/>
          <p:cNvSpPr>
            <a:spLocks noGrp="1"/>
          </p:cNvSpPr>
          <p:nvPr>
            <p:ph idx="1"/>
          </p:nvPr>
        </p:nvSpPr>
        <p:spPr/>
        <p:txBody>
          <a:bodyPr>
            <a:normAutofit fontScale="77500" lnSpcReduction="20000"/>
          </a:bodyPr>
          <a:lstStyle/>
          <a:p>
            <a:pPr algn="just"/>
            <a:r>
              <a:rPr lang="tr-TR" dirty="0"/>
              <a:t>Kombine Taşımacılık ise, önce intermodal taşımacılık şeklinde anlaşılmış ise de; daha sonra ECE ( </a:t>
            </a:r>
            <a:r>
              <a:rPr lang="tr-TR" dirty="0" err="1"/>
              <a:t>Economic</a:t>
            </a:r>
            <a:r>
              <a:rPr lang="tr-TR" dirty="0"/>
              <a:t> </a:t>
            </a:r>
            <a:r>
              <a:rPr lang="tr-TR" dirty="0" err="1"/>
              <a:t>Commission</a:t>
            </a:r>
            <a:r>
              <a:rPr lang="tr-TR" dirty="0"/>
              <a:t> </a:t>
            </a:r>
            <a:r>
              <a:rPr lang="tr-TR" dirty="0" err="1"/>
              <a:t>for</a:t>
            </a:r>
            <a:r>
              <a:rPr lang="tr-TR" dirty="0"/>
              <a:t> Europe )tarafından 19 numaralı tavsiye kararı ile kombine taşımacılığın enerji harcayan bir taşımacılık yöntemi ile enerji harcamayan diğer yöntemin birlikte kullanımı şeklinde açıklaması yapılmıştır. </a:t>
            </a:r>
          </a:p>
          <a:p>
            <a:pPr algn="just"/>
            <a:r>
              <a:rPr lang="tr-TR" dirty="0"/>
              <a:t>Ro-Ro gemisine yüklenen kamyonların, araç taşıyıcına yüklenen araçların veya trene yüklenen kamyonların durumu bu açıklamaya girmektedir. </a:t>
            </a:r>
            <a:br>
              <a:rPr lang="tr-TR" dirty="0"/>
            </a:br>
            <a:r>
              <a:rPr lang="tr-TR" dirty="0"/>
              <a:t>Avrupa birliği nakliye politikası olarak kombine taşımacılığı “başlangıç noktası ve bitiş noktası mümkün olabildiğince az miktarda kara yolu ile yapılmak üzere ürünlerin tren veya su üzerinden taşıması şeklinde yapılan intermodal taşımacılık” şeklinde tanımlamaktadır.</a:t>
            </a:r>
          </a:p>
          <a:p>
            <a:pPr algn="just"/>
            <a:br>
              <a:rPr lang="tr-TR" dirty="0"/>
            </a:br>
            <a:r>
              <a:rPr lang="tr-TR" dirty="0"/>
              <a:t>Adı ne olursa olsun şimdilik intermodal taşımacılık, </a:t>
            </a:r>
            <a:r>
              <a:rPr lang="tr-TR" dirty="0" err="1"/>
              <a:t>multimodal</a:t>
            </a:r>
            <a:r>
              <a:rPr lang="tr-TR" dirty="0"/>
              <a:t> taşımacılık ve kombine taşımacılık tanımlarını kullanıyoruz</a:t>
            </a:r>
          </a:p>
        </p:txBody>
      </p:sp>
    </p:spTree>
    <p:extLst>
      <p:ext uri="{BB962C8B-B14F-4D97-AF65-F5344CB8AC3E}">
        <p14:creationId xmlns:p14="http://schemas.microsoft.com/office/powerpoint/2010/main" val="292722587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Yeşil Tedarik Zincirinde Temel Standartlar ve Sertifikalar</a:t>
            </a:r>
          </a:p>
        </p:txBody>
      </p:sp>
      <p:sp>
        <p:nvSpPr>
          <p:cNvPr id="5" name="Metin kutusu 4"/>
          <p:cNvSpPr txBox="1"/>
          <p:nvPr/>
        </p:nvSpPr>
        <p:spPr>
          <a:xfrm>
            <a:off x="3059832" y="1916832"/>
            <a:ext cx="864096" cy="369332"/>
          </a:xfrm>
          <a:prstGeom prst="rect">
            <a:avLst/>
          </a:prstGeom>
          <a:solidFill>
            <a:schemeClr val="bg1"/>
          </a:solidFill>
        </p:spPr>
        <p:txBody>
          <a:bodyPr wrap="square" rtlCol="0">
            <a:spAutoFit/>
          </a:bodyPr>
          <a:lstStyle/>
          <a:p>
            <a:endParaRPr lang="tr-TR" dirty="0"/>
          </a:p>
        </p:txBody>
      </p:sp>
      <p:sp>
        <p:nvSpPr>
          <p:cNvPr id="3" name="İçerik Yer Tutucusu 2"/>
          <p:cNvSpPr>
            <a:spLocks noGrp="1"/>
          </p:cNvSpPr>
          <p:nvPr>
            <p:ph idx="1"/>
          </p:nvPr>
        </p:nvSpPr>
        <p:spPr/>
        <p:txBody>
          <a:bodyPr/>
          <a:lstStyle/>
          <a:p>
            <a:r>
              <a:rPr lang="tr-TR" dirty="0"/>
              <a:t>ISO 14000 Çevre Yönetim Standartları, bir standartlar serisini ifade etmekle beraber ISO 14001 Çevre Yönetim Sistemi, ISO 14010 Çevresel Denetim Rehberi, ISO 14010 Çevresel Etiketleme, ISO 14040 Yaşam Döngü Değerlendirmesi belli başlı çevre standartları olarak gösterilmektedir</a:t>
            </a:r>
          </a:p>
        </p:txBody>
      </p:sp>
    </p:spTree>
    <p:extLst>
      <p:ext uri="{BB962C8B-B14F-4D97-AF65-F5344CB8AC3E}">
        <p14:creationId xmlns:p14="http://schemas.microsoft.com/office/powerpoint/2010/main" val="201400358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500" dirty="0"/>
              <a:t>. ISO 14040:2006 Çevre Yönetimi – Yaşam Döngüsü Değerlendirme Sistemi </a:t>
            </a:r>
          </a:p>
        </p:txBody>
      </p:sp>
      <p:sp>
        <p:nvSpPr>
          <p:cNvPr id="3" name="İçerik Yer Tutucusu 2"/>
          <p:cNvSpPr>
            <a:spLocks noGrp="1"/>
          </p:cNvSpPr>
          <p:nvPr>
            <p:ph idx="1"/>
          </p:nvPr>
        </p:nvSpPr>
        <p:spPr/>
        <p:txBody>
          <a:bodyPr/>
          <a:lstStyle/>
          <a:p>
            <a:r>
              <a:rPr lang="tr-TR" dirty="0"/>
              <a:t>ISO 14010 Yaşam Döngüsü Değerlendirme sistemini girdi ve çıktıların bunun yanında yaşam döngüsü boyunca ürün sisteminin potansiyel etkisinin derlenmesi ve değerlendirilmesi olarak tanımlamaktadır.</a:t>
            </a:r>
          </a:p>
          <a:p>
            <a:r>
              <a:rPr lang="tr-TR" dirty="0"/>
              <a:t>ISO 14040, problemin kaynağını analiz etmek, belirli bir ürünün türevinin geliştirilmesi, yeni ürünlerin tasarlanması, ürünlerin karşılaştırılması gibi uygulamalar temel alınarak gerçekleştirilmektedir</a:t>
            </a:r>
          </a:p>
        </p:txBody>
      </p:sp>
    </p:spTree>
    <p:extLst>
      <p:ext uri="{BB962C8B-B14F-4D97-AF65-F5344CB8AC3E}">
        <p14:creationId xmlns:p14="http://schemas.microsoft.com/office/powerpoint/2010/main" val="41264109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fi-FI" dirty="0"/>
              <a:t>ISO 50001 Enerji Yönetim Sistemi</a:t>
            </a:r>
            <a:endParaRPr lang="tr-TR" dirty="0"/>
          </a:p>
        </p:txBody>
      </p:sp>
      <p:sp>
        <p:nvSpPr>
          <p:cNvPr id="3" name="İçerik Yer Tutucusu 2"/>
          <p:cNvSpPr>
            <a:spLocks noGrp="1"/>
          </p:cNvSpPr>
          <p:nvPr>
            <p:ph idx="1"/>
          </p:nvPr>
        </p:nvSpPr>
        <p:spPr/>
        <p:txBody>
          <a:bodyPr/>
          <a:lstStyle/>
          <a:p>
            <a:r>
              <a:rPr lang="tr-TR" dirty="0"/>
              <a:t>ISO 50001, örgütlerin enerji yönetim sistemlerini daha verimli hale getirmeyi hedeflemektedir. ISO tarafından oluşturulan bu enerji yönetim sistemi küçük veya büyük işletmelerde ayrıca kamu kuruluşlarında da uygulama alanına sahiptir. ISO 50001 dünyada yüzde 60’a varan enerji verimliliğini toplamda kendisine hedef olarak koymaktadır. </a:t>
            </a:r>
          </a:p>
        </p:txBody>
      </p:sp>
    </p:spTree>
    <p:extLst>
      <p:ext uri="{BB962C8B-B14F-4D97-AF65-F5344CB8AC3E}">
        <p14:creationId xmlns:p14="http://schemas.microsoft.com/office/powerpoint/2010/main" val="12067808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500" b="1" dirty="0"/>
              <a:t>Tedarik zinciri yönetiminin fonksiyonlarına göre çevreyle olan ilişkisi</a:t>
            </a:r>
          </a:p>
        </p:txBody>
      </p:sp>
      <p:sp>
        <p:nvSpPr>
          <p:cNvPr id="3" name="İçerik Yer Tutucusu 2"/>
          <p:cNvSpPr>
            <a:spLocks noGrp="1"/>
          </p:cNvSpPr>
          <p:nvPr>
            <p:ph idx="1"/>
          </p:nvPr>
        </p:nvSpPr>
        <p:spPr/>
        <p:txBody>
          <a:bodyPr>
            <a:normAutofit fontScale="85000" lnSpcReduction="10000"/>
          </a:bodyPr>
          <a:lstStyle/>
          <a:p>
            <a:r>
              <a:rPr lang="tr-TR" b="1" dirty="0"/>
              <a:t>Taşıma Faaliyetlerinin Çevreye Etkisi </a:t>
            </a:r>
            <a:r>
              <a:rPr lang="tr-TR" dirty="0"/>
              <a:t>Kitlesel üretimlerin yaygınlaşmasıyla beraber bu üretimin gereksinim duyduğu taşımacılıkta kullanılan yollar da paralel olarak büyümüştür. Büyük araçların daha kolay geçişine imkân veren otoyolları buna örnek gösterebiliriz. Bu gelişme beraberinde havaya zararlı gazların salınımı ve gürültü kirliliği gibi doğal yaşamı etkileyen sorunları da getirmiştir. Günümüz gelişen teknolojileriyle ortaya çıkarılan </a:t>
            </a:r>
            <a:r>
              <a:rPr lang="tr-TR" dirty="0" err="1"/>
              <a:t>hibrid</a:t>
            </a:r>
            <a:r>
              <a:rPr lang="tr-TR" dirty="0"/>
              <a:t> ve tam elektrikli araç modelleri bu etkiyi en aza indirmeyi hedeflemektedir. Sadece eşya taşımacılığında değil yerel yönetimlerin sunduğu yolcu taşıma hizmetlerinde de çevreci yaklaşımların örnekleri günümüzde mevcuttur. Örneğin; Bir otomotiv markası üretmiş oldukları </a:t>
            </a:r>
            <a:r>
              <a:rPr lang="tr-TR" dirty="0" err="1"/>
              <a:t>hibrid</a:t>
            </a:r>
            <a:r>
              <a:rPr lang="tr-TR" dirty="0"/>
              <a:t> otobüs modelleriyle Belçika’da 2011 yılı itibariyle toplu taşıma hizmeti vermeye başlamıştır</a:t>
            </a:r>
          </a:p>
        </p:txBody>
      </p:sp>
    </p:spTree>
    <p:extLst>
      <p:ext uri="{BB962C8B-B14F-4D97-AF65-F5344CB8AC3E}">
        <p14:creationId xmlns:p14="http://schemas.microsoft.com/office/powerpoint/2010/main" val="267311366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500" b="1" dirty="0"/>
              <a:t>Tedarik zinciri yönetiminin fonksiyonlarına göre çevreyle olan ilişkisi</a:t>
            </a:r>
          </a:p>
        </p:txBody>
      </p:sp>
      <p:sp>
        <p:nvSpPr>
          <p:cNvPr id="3" name="İçerik Yer Tutucusu 2"/>
          <p:cNvSpPr>
            <a:spLocks noGrp="1"/>
          </p:cNvSpPr>
          <p:nvPr>
            <p:ph idx="1"/>
          </p:nvPr>
        </p:nvSpPr>
        <p:spPr/>
        <p:txBody>
          <a:bodyPr>
            <a:normAutofit/>
          </a:bodyPr>
          <a:lstStyle/>
          <a:p>
            <a:r>
              <a:rPr lang="tr-TR" b="1" dirty="0"/>
              <a:t>Depolama Faaliyetlerinin Çevreye Etkisi </a:t>
            </a:r>
            <a:r>
              <a:rPr lang="tr-TR" dirty="0"/>
              <a:t>Saklama ve depolama işlemleri lojistik faaliyetlerin daha verimli kullanılması adına önemli etkenlerden biridir. Kolay bozulabilir maddelerin depolama işlemleri sırasında bazen korumak amaçlı kimyasallar ile kaplanması gerekebilmektedir. Bu kimyasalların doğada </a:t>
            </a:r>
            <a:r>
              <a:rPr lang="tr-TR" dirty="0" err="1"/>
              <a:t>çözünebilirlikleri</a:t>
            </a:r>
            <a:r>
              <a:rPr lang="tr-TR" dirty="0"/>
              <a:t> ve doğaya ne kadar zarar verdikleri çevreyle etkileşimi açısından çok önemlidir.</a:t>
            </a:r>
          </a:p>
        </p:txBody>
      </p:sp>
    </p:spTree>
    <p:extLst>
      <p:ext uri="{BB962C8B-B14F-4D97-AF65-F5344CB8AC3E}">
        <p14:creationId xmlns:p14="http://schemas.microsoft.com/office/powerpoint/2010/main" val="361737820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500" b="1" dirty="0"/>
              <a:t>Tedarik zinciri yönetiminin fonksiyonlarına göre çevreyle olan ilişkisi</a:t>
            </a:r>
          </a:p>
        </p:txBody>
      </p:sp>
      <p:sp>
        <p:nvSpPr>
          <p:cNvPr id="3" name="İçerik Yer Tutucusu 2"/>
          <p:cNvSpPr>
            <a:spLocks noGrp="1"/>
          </p:cNvSpPr>
          <p:nvPr>
            <p:ph idx="1"/>
          </p:nvPr>
        </p:nvSpPr>
        <p:spPr/>
        <p:txBody>
          <a:bodyPr>
            <a:normAutofit/>
          </a:bodyPr>
          <a:lstStyle/>
          <a:p>
            <a:r>
              <a:rPr lang="tr-TR" b="1" dirty="0"/>
              <a:t>Paketleme Faaliyetlerinin Çevreye Etkisi </a:t>
            </a:r>
            <a:r>
              <a:rPr lang="tr-TR" dirty="0"/>
              <a:t>Taşınmak istenen ürünlerin bu işlem esnasında zarar görmelerini engellemek amacıyla paketleme yöntemleri kullanılabilmektedir. Bu paketlemenin özelliği perakende olarak nihai müşterilere satışından önce gerçekleşmesi ve geçici olarak uygulanmasıdır. Paketleme için kullanılan kimyasal maddelerin işlevleri bittikten sonra geri dönüşüm veya bertaraf işlemleri çevre açısından önem arz etmektedir. </a:t>
            </a:r>
          </a:p>
        </p:txBody>
      </p:sp>
    </p:spTree>
    <p:extLst>
      <p:ext uri="{BB962C8B-B14F-4D97-AF65-F5344CB8AC3E}">
        <p14:creationId xmlns:p14="http://schemas.microsoft.com/office/powerpoint/2010/main" val="74129850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500" b="1" dirty="0"/>
              <a:t>Tedarik zinciri yönetiminin fonksiyonlarına göre çevreyle olan ilişkisi</a:t>
            </a:r>
          </a:p>
        </p:txBody>
      </p:sp>
      <p:sp>
        <p:nvSpPr>
          <p:cNvPr id="3" name="İçerik Yer Tutucusu 2"/>
          <p:cNvSpPr>
            <a:spLocks noGrp="1"/>
          </p:cNvSpPr>
          <p:nvPr>
            <p:ph idx="1"/>
          </p:nvPr>
        </p:nvSpPr>
        <p:spPr/>
        <p:txBody>
          <a:bodyPr>
            <a:normAutofit fontScale="92500" lnSpcReduction="10000"/>
          </a:bodyPr>
          <a:lstStyle/>
          <a:p>
            <a:r>
              <a:rPr lang="tr-TR" b="1" dirty="0"/>
              <a:t>Yükleme-Boşaltma Faaliyetlerinin Çevreye Etkisi </a:t>
            </a:r>
            <a:r>
              <a:rPr lang="tr-TR" dirty="0"/>
              <a:t>Yükleme-boşaltma işlemleri lojistik faaliyetler boyunca devamlı tekrarlanan işlemlerdir. İyi organize edilmedikleri takdirde emek ve enerji kaybına neden olabilmektedirler. İşlemlerin sürelerinin uzaması kaynakları etkin kullanma açısından sorunlar yaratabilmektedir. Aynı şekilde iyi organize edilmeyen yükleme-boşaltma işlemleri ürünlerde zararlara da yol açabilmektedir ve ürünler kullanılamaz hale gelebilmektedir. Yükleme-Boşaltma işlemlerinin etkin yapılması bekleme sürelerini de azaltacaktır. Böylece özellikle gıda gibi bozulabilir ürünler hasar görmeden sevk edilebileceklerdir. </a:t>
            </a:r>
          </a:p>
        </p:txBody>
      </p:sp>
    </p:spTree>
    <p:extLst>
      <p:ext uri="{BB962C8B-B14F-4D97-AF65-F5344CB8AC3E}">
        <p14:creationId xmlns:p14="http://schemas.microsoft.com/office/powerpoint/2010/main" val="27209253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pPr algn="ctr"/>
            <a:r>
              <a:rPr lang="tr-TR" sz="2500" b="1" dirty="0"/>
              <a:t>Tedarik zinciri yönetiminin fonksiyonlarına göre çevreyle olan ilişkisi</a:t>
            </a:r>
          </a:p>
        </p:txBody>
      </p:sp>
      <p:sp>
        <p:nvSpPr>
          <p:cNvPr id="3" name="İçerik Yer Tutucusu 2"/>
          <p:cNvSpPr>
            <a:spLocks noGrp="1"/>
          </p:cNvSpPr>
          <p:nvPr>
            <p:ph idx="1"/>
          </p:nvPr>
        </p:nvSpPr>
        <p:spPr/>
        <p:txBody>
          <a:bodyPr>
            <a:normAutofit fontScale="92500" lnSpcReduction="10000"/>
          </a:bodyPr>
          <a:lstStyle/>
          <a:p>
            <a:r>
              <a:rPr lang="tr-TR" b="1" dirty="0"/>
              <a:t>Bilgi Akışının Çevreye Etkisi </a:t>
            </a:r>
            <a:r>
              <a:rPr lang="tr-TR" dirty="0"/>
              <a:t>Genellikle lojistik faaliyetlerde bilgi akışı için kullanılan teknolojilerin de çevreye zarar verebilmesi ihtimali göz ardı edilmektedir. Günümüz ileri teknolojilerinde kullanılan radyo frekansları ve GPS konumlama sistemleri değişik seviyelerde elektromanyetik radyasyon kirliliğine sebep olabilmektedirler. Bu olumsuz etkiler insan sağlığına görünmez etkiler verebilmektedirler. Çeşitli dalga boylarında çevreye dahil olan radyo frekanslarının doğal yaşama da etkisi bulunmaktadır. Özellikle göç mevsimlerinde kuşların yön bulma algısına etki edebildiği bilimsel olarak kanıtlanmıştır. 1</a:t>
            </a:r>
          </a:p>
        </p:txBody>
      </p:sp>
    </p:spTree>
    <p:extLst>
      <p:ext uri="{BB962C8B-B14F-4D97-AF65-F5344CB8AC3E}">
        <p14:creationId xmlns:p14="http://schemas.microsoft.com/office/powerpoint/2010/main" val="75416355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Çevreci Uygulamalar</a:t>
            </a:r>
          </a:p>
        </p:txBody>
      </p:sp>
      <p:sp>
        <p:nvSpPr>
          <p:cNvPr id="3" name="2 İçerik Yer Tutucusu"/>
          <p:cNvSpPr>
            <a:spLocks noGrp="1"/>
          </p:cNvSpPr>
          <p:nvPr>
            <p:ph idx="1"/>
          </p:nvPr>
        </p:nvSpPr>
        <p:spPr>
          <a:xfrm>
            <a:off x="685800" y="1981200"/>
            <a:ext cx="7772400" cy="1447800"/>
          </a:xfrm>
        </p:spPr>
        <p:txBody>
          <a:bodyPr/>
          <a:lstStyle/>
          <a:p>
            <a:r>
              <a:rPr lang="tr-TR" dirty="0"/>
              <a:t>Firmaların hayata geçirdikleri çevreci çalışmalar…</a:t>
            </a:r>
          </a:p>
        </p:txBody>
      </p:sp>
      <p:graphicFrame>
        <p:nvGraphicFramePr>
          <p:cNvPr id="5" name="4 Diyagram"/>
          <p:cNvGraphicFramePr/>
          <p:nvPr/>
        </p:nvGraphicFramePr>
        <p:xfrm>
          <a:off x="1475656" y="267736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6721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1 Başlık"/>
          <p:cNvSpPr>
            <a:spLocks noGrp="1"/>
          </p:cNvSpPr>
          <p:nvPr>
            <p:ph type="title"/>
          </p:nvPr>
        </p:nvSpPr>
        <p:spPr/>
        <p:txBody>
          <a:bodyPr/>
          <a:lstStyle/>
          <a:p>
            <a:endParaRPr lang="tr-TR"/>
          </a:p>
        </p:txBody>
      </p:sp>
      <p:pic>
        <p:nvPicPr>
          <p:cNvPr id="2050" name="Picture 2" descr="C:\Documents and Settings\Samet Güner\Desktop\harita-2.jp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0" y="27718"/>
            <a:ext cx="9144000" cy="68302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22 Serbest Form"/>
          <p:cNvSpPr/>
          <p:nvPr/>
        </p:nvSpPr>
        <p:spPr>
          <a:xfrm>
            <a:off x="4722813" y="4872038"/>
            <a:ext cx="2947987" cy="1819275"/>
          </a:xfrm>
          <a:custGeom>
            <a:avLst/>
            <a:gdLst>
              <a:gd name="connsiteX0" fmla="*/ 2947917 w 2947917"/>
              <a:gd name="connsiteY0" fmla="*/ 600501 h 1819701"/>
              <a:gd name="connsiteX1" fmla="*/ 2552132 w 2947917"/>
              <a:gd name="connsiteY1" fmla="*/ 750627 h 1819701"/>
              <a:gd name="connsiteX2" fmla="*/ 2374711 w 2947917"/>
              <a:gd name="connsiteY2" fmla="*/ 900752 h 1819701"/>
              <a:gd name="connsiteX3" fmla="*/ 2320120 w 2947917"/>
              <a:gd name="connsiteY3" fmla="*/ 1460310 h 1819701"/>
              <a:gd name="connsiteX4" fmla="*/ 1746914 w 2947917"/>
              <a:gd name="connsiteY4" fmla="*/ 1692322 h 1819701"/>
              <a:gd name="connsiteX5" fmla="*/ 955344 w 2947917"/>
              <a:gd name="connsiteY5" fmla="*/ 696036 h 1819701"/>
              <a:gd name="connsiteX6" fmla="*/ 0 w 2947917"/>
              <a:gd name="connsiteY6" fmla="*/ 0 h 18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7917" h="1819701">
                <a:moveTo>
                  <a:pt x="2947917" y="600501"/>
                </a:moveTo>
                <a:cubicBezTo>
                  <a:pt x="2797791" y="650543"/>
                  <a:pt x="2647666" y="700585"/>
                  <a:pt x="2552132" y="750627"/>
                </a:cubicBezTo>
                <a:cubicBezTo>
                  <a:pt x="2456598" y="800669"/>
                  <a:pt x="2413380" y="782472"/>
                  <a:pt x="2374711" y="900752"/>
                </a:cubicBezTo>
                <a:cubicBezTo>
                  <a:pt x="2336042" y="1019032"/>
                  <a:pt x="2424753" y="1328382"/>
                  <a:pt x="2320120" y="1460310"/>
                </a:cubicBezTo>
                <a:cubicBezTo>
                  <a:pt x="2215487" y="1592238"/>
                  <a:pt x="1974377" y="1819701"/>
                  <a:pt x="1746914" y="1692322"/>
                </a:cubicBezTo>
                <a:cubicBezTo>
                  <a:pt x="1519451" y="1564943"/>
                  <a:pt x="1246496" y="978090"/>
                  <a:pt x="955344" y="696036"/>
                </a:cubicBezTo>
                <a:cubicBezTo>
                  <a:pt x="664192" y="413982"/>
                  <a:pt x="332096" y="206991"/>
                  <a:pt x="0" y="0"/>
                </a:cubicBezTo>
              </a:path>
            </a:pathLst>
          </a:custGeom>
          <a:ln w="57150">
            <a:solidFill>
              <a:srgbClr val="FF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tr-TR"/>
          </a:p>
        </p:txBody>
      </p:sp>
      <p:sp>
        <p:nvSpPr>
          <p:cNvPr id="7" name="6 Serbest Form"/>
          <p:cNvSpPr/>
          <p:nvPr/>
        </p:nvSpPr>
        <p:spPr>
          <a:xfrm>
            <a:off x="4189413" y="4271963"/>
            <a:ext cx="423862" cy="531812"/>
          </a:xfrm>
          <a:custGeom>
            <a:avLst/>
            <a:gdLst>
              <a:gd name="connsiteX0" fmla="*/ 423080 w 423080"/>
              <a:gd name="connsiteY0" fmla="*/ 532263 h 532263"/>
              <a:gd name="connsiteX1" fmla="*/ 122830 w 423080"/>
              <a:gd name="connsiteY1" fmla="*/ 177421 h 532263"/>
              <a:gd name="connsiteX2" fmla="*/ 0 w 423080"/>
              <a:gd name="connsiteY2" fmla="*/ 0 h 532263"/>
              <a:gd name="connsiteX3" fmla="*/ 0 w 423080"/>
              <a:gd name="connsiteY3" fmla="*/ 0 h 532263"/>
            </a:gdLst>
            <a:ahLst/>
            <a:cxnLst>
              <a:cxn ang="0">
                <a:pos x="connsiteX0" y="connsiteY0"/>
              </a:cxn>
              <a:cxn ang="0">
                <a:pos x="connsiteX1" y="connsiteY1"/>
              </a:cxn>
              <a:cxn ang="0">
                <a:pos x="connsiteX2" y="connsiteY2"/>
              </a:cxn>
              <a:cxn ang="0">
                <a:pos x="connsiteX3" y="connsiteY3"/>
              </a:cxn>
            </a:cxnLst>
            <a:rect l="l" t="t" r="r" b="b"/>
            <a:pathLst>
              <a:path w="423080" h="532263">
                <a:moveTo>
                  <a:pt x="423080" y="532263"/>
                </a:moveTo>
                <a:cubicBezTo>
                  <a:pt x="308211" y="399197"/>
                  <a:pt x="193343" y="266132"/>
                  <a:pt x="122830" y="177421"/>
                </a:cubicBezTo>
                <a:cubicBezTo>
                  <a:pt x="52317" y="88711"/>
                  <a:pt x="0" y="0"/>
                  <a:pt x="0" y="0"/>
                </a:cubicBezTo>
                <a:lnTo>
                  <a:pt x="0" y="0"/>
                </a:lnTo>
              </a:path>
            </a:pathLst>
          </a:custGeom>
          <a:ln w="57150">
            <a:solidFill>
              <a:srgbClr val="FF0000"/>
            </a:solidFill>
            <a:prstDash val="sysDash"/>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tr-TR"/>
          </a:p>
        </p:txBody>
      </p:sp>
      <p:sp>
        <p:nvSpPr>
          <p:cNvPr id="8" name="7 Akış Çizelgesi: Bağlayıcı"/>
          <p:cNvSpPr/>
          <p:nvPr/>
        </p:nvSpPr>
        <p:spPr>
          <a:xfrm>
            <a:off x="7572375" y="5357813"/>
            <a:ext cx="214313" cy="21431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9" name="8 Akış Çizelgesi: Bağlayıcı"/>
          <p:cNvSpPr/>
          <p:nvPr/>
        </p:nvSpPr>
        <p:spPr>
          <a:xfrm>
            <a:off x="4500563" y="4714875"/>
            <a:ext cx="214312" cy="21431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10" name="9 Akış Çizelgesi: Bağlayıcı"/>
          <p:cNvSpPr/>
          <p:nvPr/>
        </p:nvSpPr>
        <p:spPr>
          <a:xfrm>
            <a:off x="4000500" y="4071938"/>
            <a:ext cx="214313" cy="21431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11" name="10 Metin kutusu"/>
          <p:cNvSpPr txBox="1">
            <a:spLocks noChangeArrowheads="1"/>
          </p:cNvSpPr>
          <p:nvPr/>
        </p:nvSpPr>
        <p:spPr bwMode="auto">
          <a:xfrm>
            <a:off x="7358063" y="5105400"/>
            <a:ext cx="1214437" cy="323850"/>
          </a:xfrm>
          <a:prstGeom prst="rect">
            <a:avLst/>
          </a:prstGeom>
          <a:noFill/>
          <a:ln w="9525">
            <a:noFill/>
            <a:miter lim="800000"/>
            <a:headEnd/>
            <a:tailEnd/>
          </a:ln>
        </p:spPr>
        <p:txBody>
          <a:bodyPr>
            <a:spAutoFit/>
          </a:bodyPr>
          <a:lstStyle/>
          <a:p>
            <a:r>
              <a:rPr lang="tr-TR" sz="1500" b="1"/>
              <a:t>İSTANBUL</a:t>
            </a:r>
          </a:p>
        </p:txBody>
      </p:sp>
      <p:sp>
        <p:nvSpPr>
          <p:cNvPr id="12" name="11 Metin kutusu"/>
          <p:cNvSpPr txBox="1">
            <a:spLocks noChangeArrowheads="1"/>
          </p:cNvSpPr>
          <p:nvPr/>
        </p:nvSpPr>
        <p:spPr bwMode="auto">
          <a:xfrm>
            <a:off x="3571875" y="4786313"/>
            <a:ext cx="1285875" cy="323850"/>
          </a:xfrm>
          <a:prstGeom prst="rect">
            <a:avLst/>
          </a:prstGeom>
          <a:noFill/>
          <a:ln w="9525">
            <a:noFill/>
            <a:miter lim="800000"/>
            <a:headEnd/>
            <a:tailEnd/>
          </a:ln>
        </p:spPr>
        <p:txBody>
          <a:bodyPr>
            <a:spAutoFit/>
          </a:bodyPr>
          <a:lstStyle/>
          <a:p>
            <a:r>
              <a:rPr lang="tr-TR" sz="1500" b="1"/>
              <a:t>TRIESTE</a:t>
            </a:r>
          </a:p>
        </p:txBody>
      </p:sp>
      <p:sp>
        <p:nvSpPr>
          <p:cNvPr id="13" name="12 Metin kutusu"/>
          <p:cNvSpPr txBox="1">
            <a:spLocks noChangeArrowheads="1"/>
          </p:cNvSpPr>
          <p:nvPr/>
        </p:nvSpPr>
        <p:spPr bwMode="auto">
          <a:xfrm>
            <a:off x="2555776" y="4033838"/>
            <a:ext cx="1587599" cy="323165"/>
          </a:xfrm>
          <a:prstGeom prst="rect">
            <a:avLst/>
          </a:prstGeom>
          <a:noFill/>
          <a:ln w="9525">
            <a:noFill/>
            <a:miter lim="800000"/>
            <a:headEnd/>
            <a:tailEnd/>
          </a:ln>
        </p:spPr>
        <p:txBody>
          <a:bodyPr wrap="square">
            <a:spAutoFit/>
          </a:bodyPr>
          <a:lstStyle/>
          <a:p>
            <a:r>
              <a:rPr lang="tr-TR" sz="1500" b="1" dirty="0"/>
              <a:t>MANNHEIM</a:t>
            </a:r>
          </a:p>
        </p:txBody>
      </p:sp>
      <p:sp>
        <p:nvSpPr>
          <p:cNvPr id="15" name="14 Çember Ok"/>
          <p:cNvSpPr/>
          <p:nvPr/>
        </p:nvSpPr>
        <p:spPr>
          <a:xfrm rot="17489866">
            <a:off x="4090988" y="3551237"/>
            <a:ext cx="642938" cy="785813"/>
          </a:xfrm>
          <a:prstGeom prst="circularArrow">
            <a:avLst>
              <a:gd name="adj1" fmla="val 12500"/>
              <a:gd name="adj2" fmla="val 2102458"/>
              <a:gd name="adj3" fmla="val 20457681"/>
              <a:gd name="adj4" fmla="val 14068336"/>
              <a:gd name="adj5" fmla="val 12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solidFill>
                <a:schemeClr val="tx1"/>
              </a:solidFill>
            </a:endParaRPr>
          </a:p>
        </p:txBody>
      </p:sp>
      <p:sp>
        <p:nvSpPr>
          <p:cNvPr id="16" name="15 Çember Ok"/>
          <p:cNvSpPr/>
          <p:nvPr/>
        </p:nvSpPr>
        <p:spPr>
          <a:xfrm rot="1908308" flipH="1">
            <a:off x="3386138" y="3817938"/>
            <a:ext cx="642937" cy="785812"/>
          </a:xfrm>
          <a:prstGeom prst="circularArrow">
            <a:avLst>
              <a:gd name="adj1" fmla="val 12500"/>
              <a:gd name="adj2" fmla="val 2102458"/>
              <a:gd name="adj3" fmla="val 20457681"/>
              <a:gd name="adj4" fmla="val 14068336"/>
              <a:gd name="adj5" fmla="val 12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solidFill>
                <a:schemeClr val="tx1"/>
              </a:solidFill>
            </a:endParaRPr>
          </a:p>
        </p:txBody>
      </p:sp>
      <p:sp>
        <p:nvSpPr>
          <p:cNvPr id="18" name="17 Yukarı Ok"/>
          <p:cNvSpPr/>
          <p:nvPr/>
        </p:nvSpPr>
        <p:spPr>
          <a:xfrm rot="20048285">
            <a:off x="3865563" y="3586163"/>
            <a:ext cx="177800" cy="50006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pic>
        <p:nvPicPr>
          <p:cNvPr id="1026" name="Picture 2" descr="C:\Documents and Settings\Samet Güner\Belgelerim\Resimlerim\Microsoft Clip Organizer\j0434820.png"/>
          <p:cNvPicPr>
            <a:picLocks noChangeAspect="1" noChangeArrowheads="1"/>
          </p:cNvPicPr>
          <p:nvPr/>
        </p:nvPicPr>
        <p:blipFill>
          <a:blip r:embed="rId3" cstate="print"/>
          <a:srcRect/>
          <a:stretch>
            <a:fillRect/>
          </a:stretch>
        </p:blipFill>
        <p:spPr bwMode="auto">
          <a:xfrm>
            <a:off x="3857625" y="2786063"/>
            <a:ext cx="958850" cy="958850"/>
          </a:xfrm>
          <a:prstGeom prst="rect">
            <a:avLst/>
          </a:prstGeom>
          <a:noFill/>
          <a:ln w="9525">
            <a:noFill/>
            <a:miter lim="800000"/>
            <a:headEnd/>
            <a:tailEnd/>
          </a:ln>
        </p:spPr>
      </p:pic>
      <p:pic>
        <p:nvPicPr>
          <p:cNvPr id="1027" name="Picture 3" descr="C:\Program Files\Microsoft Office\MEDIA\CAGCAT10\j0187423.wmf"/>
          <p:cNvPicPr>
            <a:picLocks noChangeAspect="1" noChangeArrowheads="1"/>
          </p:cNvPicPr>
          <p:nvPr/>
        </p:nvPicPr>
        <p:blipFill>
          <a:blip r:embed="rId4" cstate="print"/>
          <a:srcRect/>
          <a:stretch>
            <a:fillRect/>
          </a:stretch>
        </p:blipFill>
        <p:spPr bwMode="auto">
          <a:xfrm>
            <a:off x="4429125" y="4929188"/>
            <a:ext cx="503238" cy="520700"/>
          </a:xfrm>
          <a:prstGeom prst="rect">
            <a:avLst/>
          </a:prstGeom>
          <a:noFill/>
          <a:ln w="9525">
            <a:noFill/>
            <a:miter lim="800000"/>
            <a:headEnd/>
            <a:tailEnd/>
          </a:ln>
        </p:spPr>
      </p:pic>
      <p:pic>
        <p:nvPicPr>
          <p:cNvPr id="21" name="Picture 3" descr="C:\Program Files\Microsoft Office\MEDIA\CAGCAT10\j0187423.wmf"/>
          <p:cNvPicPr>
            <a:picLocks noChangeAspect="1" noChangeArrowheads="1"/>
          </p:cNvPicPr>
          <p:nvPr/>
        </p:nvPicPr>
        <p:blipFill>
          <a:blip r:embed="rId4" cstate="print"/>
          <a:srcRect/>
          <a:stretch>
            <a:fillRect/>
          </a:stretch>
        </p:blipFill>
        <p:spPr bwMode="auto">
          <a:xfrm>
            <a:off x="7500938" y="5572125"/>
            <a:ext cx="560387" cy="581025"/>
          </a:xfrm>
          <a:prstGeom prst="rect">
            <a:avLst/>
          </a:prstGeom>
          <a:noFill/>
          <a:ln w="9525">
            <a:noFill/>
            <a:miter lim="800000"/>
            <a:headEnd/>
            <a:tailEnd/>
          </a:ln>
        </p:spPr>
      </p:pic>
      <p:pic>
        <p:nvPicPr>
          <p:cNvPr id="27" name="Picture 3" descr="C:\Program Files\Microsoft Office\MEDIA\CAGCAT10\j0187423.wmf"/>
          <p:cNvPicPr>
            <a:picLocks noChangeAspect="1" noChangeArrowheads="1"/>
          </p:cNvPicPr>
          <p:nvPr/>
        </p:nvPicPr>
        <p:blipFill>
          <a:blip r:embed="rId4" cstate="print"/>
          <a:srcRect/>
          <a:stretch>
            <a:fillRect/>
          </a:stretch>
        </p:blipFill>
        <p:spPr bwMode="auto">
          <a:xfrm>
            <a:off x="3786188" y="4286250"/>
            <a:ext cx="500062" cy="519113"/>
          </a:xfrm>
          <a:prstGeom prst="rect">
            <a:avLst/>
          </a:prstGeom>
          <a:noFill/>
          <a:ln w="9525">
            <a:noFill/>
            <a:miter lim="800000"/>
            <a:headEnd/>
            <a:tailEnd/>
          </a:ln>
        </p:spPr>
      </p:pic>
      <p:pic>
        <p:nvPicPr>
          <p:cNvPr id="1032" name="Picture 8" descr="C:\Documents and Settings\Samet Güner\Belgelerim\Resimlerim\Microsoft Clip Organizer\j0397853.wmf"/>
          <p:cNvPicPr>
            <a:picLocks noChangeAspect="1" noChangeArrowheads="1"/>
          </p:cNvPicPr>
          <p:nvPr/>
        </p:nvPicPr>
        <p:blipFill>
          <a:blip r:embed="rId5" cstate="print"/>
          <a:srcRect/>
          <a:stretch>
            <a:fillRect/>
          </a:stretch>
        </p:blipFill>
        <p:spPr bwMode="auto">
          <a:xfrm>
            <a:off x="4572000" y="4052888"/>
            <a:ext cx="571500" cy="590550"/>
          </a:xfrm>
          <a:prstGeom prst="rect">
            <a:avLst/>
          </a:prstGeom>
          <a:noFill/>
          <a:ln w="9525">
            <a:noFill/>
            <a:miter lim="800000"/>
            <a:headEnd/>
            <a:tailEnd/>
          </a:ln>
        </p:spPr>
      </p:pic>
      <p:pic>
        <p:nvPicPr>
          <p:cNvPr id="29" name="Picture 4" descr="j0303378"/>
          <p:cNvPicPr>
            <a:picLocks noChangeAspect="1" noChangeArrowheads="1" noCrop="1"/>
          </p:cNvPicPr>
          <p:nvPr/>
        </p:nvPicPr>
        <p:blipFill>
          <a:blip r:embed="rId6" cstate="print"/>
          <a:srcRect/>
          <a:stretch>
            <a:fillRect/>
          </a:stretch>
        </p:blipFill>
        <p:spPr bwMode="auto">
          <a:xfrm>
            <a:off x="6286500" y="5715000"/>
            <a:ext cx="781050" cy="738188"/>
          </a:xfrm>
          <a:prstGeom prst="rect">
            <a:avLst/>
          </a:prstGeom>
          <a:noFill/>
          <a:ln w="9525">
            <a:noFill/>
            <a:miter lim="800000"/>
            <a:headEnd/>
            <a:tailEnd/>
          </a:ln>
        </p:spPr>
      </p:pic>
      <p:sp>
        <p:nvSpPr>
          <p:cNvPr id="24" name="23 Metin kutusu"/>
          <p:cNvSpPr txBox="1"/>
          <p:nvPr/>
        </p:nvSpPr>
        <p:spPr>
          <a:xfrm>
            <a:off x="1907704" y="355303"/>
            <a:ext cx="7236296" cy="1446550"/>
          </a:xfrm>
          <a:prstGeom prst="rect">
            <a:avLst/>
          </a:prstGeom>
          <a:noFill/>
        </p:spPr>
        <p:txBody>
          <a:bodyPr wrap="square" rtlCol="0">
            <a:spAutoFit/>
          </a:bodyPr>
          <a:lstStyle/>
          <a:p>
            <a:r>
              <a:rPr lang="tr-TR" sz="4400" dirty="0">
                <a:solidFill>
                  <a:schemeClr val="bg1">
                    <a:lumMod val="50000"/>
                  </a:schemeClr>
                </a:solidFill>
              </a:rPr>
              <a:t>EKOL LOJİSTİK ve Karbon Emisyonu</a:t>
            </a:r>
          </a:p>
        </p:txBody>
      </p:sp>
    </p:spTree>
    <p:extLst>
      <p:ext uri="{BB962C8B-B14F-4D97-AF65-F5344CB8AC3E}">
        <p14:creationId xmlns:p14="http://schemas.microsoft.com/office/powerpoint/2010/main" val="137198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childTnLst>
                          </p:cTn>
                        </p:par>
                        <p:par>
                          <p:cTn id="8" fill="hold">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1000"/>
                                        <p:tgtEl>
                                          <p:spTgt spid="11"/>
                                        </p:tgtEl>
                                      </p:cBhvr>
                                    </p:animEffect>
                                  </p:childTnLst>
                                </p:cTn>
                              </p:par>
                            </p:childTnLst>
                          </p:cTn>
                        </p:par>
                        <p:par>
                          <p:cTn id="12" fill="hold">
                            <p:stCondLst>
                              <p:cond delay="2000"/>
                            </p:stCondLst>
                            <p:childTnLst>
                              <p:par>
                                <p:cTn id="13" presetID="5"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heckerboard(across)">
                                      <p:cBhvr>
                                        <p:cTn id="15" dur="1000"/>
                                        <p:tgtEl>
                                          <p:spTgt spid="23"/>
                                        </p:tgtEl>
                                      </p:cBhvr>
                                    </p:animEffect>
                                  </p:childTnLst>
                                </p:cTn>
                              </p:par>
                            </p:childTnLst>
                          </p:cTn>
                        </p:par>
                        <p:par>
                          <p:cTn id="16" fill="hold">
                            <p:stCondLst>
                              <p:cond delay="3000"/>
                            </p:stCondLst>
                            <p:childTnLst>
                              <p:par>
                                <p:cTn id="17" presetID="5"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1000"/>
                                        <p:tgtEl>
                                          <p:spTgt spid="9"/>
                                        </p:tgtEl>
                                      </p:cBhvr>
                                    </p:animEffect>
                                  </p:childTnLst>
                                </p:cTn>
                              </p:par>
                            </p:childTnLst>
                          </p:cTn>
                        </p:par>
                        <p:par>
                          <p:cTn id="20" fill="hold">
                            <p:stCondLst>
                              <p:cond delay="4000"/>
                            </p:stCondLst>
                            <p:childTnLst>
                              <p:par>
                                <p:cTn id="21" presetID="5" presetClass="entr" presetSubtype="1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1000"/>
                                        <p:tgtEl>
                                          <p:spTgt spid="12"/>
                                        </p:tgtEl>
                                      </p:cBhvr>
                                    </p:animEffect>
                                  </p:childTnLst>
                                </p:cTn>
                              </p:par>
                            </p:childTnLst>
                          </p:cTn>
                        </p:par>
                        <p:par>
                          <p:cTn id="24" fill="hold">
                            <p:stCondLst>
                              <p:cond delay="5000"/>
                            </p:stCondLst>
                            <p:childTnLst>
                              <p:par>
                                <p:cTn id="25" presetID="5" presetClass="entr" presetSubtype="1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1000"/>
                                        <p:tgtEl>
                                          <p:spTgt spid="7"/>
                                        </p:tgtEl>
                                      </p:cBhvr>
                                    </p:animEffect>
                                  </p:childTnLst>
                                </p:cTn>
                              </p:par>
                            </p:childTnLst>
                          </p:cTn>
                        </p:par>
                        <p:par>
                          <p:cTn id="28" fill="hold">
                            <p:stCondLst>
                              <p:cond delay="6000"/>
                            </p:stCondLst>
                            <p:childTnLst>
                              <p:par>
                                <p:cTn id="29" presetID="5"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1000"/>
                                        <p:tgtEl>
                                          <p:spTgt spid="10"/>
                                        </p:tgtEl>
                                      </p:cBhvr>
                                    </p:animEffect>
                                  </p:childTnLst>
                                </p:cTn>
                              </p:par>
                            </p:childTnLst>
                          </p:cTn>
                        </p:par>
                        <p:par>
                          <p:cTn id="32" fill="hold">
                            <p:stCondLst>
                              <p:cond delay="7000"/>
                            </p:stCondLst>
                            <p:childTnLst>
                              <p:par>
                                <p:cTn id="33" presetID="5" presetClass="entr" presetSubtype="1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heckerboard(across)">
                                      <p:cBhvr>
                                        <p:cTn id="35" dur="1000"/>
                                        <p:tgtEl>
                                          <p:spTgt spid="13"/>
                                        </p:tgtEl>
                                      </p:cBhvr>
                                    </p:animEffect>
                                  </p:childTnLst>
                                </p:cTn>
                              </p:par>
                            </p:childTnLst>
                          </p:cTn>
                        </p:par>
                        <p:par>
                          <p:cTn id="36" fill="hold">
                            <p:stCondLst>
                              <p:cond delay="8000"/>
                            </p:stCondLst>
                            <p:childTnLst>
                              <p:par>
                                <p:cTn id="37" presetID="5" presetClass="entr" presetSubtype="1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heckerboard(across)">
                                      <p:cBhvr>
                                        <p:cTn id="39" dur="1000"/>
                                        <p:tgtEl>
                                          <p:spTgt spid="15"/>
                                        </p:tgtEl>
                                      </p:cBhvr>
                                    </p:animEffect>
                                  </p:childTnLst>
                                </p:cTn>
                              </p:par>
                            </p:childTnLst>
                          </p:cTn>
                        </p:par>
                        <p:par>
                          <p:cTn id="40" fill="hold">
                            <p:stCondLst>
                              <p:cond delay="9000"/>
                            </p:stCondLst>
                            <p:childTnLst>
                              <p:par>
                                <p:cTn id="41" presetID="5" presetClass="entr" presetSubtype="1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heckerboard(across)">
                                      <p:cBhvr>
                                        <p:cTn id="43" dur="1000"/>
                                        <p:tgtEl>
                                          <p:spTgt spid="16"/>
                                        </p:tgtEl>
                                      </p:cBhvr>
                                    </p:animEffect>
                                  </p:childTnLst>
                                </p:cTn>
                              </p:par>
                            </p:childTnLst>
                          </p:cTn>
                        </p:par>
                        <p:par>
                          <p:cTn id="44" fill="hold">
                            <p:stCondLst>
                              <p:cond delay="10000"/>
                            </p:stCondLst>
                            <p:childTnLst>
                              <p:par>
                                <p:cTn id="45" presetID="5" presetClass="entr" presetSubtype="1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checkerboard(across)">
                                      <p:cBhvr>
                                        <p:cTn id="47" dur="1000"/>
                                        <p:tgtEl>
                                          <p:spTgt spid="18"/>
                                        </p:tgtEl>
                                      </p:cBhvr>
                                    </p:animEffect>
                                  </p:childTnLst>
                                </p:cTn>
                              </p:par>
                            </p:childTnLst>
                          </p:cTn>
                        </p:par>
                        <p:par>
                          <p:cTn id="48" fill="hold">
                            <p:stCondLst>
                              <p:cond delay="11000"/>
                            </p:stCondLst>
                            <p:childTnLst>
                              <p:par>
                                <p:cTn id="49" presetID="5" presetClass="entr" presetSubtype="1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checkerboard(across)">
                                      <p:cBhvr>
                                        <p:cTn id="51" dur="1000"/>
                                        <p:tgtEl>
                                          <p:spTgt spid="21"/>
                                        </p:tgtEl>
                                      </p:cBhvr>
                                    </p:animEffect>
                                  </p:childTnLst>
                                </p:cTn>
                              </p:par>
                            </p:childTnLst>
                          </p:cTn>
                        </p:par>
                        <p:par>
                          <p:cTn id="52" fill="hold">
                            <p:stCondLst>
                              <p:cond delay="12000"/>
                            </p:stCondLst>
                            <p:childTnLst>
                              <p:par>
                                <p:cTn id="53" presetID="5" presetClass="entr" presetSubtype="1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checkerboard(across)">
                                      <p:cBhvr>
                                        <p:cTn id="55" dur="1000"/>
                                        <p:tgtEl>
                                          <p:spTgt spid="29"/>
                                        </p:tgtEl>
                                      </p:cBhvr>
                                    </p:animEffect>
                                  </p:childTnLst>
                                </p:cTn>
                              </p:par>
                            </p:childTnLst>
                          </p:cTn>
                        </p:par>
                        <p:par>
                          <p:cTn id="56" fill="hold">
                            <p:stCondLst>
                              <p:cond delay="13000"/>
                            </p:stCondLst>
                            <p:childTnLst>
                              <p:par>
                                <p:cTn id="57" presetID="5" presetClass="entr" presetSubtype="10" fill="hold" nodeType="afterEffect">
                                  <p:stCondLst>
                                    <p:cond delay="0"/>
                                  </p:stCondLst>
                                  <p:childTnLst>
                                    <p:set>
                                      <p:cBhvr>
                                        <p:cTn id="58" dur="1" fill="hold">
                                          <p:stCondLst>
                                            <p:cond delay="0"/>
                                          </p:stCondLst>
                                        </p:cTn>
                                        <p:tgtEl>
                                          <p:spTgt spid="1027"/>
                                        </p:tgtEl>
                                        <p:attrNameLst>
                                          <p:attrName>style.visibility</p:attrName>
                                        </p:attrNameLst>
                                      </p:cBhvr>
                                      <p:to>
                                        <p:strVal val="visible"/>
                                      </p:to>
                                    </p:set>
                                    <p:animEffect transition="in" filter="checkerboard(across)">
                                      <p:cBhvr>
                                        <p:cTn id="59" dur="1000"/>
                                        <p:tgtEl>
                                          <p:spTgt spid="1027"/>
                                        </p:tgtEl>
                                      </p:cBhvr>
                                    </p:animEffect>
                                  </p:childTnLst>
                                </p:cTn>
                              </p:par>
                            </p:childTnLst>
                          </p:cTn>
                        </p:par>
                        <p:par>
                          <p:cTn id="60" fill="hold">
                            <p:stCondLst>
                              <p:cond delay="14000"/>
                            </p:stCondLst>
                            <p:childTnLst>
                              <p:par>
                                <p:cTn id="61" presetID="5" presetClass="entr" presetSubtype="10" fill="hold" nodeType="afterEffect">
                                  <p:stCondLst>
                                    <p:cond delay="0"/>
                                  </p:stCondLst>
                                  <p:childTnLst>
                                    <p:set>
                                      <p:cBhvr>
                                        <p:cTn id="62" dur="1" fill="hold">
                                          <p:stCondLst>
                                            <p:cond delay="0"/>
                                          </p:stCondLst>
                                        </p:cTn>
                                        <p:tgtEl>
                                          <p:spTgt spid="1032"/>
                                        </p:tgtEl>
                                        <p:attrNameLst>
                                          <p:attrName>style.visibility</p:attrName>
                                        </p:attrNameLst>
                                      </p:cBhvr>
                                      <p:to>
                                        <p:strVal val="visible"/>
                                      </p:to>
                                    </p:set>
                                    <p:animEffect transition="in" filter="checkerboard(across)">
                                      <p:cBhvr>
                                        <p:cTn id="63" dur="1000"/>
                                        <p:tgtEl>
                                          <p:spTgt spid="1032"/>
                                        </p:tgtEl>
                                      </p:cBhvr>
                                    </p:animEffect>
                                  </p:childTnLst>
                                </p:cTn>
                              </p:par>
                            </p:childTnLst>
                          </p:cTn>
                        </p:par>
                        <p:par>
                          <p:cTn id="64" fill="hold">
                            <p:stCondLst>
                              <p:cond delay="15000"/>
                            </p:stCondLst>
                            <p:childTnLst>
                              <p:par>
                                <p:cTn id="65" presetID="5" presetClass="entr" presetSubtype="10"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checkerboard(across)">
                                      <p:cBhvr>
                                        <p:cTn id="67" dur="1000"/>
                                        <p:tgtEl>
                                          <p:spTgt spid="27"/>
                                        </p:tgtEl>
                                      </p:cBhvr>
                                    </p:animEffect>
                                  </p:childTnLst>
                                </p:cTn>
                              </p:par>
                            </p:childTnLst>
                          </p:cTn>
                        </p:par>
                        <p:par>
                          <p:cTn id="68" fill="hold">
                            <p:stCondLst>
                              <p:cond delay="16000"/>
                            </p:stCondLst>
                            <p:childTnLst>
                              <p:par>
                                <p:cTn id="69" presetID="5" presetClass="entr" presetSubtype="10" fill="hold" nodeType="afterEffect">
                                  <p:stCondLst>
                                    <p:cond delay="0"/>
                                  </p:stCondLst>
                                  <p:childTnLst>
                                    <p:set>
                                      <p:cBhvr>
                                        <p:cTn id="70" dur="1" fill="hold">
                                          <p:stCondLst>
                                            <p:cond delay="0"/>
                                          </p:stCondLst>
                                        </p:cTn>
                                        <p:tgtEl>
                                          <p:spTgt spid="1026"/>
                                        </p:tgtEl>
                                        <p:attrNameLst>
                                          <p:attrName>style.visibility</p:attrName>
                                        </p:attrNameLst>
                                      </p:cBhvr>
                                      <p:to>
                                        <p:strVal val="visible"/>
                                      </p:to>
                                    </p:set>
                                    <p:animEffect transition="in" filter="checkerboard(across)">
                                      <p:cBhvr>
                                        <p:cTn id="71"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animBg="1"/>
      <p:bldP spid="9" grpId="0" animBg="1"/>
      <p:bldP spid="10" grpId="0" animBg="1"/>
      <p:bldP spid="11" grpId="0"/>
      <p:bldP spid="12" grpId="0"/>
      <p:bldP spid="13" grpId="0"/>
      <p:bldP spid="15" grpId="0" animBg="1"/>
      <p:bldP spid="16"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80728"/>
            <a:ext cx="8229600" cy="50848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91996338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r>
              <a:rPr lang="tr-TR" dirty="0"/>
              <a:t>Tek seferde 56.000 litre, haftada 5 sefer yapılması durumundaysa yılda 13 milyon litreden fazla yakıt tasarrufu.</a:t>
            </a:r>
          </a:p>
          <a:p>
            <a:r>
              <a:rPr lang="tr-TR" dirty="0"/>
              <a:t>Karbondioksit </a:t>
            </a:r>
            <a:r>
              <a:rPr lang="tr-TR" dirty="0" err="1"/>
              <a:t>salınımı</a:t>
            </a:r>
            <a:r>
              <a:rPr lang="tr-TR" dirty="0"/>
              <a:t> anlamında ise, beher sefer için 12.800kg, yıllık olarak ise 3 milyon </a:t>
            </a:r>
            <a:r>
              <a:rPr lang="tr-TR" dirty="0" err="1"/>
              <a:t>kg’dan</a:t>
            </a:r>
            <a:r>
              <a:rPr lang="tr-TR" dirty="0"/>
              <a:t> fazla kazanç.</a:t>
            </a:r>
          </a:p>
          <a:p>
            <a:endParaRPr lang="tr-TR" dirty="0"/>
          </a:p>
        </p:txBody>
      </p:sp>
      <p:pic>
        <p:nvPicPr>
          <p:cNvPr id="4" name="Picture 9" descr="C:\Users\DELL\AppData\Local\Microsoft\Windows\Temporary Internet Files\Content.IE5\64TFF940\MC900437793[1].wmf"/>
          <p:cNvPicPr>
            <a:picLocks noChangeAspect="1" noChangeArrowheads="1"/>
          </p:cNvPicPr>
          <p:nvPr/>
        </p:nvPicPr>
        <p:blipFill>
          <a:blip r:embed="rId2" cstate="print"/>
          <a:srcRect/>
          <a:stretch>
            <a:fillRect/>
          </a:stretch>
        </p:blipFill>
        <p:spPr bwMode="auto">
          <a:xfrm>
            <a:off x="6228183" y="4548266"/>
            <a:ext cx="2454703" cy="2121094"/>
          </a:xfrm>
          <a:prstGeom prst="rect">
            <a:avLst/>
          </a:prstGeom>
          <a:noFill/>
        </p:spPr>
      </p:pic>
    </p:spTree>
    <p:extLst>
      <p:ext uri="{BB962C8B-B14F-4D97-AF65-F5344CB8AC3E}">
        <p14:creationId xmlns:p14="http://schemas.microsoft.com/office/powerpoint/2010/main" val="214319543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TOYOTA…</a:t>
            </a:r>
            <a:r>
              <a:rPr lang="tr-TR" dirty="0" err="1"/>
              <a:t>Mod</a:t>
            </a:r>
            <a:r>
              <a:rPr lang="tr-TR" dirty="0"/>
              <a:t> Değişikliği</a:t>
            </a:r>
          </a:p>
        </p:txBody>
      </p:sp>
      <p:sp>
        <p:nvSpPr>
          <p:cNvPr id="3" name="2 İçerik Yer Tutucusu"/>
          <p:cNvSpPr>
            <a:spLocks noGrp="1"/>
          </p:cNvSpPr>
          <p:nvPr>
            <p:ph idx="1"/>
          </p:nvPr>
        </p:nvSpPr>
        <p:spPr>
          <a:xfrm>
            <a:off x="457200" y="5805264"/>
            <a:ext cx="8229600" cy="1152128"/>
          </a:xfrm>
        </p:spPr>
        <p:txBody>
          <a:bodyPr/>
          <a:lstStyle/>
          <a:p>
            <a:r>
              <a:rPr lang="tr-TR" dirty="0"/>
              <a:t>Bu </a:t>
            </a:r>
            <a:r>
              <a:rPr lang="tr-TR" dirty="0" err="1"/>
              <a:t>mod</a:t>
            </a:r>
            <a:r>
              <a:rPr lang="tr-TR" dirty="0"/>
              <a:t> değişikliği ile CO</a:t>
            </a:r>
            <a:r>
              <a:rPr lang="tr-TR" baseline="-25000" dirty="0"/>
              <a:t>2</a:t>
            </a:r>
            <a:r>
              <a:rPr lang="tr-TR" dirty="0"/>
              <a:t> </a:t>
            </a:r>
            <a:r>
              <a:rPr lang="tr-TR" dirty="0" err="1"/>
              <a:t>salınımında</a:t>
            </a:r>
            <a:r>
              <a:rPr lang="tr-TR" dirty="0"/>
              <a:t> 700 Ton  azalma sağlanmıştır</a:t>
            </a:r>
          </a:p>
          <a:p>
            <a:endParaRPr lang="tr-TR" dirty="0"/>
          </a:p>
        </p:txBody>
      </p:sp>
      <p:pic>
        <p:nvPicPr>
          <p:cNvPr id="4" name="Picture 6"/>
          <p:cNvPicPr>
            <a:picLocks noChangeAspect="1" noChangeArrowheads="1"/>
          </p:cNvPicPr>
          <p:nvPr/>
        </p:nvPicPr>
        <p:blipFill>
          <a:blip r:embed="rId2" cstate="print"/>
          <a:srcRect/>
          <a:stretch>
            <a:fillRect/>
          </a:stretch>
        </p:blipFill>
        <p:spPr bwMode="auto">
          <a:xfrm>
            <a:off x="1221396" y="2276872"/>
            <a:ext cx="6696744" cy="3425881"/>
          </a:xfrm>
          <a:prstGeom prst="rect">
            <a:avLst/>
          </a:prstGeom>
          <a:noFill/>
          <a:ln w="12700">
            <a:noFill/>
            <a:miter lim="800000"/>
            <a:headEnd/>
            <a:tailEnd/>
          </a:ln>
          <a:effectLst/>
        </p:spPr>
      </p:pic>
      <p:sp>
        <p:nvSpPr>
          <p:cNvPr id="5" name="Text Box 11"/>
          <p:cNvSpPr txBox="1">
            <a:spLocks noChangeArrowheads="1"/>
          </p:cNvSpPr>
          <p:nvPr/>
        </p:nvSpPr>
        <p:spPr bwMode="auto">
          <a:xfrm>
            <a:off x="611560" y="1811288"/>
            <a:ext cx="1981200" cy="609600"/>
          </a:xfrm>
          <a:prstGeom prst="rect">
            <a:avLst/>
          </a:prstGeom>
          <a:solidFill>
            <a:schemeClr val="bg1"/>
          </a:solidFill>
          <a:ln w="12700">
            <a:noFill/>
            <a:miter lim="800000"/>
            <a:headEnd/>
            <a:tailEnd/>
          </a:ln>
          <a:effectLst/>
        </p:spPr>
        <p:txBody>
          <a:bodyPr anchor="ctr"/>
          <a:lstStyle/>
          <a:p>
            <a:pPr algn="ctr">
              <a:spcBef>
                <a:spcPct val="50000"/>
              </a:spcBef>
            </a:pPr>
            <a:r>
              <a:rPr lang="tr-TR" sz="2000" i="0" dirty="0">
                <a:latin typeface="Arial Narrow" pitchFamily="34" charset="0"/>
              </a:rPr>
              <a:t>Nisan-2009            öncesi</a:t>
            </a:r>
          </a:p>
        </p:txBody>
      </p:sp>
      <p:sp>
        <p:nvSpPr>
          <p:cNvPr id="6" name="Text Box 7"/>
          <p:cNvSpPr txBox="1">
            <a:spLocks noChangeArrowheads="1"/>
          </p:cNvSpPr>
          <p:nvPr/>
        </p:nvSpPr>
        <p:spPr bwMode="auto">
          <a:xfrm>
            <a:off x="4569768" y="1811288"/>
            <a:ext cx="1981200" cy="609600"/>
          </a:xfrm>
          <a:prstGeom prst="rect">
            <a:avLst/>
          </a:prstGeom>
          <a:solidFill>
            <a:schemeClr val="bg1"/>
          </a:solidFill>
          <a:ln w="12700">
            <a:noFill/>
            <a:miter lim="800000"/>
            <a:headEnd/>
            <a:tailEnd/>
          </a:ln>
          <a:effectLst/>
        </p:spPr>
        <p:txBody>
          <a:bodyPr anchor="ctr"/>
          <a:lstStyle/>
          <a:p>
            <a:pPr algn="ctr">
              <a:spcBef>
                <a:spcPct val="50000"/>
              </a:spcBef>
            </a:pPr>
            <a:r>
              <a:rPr lang="tr-TR" sz="2000" i="0" dirty="0">
                <a:latin typeface="Arial Narrow" pitchFamily="34" charset="0"/>
              </a:rPr>
              <a:t>Mayıs-2009          sonrası</a:t>
            </a:r>
          </a:p>
        </p:txBody>
      </p:sp>
    </p:spTree>
    <p:extLst>
      <p:ext uri="{BB962C8B-B14F-4D97-AF65-F5344CB8AC3E}">
        <p14:creationId xmlns:p14="http://schemas.microsoft.com/office/powerpoint/2010/main" val="416961578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GM ve Paketleme Sistemleri</a:t>
            </a:r>
          </a:p>
        </p:txBody>
      </p:sp>
      <p:sp>
        <p:nvSpPr>
          <p:cNvPr id="3" name="2 İçerik Yer Tutucusu"/>
          <p:cNvSpPr>
            <a:spLocks noGrp="1"/>
          </p:cNvSpPr>
          <p:nvPr>
            <p:ph idx="1"/>
          </p:nvPr>
        </p:nvSpPr>
        <p:spPr>
          <a:xfrm>
            <a:off x="685800" y="1700808"/>
            <a:ext cx="7772400" cy="4114800"/>
          </a:xfrm>
        </p:spPr>
        <p:txBody>
          <a:bodyPr>
            <a:normAutofit fontScale="92500" lnSpcReduction="20000"/>
          </a:bodyPr>
          <a:lstStyle/>
          <a:p>
            <a:r>
              <a:rPr lang="tr-TR" sz="3000" dirty="0"/>
              <a:t>GM, yeniden kullanılabilen paketleme sistemlerine geçiş.</a:t>
            </a:r>
          </a:p>
          <a:p>
            <a:r>
              <a:rPr lang="tr-TR" sz="3000" dirty="0"/>
              <a:t> 1987-1992 yılları arasında atık maliyetlerini $12 milyon azaltmıştır. </a:t>
            </a:r>
          </a:p>
          <a:p>
            <a:r>
              <a:rPr lang="tr-TR" sz="3000" dirty="0"/>
              <a:t>Yeniden kullanılabilir konteynırlar katı atık sayısını azaltabilir, taşıma esnasında ürünlere verilecek zararı azaltabilir ve ergonomik ve güvenlik problemlerini ortadan kaldırabilir.</a:t>
            </a:r>
          </a:p>
          <a:p>
            <a:r>
              <a:rPr lang="tr-TR" sz="3000" dirty="0"/>
              <a:t>GM, kendi iştirakleri arasında yeniden kullanılabilir paletler kullanıyor.</a:t>
            </a:r>
          </a:p>
          <a:p>
            <a:endParaRPr lang="tr-TR" sz="3000" dirty="0"/>
          </a:p>
        </p:txBody>
      </p:sp>
    </p:spTree>
    <p:extLst>
      <p:ext uri="{BB962C8B-B14F-4D97-AF65-F5344CB8AC3E}">
        <p14:creationId xmlns:p14="http://schemas.microsoft.com/office/powerpoint/2010/main" val="427631013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HAWAIIAN PUNCH</a:t>
            </a:r>
          </a:p>
        </p:txBody>
      </p:sp>
      <p:sp>
        <p:nvSpPr>
          <p:cNvPr id="3" name="2 İçerik Yer Tutucusu"/>
          <p:cNvSpPr>
            <a:spLocks noGrp="1"/>
          </p:cNvSpPr>
          <p:nvPr>
            <p:ph idx="1"/>
          </p:nvPr>
        </p:nvSpPr>
        <p:spPr>
          <a:xfrm>
            <a:off x="457200" y="1600201"/>
            <a:ext cx="8229600" cy="4349080"/>
          </a:xfrm>
        </p:spPr>
        <p:txBody>
          <a:bodyPr/>
          <a:lstStyle/>
          <a:p>
            <a:pPr>
              <a:buClr>
                <a:schemeClr val="accent1"/>
              </a:buClr>
            </a:pPr>
            <a:r>
              <a:rPr lang="tr-TR" dirty="0" err="1"/>
              <a:t>Hawaiian</a:t>
            </a:r>
            <a:r>
              <a:rPr lang="tr-TR" dirty="0"/>
              <a:t> </a:t>
            </a:r>
            <a:r>
              <a:rPr lang="tr-TR" dirty="0" err="1"/>
              <a:t>Punch’ın</a:t>
            </a:r>
            <a:r>
              <a:rPr lang="tr-TR" dirty="0"/>
              <a:t> paketinin yeniden düzenlenmesiyle, yıllık 5 milyon dolar tasarruf edildi.</a:t>
            </a:r>
          </a:p>
          <a:p>
            <a:pPr>
              <a:buClr>
                <a:schemeClr val="accent1"/>
              </a:buClr>
            </a:pPr>
            <a:r>
              <a:rPr lang="tr-TR" dirty="0"/>
              <a:t>Tedarik zincirinden 3,7 milyon pound* plastik dışlandı</a:t>
            </a:r>
          </a:p>
          <a:p>
            <a:pPr>
              <a:buClr>
                <a:schemeClr val="accent1"/>
              </a:buClr>
            </a:pPr>
            <a:r>
              <a:rPr lang="tr-TR" dirty="0"/>
              <a:t>Tüketiciler, daha hafif olduğu için yeni kutuyu daha fazla beğendiklerini belirttiler.</a:t>
            </a:r>
          </a:p>
          <a:p>
            <a:endParaRPr lang="tr-TR" dirty="0"/>
          </a:p>
        </p:txBody>
      </p:sp>
      <p:sp>
        <p:nvSpPr>
          <p:cNvPr id="4" name="3 Metin kutusu"/>
          <p:cNvSpPr txBox="1"/>
          <p:nvPr/>
        </p:nvSpPr>
        <p:spPr>
          <a:xfrm>
            <a:off x="4679504" y="6237312"/>
            <a:ext cx="4464496" cy="369332"/>
          </a:xfrm>
          <a:prstGeom prst="rect">
            <a:avLst/>
          </a:prstGeom>
          <a:noFill/>
        </p:spPr>
        <p:txBody>
          <a:bodyPr wrap="square" rtlCol="0">
            <a:spAutoFit/>
          </a:bodyPr>
          <a:lstStyle/>
          <a:p>
            <a:r>
              <a:rPr lang="tr-TR" i="1" dirty="0"/>
              <a:t>3,7 milyon pound = 1.7 milyon kg = 1.700 ton</a:t>
            </a:r>
          </a:p>
        </p:txBody>
      </p:sp>
    </p:spTree>
    <p:extLst>
      <p:ext uri="{BB962C8B-B14F-4D97-AF65-F5344CB8AC3E}">
        <p14:creationId xmlns:p14="http://schemas.microsoft.com/office/powerpoint/2010/main" val="362325819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i="1" dirty="0" err="1"/>
              <a:t>Cadbury</a:t>
            </a:r>
            <a:r>
              <a:rPr lang="tr-TR" i="1" dirty="0"/>
              <a:t> </a:t>
            </a:r>
            <a:r>
              <a:rPr lang="tr-TR" i="1" dirty="0" err="1"/>
              <a:t>Schweppes</a:t>
            </a:r>
            <a:endParaRPr lang="tr-TR" i="1" dirty="0"/>
          </a:p>
        </p:txBody>
      </p:sp>
      <p:pic>
        <p:nvPicPr>
          <p:cNvPr id="1026" name="Picture 2" descr="C:\Users\sguner\Desktop\4326147209_677fc2e8bd.jpg"/>
          <p:cNvPicPr>
            <a:picLocks noChangeAspect="1" noChangeArrowheads="1"/>
          </p:cNvPicPr>
          <p:nvPr/>
        </p:nvPicPr>
        <p:blipFill>
          <a:blip r:embed="rId2" cstate="print"/>
          <a:srcRect/>
          <a:stretch>
            <a:fillRect/>
          </a:stretch>
        </p:blipFill>
        <p:spPr bwMode="auto">
          <a:xfrm>
            <a:off x="970160" y="2060848"/>
            <a:ext cx="2668764" cy="4477792"/>
          </a:xfrm>
          <a:prstGeom prst="rect">
            <a:avLst/>
          </a:prstGeom>
          <a:noFill/>
        </p:spPr>
      </p:pic>
      <p:pic>
        <p:nvPicPr>
          <p:cNvPr id="1027" name="Picture 3" descr="C:\Users\sguner\Desktop\Hawaiian+Punch+FJR+20+OZ.jpg"/>
          <p:cNvPicPr>
            <a:picLocks noChangeAspect="1" noChangeArrowheads="1"/>
          </p:cNvPicPr>
          <p:nvPr/>
        </p:nvPicPr>
        <p:blipFill>
          <a:blip r:embed="rId3" cstate="print"/>
          <a:srcRect l="4204" t="1479"/>
          <a:stretch>
            <a:fillRect/>
          </a:stretch>
        </p:blipFill>
        <p:spPr bwMode="auto">
          <a:xfrm>
            <a:off x="5724128" y="1700808"/>
            <a:ext cx="1640827" cy="4797152"/>
          </a:xfrm>
          <a:prstGeom prst="rect">
            <a:avLst/>
          </a:prstGeom>
          <a:noFill/>
        </p:spPr>
      </p:pic>
      <p:sp>
        <p:nvSpPr>
          <p:cNvPr id="6" name="5 Çentikli Sağ Ok"/>
          <p:cNvSpPr/>
          <p:nvPr/>
        </p:nvSpPr>
        <p:spPr>
          <a:xfrm>
            <a:off x="3923928" y="3861048"/>
            <a:ext cx="1512168" cy="648072"/>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3239844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3M ve Araç Yükleme</a:t>
            </a:r>
          </a:p>
        </p:txBody>
      </p:sp>
      <p:sp>
        <p:nvSpPr>
          <p:cNvPr id="3" name="2 İçerik Yer Tutucusu"/>
          <p:cNvSpPr>
            <a:spLocks noGrp="1"/>
          </p:cNvSpPr>
          <p:nvPr>
            <p:ph idx="1"/>
          </p:nvPr>
        </p:nvSpPr>
        <p:spPr/>
        <p:txBody>
          <a:bodyPr/>
          <a:lstStyle/>
          <a:p>
            <a:r>
              <a:rPr lang="tr-TR" dirty="0"/>
              <a:t>Kaynakları verimli bir şekilde kullanmanın en etkin yollarından birisi, araçları tam olarak yüklemektir.</a:t>
            </a:r>
          </a:p>
          <a:p>
            <a:r>
              <a:rPr lang="tr-TR" dirty="0"/>
              <a:t>3M, yüksekliği ayarlanabilir raflar geliştirerek paletleri iki kat yüklemişlerdir.</a:t>
            </a:r>
          </a:p>
          <a:p>
            <a:r>
              <a:rPr lang="tr-TR" dirty="0"/>
              <a:t>Günlük araç doldurma işlemi %40 azalmıştır.</a:t>
            </a:r>
          </a:p>
          <a:p>
            <a:r>
              <a:rPr lang="tr-TR" dirty="0"/>
              <a:t>Yılda $</a:t>
            </a:r>
            <a:r>
              <a:rPr lang="tr-TR" i="1" dirty="0"/>
              <a:t>110.000</a:t>
            </a:r>
            <a:r>
              <a:rPr lang="tr-TR" dirty="0"/>
              <a:t> tasarruf edilmiştir. </a:t>
            </a:r>
          </a:p>
          <a:p>
            <a:endParaRPr lang="tr-TR" dirty="0"/>
          </a:p>
        </p:txBody>
      </p:sp>
    </p:spTree>
    <p:extLst>
      <p:ext uri="{BB962C8B-B14F-4D97-AF65-F5344CB8AC3E}">
        <p14:creationId xmlns:p14="http://schemas.microsoft.com/office/powerpoint/2010/main" val="68259368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DELL\AppData\Local\Microsoft\Windows\Temporary Internet Files\Content.IE5\3E9PGZBU\MC900233540[1].wmf"/>
          <p:cNvPicPr>
            <a:picLocks noChangeAspect="1" noChangeArrowheads="1"/>
          </p:cNvPicPr>
          <p:nvPr/>
        </p:nvPicPr>
        <p:blipFill>
          <a:blip r:embed="rId2" cstate="print"/>
          <a:srcRect/>
          <a:stretch>
            <a:fillRect/>
          </a:stretch>
        </p:blipFill>
        <p:spPr bwMode="auto">
          <a:xfrm>
            <a:off x="0" y="2348880"/>
            <a:ext cx="9141226" cy="3672408"/>
          </a:xfrm>
          <a:prstGeom prst="rect">
            <a:avLst/>
          </a:prstGeom>
          <a:noFill/>
        </p:spPr>
      </p:pic>
      <p:cxnSp>
        <p:nvCxnSpPr>
          <p:cNvPr id="9" name="8 Düz Bağlayıcı"/>
          <p:cNvCxnSpPr>
            <a:stCxn id="2053" idx="0"/>
          </p:cNvCxnSpPr>
          <p:nvPr/>
        </p:nvCxnSpPr>
        <p:spPr>
          <a:xfrm>
            <a:off x="4570613" y="2348880"/>
            <a:ext cx="1387" cy="208823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10 Düz Bağlayıcı"/>
          <p:cNvCxnSpPr/>
          <p:nvPr/>
        </p:nvCxnSpPr>
        <p:spPr>
          <a:xfrm>
            <a:off x="6660232" y="2348880"/>
            <a:ext cx="0" cy="208823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12 Düz Bağlayıcı"/>
          <p:cNvCxnSpPr/>
          <p:nvPr/>
        </p:nvCxnSpPr>
        <p:spPr>
          <a:xfrm>
            <a:off x="2411760" y="3645024"/>
            <a:ext cx="216024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14 Düz Bağlayıcı"/>
          <p:cNvCxnSpPr/>
          <p:nvPr/>
        </p:nvCxnSpPr>
        <p:spPr>
          <a:xfrm>
            <a:off x="4572000" y="3284984"/>
            <a:ext cx="208823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16 Düz Bağlayıcı"/>
          <p:cNvCxnSpPr/>
          <p:nvPr/>
        </p:nvCxnSpPr>
        <p:spPr>
          <a:xfrm>
            <a:off x="6660232" y="3645024"/>
            <a:ext cx="2412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18 Dikdörtgen"/>
          <p:cNvSpPr/>
          <p:nvPr/>
        </p:nvSpPr>
        <p:spPr>
          <a:xfrm>
            <a:off x="2411760" y="2348880"/>
            <a:ext cx="6660000" cy="208823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1" name="20 Düz Ok Bağlayıcısı"/>
          <p:cNvCxnSpPr/>
          <p:nvPr/>
        </p:nvCxnSpPr>
        <p:spPr>
          <a:xfrm>
            <a:off x="3347864" y="2564904"/>
            <a:ext cx="0" cy="936104"/>
          </a:xfrm>
          <a:prstGeom prst="straightConnector1">
            <a:avLst/>
          </a:prstGeom>
          <a:ln w="28575">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21 Düz Ok Bağlayıcısı"/>
          <p:cNvCxnSpPr/>
          <p:nvPr/>
        </p:nvCxnSpPr>
        <p:spPr>
          <a:xfrm>
            <a:off x="5580112" y="3429000"/>
            <a:ext cx="0" cy="936104"/>
          </a:xfrm>
          <a:prstGeom prst="straightConnector1">
            <a:avLst/>
          </a:prstGeom>
          <a:ln w="28575">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22 Düz Ok Bağlayıcısı"/>
          <p:cNvCxnSpPr/>
          <p:nvPr/>
        </p:nvCxnSpPr>
        <p:spPr>
          <a:xfrm>
            <a:off x="7884368" y="2564904"/>
            <a:ext cx="0" cy="936104"/>
          </a:xfrm>
          <a:prstGeom prst="straightConnector1">
            <a:avLst/>
          </a:prstGeom>
          <a:ln w="28575">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23 Metin kutusu"/>
          <p:cNvSpPr txBox="1"/>
          <p:nvPr/>
        </p:nvSpPr>
        <p:spPr>
          <a:xfrm>
            <a:off x="4716016" y="2673787"/>
            <a:ext cx="1728192" cy="323165"/>
          </a:xfrm>
          <a:prstGeom prst="rect">
            <a:avLst/>
          </a:prstGeom>
          <a:noFill/>
        </p:spPr>
        <p:txBody>
          <a:bodyPr wrap="square" rtlCol="0">
            <a:spAutoFit/>
          </a:bodyPr>
          <a:lstStyle/>
          <a:p>
            <a:r>
              <a:rPr lang="tr-TR" sz="1500" b="1" dirty="0">
                <a:solidFill>
                  <a:schemeClr val="bg1">
                    <a:lumMod val="50000"/>
                  </a:schemeClr>
                </a:solidFill>
              </a:rPr>
              <a:t>Ayarlanabilir Raf</a:t>
            </a:r>
          </a:p>
        </p:txBody>
      </p:sp>
      <p:sp>
        <p:nvSpPr>
          <p:cNvPr id="25" name="24 Metin kutusu"/>
          <p:cNvSpPr txBox="1"/>
          <p:nvPr/>
        </p:nvSpPr>
        <p:spPr>
          <a:xfrm>
            <a:off x="2555776" y="3861048"/>
            <a:ext cx="1728192" cy="323165"/>
          </a:xfrm>
          <a:prstGeom prst="rect">
            <a:avLst/>
          </a:prstGeom>
          <a:noFill/>
        </p:spPr>
        <p:txBody>
          <a:bodyPr wrap="square" rtlCol="0">
            <a:spAutoFit/>
          </a:bodyPr>
          <a:lstStyle/>
          <a:p>
            <a:r>
              <a:rPr lang="tr-TR" sz="1500" b="1" dirty="0">
                <a:solidFill>
                  <a:schemeClr val="bg1">
                    <a:lumMod val="50000"/>
                  </a:schemeClr>
                </a:solidFill>
              </a:rPr>
              <a:t>Ayarlanabilir Raf</a:t>
            </a:r>
          </a:p>
        </p:txBody>
      </p:sp>
      <p:sp>
        <p:nvSpPr>
          <p:cNvPr id="26" name="25 Metin kutusu"/>
          <p:cNvSpPr txBox="1"/>
          <p:nvPr/>
        </p:nvSpPr>
        <p:spPr>
          <a:xfrm>
            <a:off x="7092280" y="3861048"/>
            <a:ext cx="1728192" cy="323165"/>
          </a:xfrm>
          <a:prstGeom prst="rect">
            <a:avLst/>
          </a:prstGeom>
          <a:noFill/>
        </p:spPr>
        <p:txBody>
          <a:bodyPr wrap="square" rtlCol="0">
            <a:spAutoFit/>
          </a:bodyPr>
          <a:lstStyle/>
          <a:p>
            <a:r>
              <a:rPr lang="tr-TR" sz="1500" b="1" dirty="0">
                <a:solidFill>
                  <a:schemeClr val="bg1">
                    <a:lumMod val="50000"/>
                  </a:schemeClr>
                </a:solidFill>
              </a:rPr>
              <a:t>Ayarlanabilir Raf</a:t>
            </a:r>
          </a:p>
        </p:txBody>
      </p:sp>
    </p:spTree>
    <p:extLst>
      <p:ext uri="{BB962C8B-B14F-4D97-AF65-F5344CB8AC3E}">
        <p14:creationId xmlns:p14="http://schemas.microsoft.com/office/powerpoint/2010/main" val="15568636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KODAK ve Geri Dönüştürme</a:t>
            </a:r>
          </a:p>
        </p:txBody>
      </p:sp>
      <p:sp>
        <p:nvSpPr>
          <p:cNvPr id="3" name="2 İçerik Yer Tutucusu"/>
          <p:cNvSpPr>
            <a:spLocks noGrp="1"/>
          </p:cNvSpPr>
          <p:nvPr>
            <p:ph idx="1"/>
          </p:nvPr>
        </p:nvSpPr>
        <p:spPr>
          <a:xfrm>
            <a:off x="457200" y="1600200"/>
            <a:ext cx="8435280" cy="4525963"/>
          </a:xfrm>
        </p:spPr>
        <p:txBody>
          <a:bodyPr/>
          <a:lstStyle/>
          <a:p>
            <a:r>
              <a:rPr lang="tr-TR" dirty="0"/>
              <a:t>Kodak’ın lojistik sistemi, tüketicilere satılan kameraların %70’ini geri kazandırmaktadır. </a:t>
            </a:r>
          </a:p>
          <a:p>
            <a:r>
              <a:rPr lang="tr-TR" dirty="0"/>
              <a:t>Piyasaya sunumundan itibaren, 200 milyondan fazla </a:t>
            </a:r>
            <a:r>
              <a:rPr lang="tr-TR" dirty="0" err="1"/>
              <a:t>FunSaver</a:t>
            </a:r>
            <a:r>
              <a:rPr lang="tr-TR" dirty="0"/>
              <a:t> kamerası Kodak tesislerine geri döndürülmüştür. </a:t>
            </a:r>
          </a:p>
          <a:p>
            <a:r>
              <a:rPr lang="tr-TR" dirty="0"/>
              <a:t>Kodak, bu kamera materyallerinin %77-%86’sını geri dönüştürerek veya yeniden kullanarak işletim maliyetlerini düşürmektedir. </a:t>
            </a:r>
          </a:p>
          <a:p>
            <a:endParaRPr lang="tr-TR" dirty="0"/>
          </a:p>
        </p:txBody>
      </p:sp>
    </p:spTree>
    <p:extLst>
      <p:ext uri="{BB962C8B-B14F-4D97-AF65-F5344CB8AC3E}">
        <p14:creationId xmlns:p14="http://schemas.microsoft.com/office/powerpoint/2010/main" val="386030436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Peki…</a:t>
            </a:r>
          </a:p>
        </p:txBody>
      </p:sp>
      <p:sp>
        <p:nvSpPr>
          <p:cNvPr id="3" name="2 İçerik Yer Tutucusu"/>
          <p:cNvSpPr>
            <a:spLocks noGrp="1"/>
          </p:cNvSpPr>
          <p:nvPr>
            <p:ph idx="1"/>
          </p:nvPr>
        </p:nvSpPr>
        <p:spPr>
          <a:xfrm>
            <a:off x="457200" y="1600201"/>
            <a:ext cx="8229600" cy="3484984"/>
          </a:xfrm>
        </p:spPr>
        <p:txBody>
          <a:bodyPr/>
          <a:lstStyle/>
          <a:p>
            <a:r>
              <a:rPr lang="tr-TR" i="1" dirty="0"/>
              <a:t>Her çevreci girişim başarılı olur mu?</a:t>
            </a:r>
          </a:p>
          <a:p>
            <a:r>
              <a:rPr lang="tr-TR" dirty="0"/>
              <a:t>İngiliz donmuş gıda perakendecisi </a:t>
            </a:r>
            <a:r>
              <a:rPr lang="tr-TR" dirty="0" err="1"/>
              <a:t>Iceland</a:t>
            </a:r>
            <a:r>
              <a:rPr lang="tr-TR" dirty="0"/>
              <a:t>, 2001’de bütün çeşitlerini organik ürünlere dönüştürmüş ancak satışlarında %5,5 oranında bir düşüş yaşamıştır.</a:t>
            </a:r>
          </a:p>
          <a:p>
            <a:r>
              <a:rPr lang="tr-TR" dirty="0"/>
              <a:t>Bunun nedenleri neler olabilir?</a:t>
            </a:r>
          </a:p>
          <a:p>
            <a:endParaRPr lang="tr-TR" dirty="0"/>
          </a:p>
        </p:txBody>
      </p:sp>
      <p:sp>
        <p:nvSpPr>
          <p:cNvPr id="4" name="3 Yuvarlatılmış Dikdörtgen"/>
          <p:cNvSpPr/>
          <p:nvPr/>
        </p:nvSpPr>
        <p:spPr>
          <a:xfrm>
            <a:off x="683568" y="4941168"/>
            <a:ext cx="7632848" cy="1296144"/>
          </a:xfrm>
          <a:prstGeom prst="roundRect">
            <a:avLst/>
          </a:prstGeom>
          <a:solidFill>
            <a:schemeClr val="bg1">
              <a:lumMod val="50000"/>
            </a:schemeClr>
          </a:solidFill>
          <a:ln>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buNone/>
            </a:pPr>
            <a:r>
              <a:rPr lang="tr-TR" sz="3600" i="1" dirty="0">
                <a:solidFill>
                  <a:schemeClr val="tx1"/>
                </a:solidFill>
              </a:rPr>
              <a:t>Firmadan kaynaklanan problemler</a:t>
            </a:r>
          </a:p>
          <a:p>
            <a:pPr algn="ctr">
              <a:buNone/>
            </a:pPr>
            <a:r>
              <a:rPr lang="tr-TR" sz="3600" i="1" dirty="0">
                <a:solidFill>
                  <a:schemeClr val="tx1"/>
                </a:solidFill>
              </a:rPr>
              <a:t>Müşteriden kaynaklanan problemler</a:t>
            </a:r>
          </a:p>
        </p:txBody>
      </p:sp>
    </p:spTree>
    <p:extLst>
      <p:ext uri="{BB962C8B-B14F-4D97-AF65-F5344CB8AC3E}">
        <p14:creationId xmlns:p14="http://schemas.microsoft.com/office/powerpoint/2010/main" val="37821992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WALMART</a:t>
            </a:r>
          </a:p>
        </p:txBody>
      </p:sp>
      <p:sp>
        <p:nvSpPr>
          <p:cNvPr id="3" name="2 İçerik Yer Tutucusu"/>
          <p:cNvSpPr>
            <a:spLocks noGrp="1"/>
          </p:cNvSpPr>
          <p:nvPr>
            <p:ph idx="1"/>
          </p:nvPr>
        </p:nvSpPr>
        <p:spPr/>
        <p:txBody>
          <a:bodyPr/>
          <a:lstStyle/>
          <a:p>
            <a:r>
              <a:rPr lang="tr-TR" dirty="0"/>
              <a:t>1989 yılında başlayan çalışmalar 1990 yılında neden son buldu? –Yeşil Raflar–</a:t>
            </a:r>
          </a:p>
          <a:p>
            <a:r>
              <a:rPr lang="tr-TR" dirty="0"/>
              <a:t>Daralan tedarikçi tabanı (sınırlı sayıda tedarikçi ve daha fazla bağımlılık)</a:t>
            </a:r>
          </a:p>
          <a:p>
            <a:r>
              <a:rPr lang="tr-TR" dirty="0"/>
              <a:t>Maliyeti artan ürünler</a:t>
            </a:r>
          </a:p>
          <a:p>
            <a:r>
              <a:rPr lang="tr-TR" dirty="0"/>
              <a:t>Yenilikçi fakat yeşil olmayan ürünleri müşterinin talep etmesi</a:t>
            </a:r>
          </a:p>
          <a:p>
            <a:endParaRPr lang="tr-TR" dirty="0"/>
          </a:p>
        </p:txBody>
      </p:sp>
    </p:spTree>
    <p:extLst>
      <p:ext uri="{BB962C8B-B14F-4D97-AF65-F5344CB8AC3E}">
        <p14:creationId xmlns:p14="http://schemas.microsoft.com/office/powerpoint/2010/main" val="883094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p:cNvPicPr>
            <a:picLocks noChangeAspect="1"/>
          </p:cNvPicPr>
          <p:nvPr/>
        </p:nvPicPr>
        <p:blipFill>
          <a:blip r:embed="rId2"/>
          <a:stretch>
            <a:fillRect/>
          </a:stretch>
        </p:blipFill>
        <p:spPr>
          <a:xfrm>
            <a:off x="971600" y="713173"/>
            <a:ext cx="6232179" cy="3989476"/>
          </a:xfrm>
          <a:prstGeom prst="rect">
            <a:avLst/>
          </a:prstGeom>
        </p:spPr>
      </p:pic>
      <p:sp>
        <p:nvSpPr>
          <p:cNvPr id="2" name="Metin kutusu 1"/>
          <p:cNvSpPr txBox="1"/>
          <p:nvPr/>
        </p:nvSpPr>
        <p:spPr>
          <a:xfrm>
            <a:off x="2344004" y="4702649"/>
            <a:ext cx="5501186" cy="369332"/>
          </a:xfrm>
          <a:prstGeom prst="rect">
            <a:avLst/>
          </a:prstGeom>
          <a:noFill/>
        </p:spPr>
        <p:txBody>
          <a:bodyPr wrap="none" rtlCol="0">
            <a:spAutoFit/>
          </a:bodyPr>
          <a:lstStyle/>
          <a:p>
            <a:r>
              <a:rPr lang="tr-TR" b="1" dirty="0"/>
              <a:t>Şekil 1.1 : Yük miktarının taşıma türlerine göre maliyeti</a:t>
            </a:r>
            <a:endParaRPr lang="tr-TR" dirty="0"/>
          </a:p>
        </p:txBody>
      </p:sp>
    </p:spTree>
    <p:extLst>
      <p:ext uri="{BB962C8B-B14F-4D97-AF65-F5344CB8AC3E}">
        <p14:creationId xmlns:p14="http://schemas.microsoft.com/office/powerpoint/2010/main" val="273878391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ÜLKEMİZDEN ÖRNEKLER</a:t>
            </a:r>
            <a:endParaRPr lang="en-US" dirty="0"/>
          </a:p>
        </p:txBody>
      </p:sp>
      <p:sp>
        <p:nvSpPr>
          <p:cNvPr id="3" name="İçerik Yer Tutucusu 2"/>
          <p:cNvSpPr>
            <a:spLocks noGrp="1"/>
          </p:cNvSpPr>
          <p:nvPr>
            <p:ph idx="1"/>
          </p:nvPr>
        </p:nvSpPr>
        <p:spPr/>
        <p:txBody>
          <a:bodyPr/>
          <a:lstStyle/>
          <a:p>
            <a:endParaRPr lang="en-US"/>
          </a:p>
        </p:txBody>
      </p:sp>
    </p:spTree>
    <p:extLst>
      <p:ext uri="{BB962C8B-B14F-4D97-AF65-F5344CB8AC3E}">
        <p14:creationId xmlns:p14="http://schemas.microsoft.com/office/powerpoint/2010/main" val="134492006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çerik Yer Tutucusu 2"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620688"/>
            <a:ext cx="5112568" cy="4851804"/>
          </a:xfrm>
        </p:spPr>
      </p:pic>
    </p:spTree>
    <p:extLst>
      <p:ext uri="{BB962C8B-B14F-4D97-AF65-F5344CB8AC3E}">
        <p14:creationId xmlns:p14="http://schemas.microsoft.com/office/powerpoint/2010/main" val="133113259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752" y="548680"/>
            <a:ext cx="4536504" cy="4926360"/>
          </a:xfrm>
        </p:spPr>
      </p:pic>
    </p:spTree>
    <p:extLst>
      <p:ext uri="{BB962C8B-B14F-4D97-AF65-F5344CB8AC3E}">
        <p14:creationId xmlns:p14="http://schemas.microsoft.com/office/powerpoint/2010/main" val="81033539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çerik Yer Tutucusu 2"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744" y="620688"/>
            <a:ext cx="5112568" cy="5035106"/>
          </a:xfrm>
        </p:spPr>
      </p:pic>
    </p:spTree>
    <p:extLst>
      <p:ext uri="{BB962C8B-B14F-4D97-AF65-F5344CB8AC3E}">
        <p14:creationId xmlns:p14="http://schemas.microsoft.com/office/powerpoint/2010/main" val="51387324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720" y="692696"/>
            <a:ext cx="4968552" cy="4937353"/>
          </a:xfrm>
        </p:spPr>
      </p:pic>
    </p:spTree>
    <p:extLst>
      <p:ext uri="{BB962C8B-B14F-4D97-AF65-F5344CB8AC3E}">
        <p14:creationId xmlns:p14="http://schemas.microsoft.com/office/powerpoint/2010/main" val="2785828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çerik Yer Tutucusu 2"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052736"/>
            <a:ext cx="5040560" cy="4860541"/>
          </a:xfrm>
        </p:spPr>
      </p:pic>
    </p:spTree>
    <p:extLst>
      <p:ext uri="{BB962C8B-B14F-4D97-AF65-F5344CB8AC3E}">
        <p14:creationId xmlns:p14="http://schemas.microsoft.com/office/powerpoint/2010/main" val="30798878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Ekran Kırpm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548680"/>
            <a:ext cx="5112568" cy="4968100"/>
          </a:xfrm>
        </p:spPr>
      </p:pic>
    </p:spTree>
    <p:extLst>
      <p:ext uri="{BB962C8B-B14F-4D97-AF65-F5344CB8AC3E}">
        <p14:creationId xmlns:p14="http://schemas.microsoft.com/office/powerpoint/2010/main" val="317211543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Yararlanılan Kaynaklar</a:t>
            </a:r>
          </a:p>
        </p:txBody>
      </p:sp>
      <p:sp>
        <p:nvSpPr>
          <p:cNvPr id="3" name="2 İçerik Yer Tutucusu"/>
          <p:cNvSpPr>
            <a:spLocks noGrp="1"/>
          </p:cNvSpPr>
          <p:nvPr>
            <p:ph idx="1"/>
          </p:nvPr>
        </p:nvSpPr>
        <p:spPr>
          <a:xfrm>
            <a:off x="323528" y="1567333"/>
            <a:ext cx="8820472" cy="4525963"/>
          </a:xfrm>
        </p:spPr>
        <p:txBody>
          <a:bodyPr>
            <a:normAutofit fontScale="85000" lnSpcReduction="20000"/>
          </a:bodyPr>
          <a:lstStyle/>
          <a:p>
            <a:r>
              <a:rPr lang="tr-TR" sz="2000" dirty="0"/>
              <a:t>ÇEPEL, Necmettin (1992), </a:t>
            </a:r>
            <a:r>
              <a:rPr lang="tr-TR" sz="2000" i="1" dirty="0"/>
              <a:t>Doğa-Çevre-Ekoloji ve İnsanlığın Ekolojik Sorunları</a:t>
            </a:r>
            <a:r>
              <a:rPr lang="tr-TR" sz="2000" dirty="0"/>
              <a:t>, Altın Kitaplar Yayınevi, 1. Baskı, İstanbul</a:t>
            </a:r>
          </a:p>
          <a:p>
            <a:r>
              <a:rPr lang="tr-TR" sz="2000" dirty="0"/>
              <a:t>PONTING, </a:t>
            </a:r>
            <a:r>
              <a:rPr lang="tr-TR" sz="2000" dirty="0" err="1"/>
              <a:t>Clive</a:t>
            </a:r>
            <a:r>
              <a:rPr lang="tr-TR" sz="2000" dirty="0"/>
              <a:t> (2007), </a:t>
            </a:r>
            <a:r>
              <a:rPr lang="tr-TR" sz="2000" i="1" dirty="0"/>
              <a:t>Dünyanın Yeşil Tarihi</a:t>
            </a:r>
            <a:r>
              <a:rPr lang="tr-TR" sz="2000" dirty="0"/>
              <a:t>, </a:t>
            </a:r>
            <a:r>
              <a:rPr lang="tr-TR" sz="2000" dirty="0" err="1"/>
              <a:t>çev</a:t>
            </a:r>
            <a:r>
              <a:rPr lang="tr-TR" sz="2000" dirty="0"/>
              <a:t>. Ayşe Başçı, Sabancı Üniversitesi Yayınları, Güncellenmiş Yeni Basım, İstanbul</a:t>
            </a:r>
          </a:p>
          <a:p>
            <a:r>
              <a:rPr lang="tr-TR" sz="2000" dirty="0"/>
              <a:t>GRANT, John (2007), </a:t>
            </a:r>
            <a:r>
              <a:rPr lang="tr-TR" sz="2000" i="1" dirty="0"/>
              <a:t>Yeşil Pazarlama Manifestosu</a:t>
            </a:r>
            <a:r>
              <a:rPr lang="tr-TR" sz="2000" dirty="0"/>
              <a:t>, </a:t>
            </a:r>
            <a:r>
              <a:rPr lang="tr-TR" sz="2000" dirty="0" err="1"/>
              <a:t>çev</a:t>
            </a:r>
            <a:r>
              <a:rPr lang="tr-TR" sz="2000" dirty="0"/>
              <a:t>. Nadir </a:t>
            </a:r>
            <a:r>
              <a:rPr lang="tr-TR" sz="2000" dirty="0" err="1"/>
              <a:t>Özata</a:t>
            </a:r>
            <a:r>
              <a:rPr lang="tr-TR" sz="2000" dirty="0"/>
              <a:t> ve Yasemin </a:t>
            </a:r>
            <a:r>
              <a:rPr lang="tr-TR" sz="2000" dirty="0" err="1"/>
              <a:t>Fletcher</a:t>
            </a:r>
            <a:r>
              <a:rPr lang="tr-TR" sz="2000" dirty="0"/>
              <a:t>, </a:t>
            </a:r>
            <a:r>
              <a:rPr lang="tr-TR" sz="2000" dirty="0" err="1"/>
              <a:t>MediaCat</a:t>
            </a:r>
            <a:r>
              <a:rPr lang="tr-TR" sz="2000" dirty="0"/>
              <a:t> Kitapları, 1. Baskı, İstanbul </a:t>
            </a:r>
          </a:p>
          <a:p>
            <a:r>
              <a:rPr lang="tr-TR" sz="2000" dirty="0"/>
              <a:t>HEYING, Adam ve </a:t>
            </a:r>
            <a:r>
              <a:rPr lang="tr-TR" sz="2000" dirty="0" err="1"/>
              <a:t>Whitney</a:t>
            </a:r>
            <a:r>
              <a:rPr lang="tr-TR" sz="2000" dirty="0"/>
              <a:t> SANZERO (2009), “A </a:t>
            </a:r>
            <a:r>
              <a:rPr lang="tr-TR" sz="2000" dirty="0" err="1"/>
              <a:t>Case</a:t>
            </a:r>
            <a:r>
              <a:rPr lang="tr-TR" sz="2000" dirty="0"/>
              <a:t> </a:t>
            </a:r>
            <a:r>
              <a:rPr lang="tr-TR" sz="2000" dirty="0" err="1"/>
              <a:t>Study</a:t>
            </a:r>
            <a:r>
              <a:rPr lang="tr-TR" sz="2000" dirty="0"/>
              <a:t> Of </a:t>
            </a:r>
            <a:r>
              <a:rPr lang="tr-TR" sz="2000" dirty="0" err="1"/>
              <a:t>Wal</a:t>
            </a:r>
            <a:r>
              <a:rPr lang="tr-TR" sz="2000" dirty="0"/>
              <a:t>-</a:t>
            </a:r>
            <a:r>
              <a:rPr lang="tr-TR" sz="2000" dirty="0" err="1"/>
              <a:t>Mart’s</a:t>
            </a:r>
            <a:r>
              <a:rPr lang="tr-TR" sz="2000" dirty="0"/>
              <a:t> </a:t>
            </a:r>
            <a:r>
              <a:rPr lang="tr-TR" sz="2000" dirty="0" err="1"/>
              <a:t>Green</a:t>
            </a:r>
            <a:r>
              <a:rPr lang="tr-TR" sz="2000" dirty="0"/>
              <a:t> </a:t>
            </a:r>
            <a:r>
              <a:rPr lang="tr-TR" sz="2000" dirty="0" err="1"/>
              <a:t>Supply</a:t>
            </a:r>
            <a:r>
              <a:rPr lang="tr-TR" sz="2000" dirty="0"/>
              <a:t> </a:t>
            </a:r>
            <a:r>
              <a:rPr lang="tr-TR" sz="2000" dirty="0" err="1"/>
              <a:t>Chain</a:t>
            </a:r>
            <a:r>
              <a:rPr lang="tr-TR" sz="2000" dirty="0"/>
              <a:t> </a:t>
            </a:r>
            <a:r>
              <a:rPr lang="tr-TR" sz="2000" dirty="0" err="1"/>
              <a:t>Management</a:t>
            </a:r>
            <a:r>
              <a:rPr lang="tr-TR" sz="2000" dirty="0"/>
              <a:t>”, </a:t>
            </a:r>
            <a:r>
              <a:rPr lang="tr-TR" sz="2000" u="sng" dirty="0">
                <a:hlinkClick r:id="rId2"/>
              </a:rPr>
              <a:t>http://www.</a:t>
            </a:r>
            <a:r>
              <a:rPr lang="tr-TR" sz="2000" u="sng" dirty="0" err="1">
                <a:hlinkClick r:id="rId2"/>
              </a:rPr>
              <a:t>apicsterragrande</a:t>
            </a:r>
            <a:r>
              <a:rPr lang="tr-TR" sz="2000" u="sng" dirty="0">
                <a:hlinkClick r:id="rId2"/>
              </a:rPr>
              <a:t>.org/</a:t>
            </a:r>
            <a:r>
              <a:rPr lang="tr-TR" sz="2000" u="sng" dirty="0" err="1">
                <a:hlinkClick r:id="rId2"/>
              </a:rPr>
              <a:t>Wal</a:t>
            </a:r>
            <a:r>
              <a:rPr lang="tr-TR" sz="2000" u="sng" dirty="0">
                <a:hlinkClick r:id="rId2"/>
              </a:rPr>
              <a:t>-Mart%20Sustainability.</a:t>
            </a:r>
            <a:r>
              <a:rPr lang="tr-TR" sz="2000" u="sng" dirty="0" err="1">
                <a:hlinkClick r:id="rId2"/>
              </a:rPr>
              <a:t>pdf</a:t>
            </a:r>
            <a:r>
              <a:rPr lang="tr-TR" sz="2000" dirty="0"/>
              <a:t>, Erişim tarihi: 05.01.2010</a:t>
            </a:r>
          </a:p>
          <a:p>
            <a:r>
              <a:rPr lang="tr-TR" sz="2000" dirty="0"/>
              <a:t>KELEŞ, Ruşen ve Can HAMAMCI (1997), </a:t>
            </a:r>
            <a:r>
              <a:rPr lang="tr-TR" sz="2000" i="1" dirty="0"/>
              <a:t>Çevrebilim</a:t>
            </a:r>
            <a:r>
              <a:rPr lang="tr-TR" sz="2000" dirty="0"/>
              <a:t>, İmge </a:t>
            </a:r>
            <a:r>
              <a:rPr lang="tr-TR" sz="2000" dirty="0" err="1"/>
              <a:t>Kitabevi</a:t>
            </a:r>
            <a:r>
              <a:rPr lang="tr-TR" sz="2000" dirty="0"/>
              <a:t>, 2. Baskı, Ankara</a:t>
            </a:r>
          </a:p>
          <a:p>
            <a:r>
              <a:rPr lang="tr-TR" sz="2000" dirty="0"/>
              <a:t>ROARTY, Michael (1997), “</a:t>
            </a:r>
            <a:r>
              <a:rPr lang="tr-TR" sz="2000" dirty="0" err="1"/>
              <a:t>Greening</a:t>
            </a:r>
            <a:r>
              <a:rPr lang="tr-TR" sz="2000" dirty="0"/>
              <a:t> </a:t>
            </a:r>
            <a:r>
              <a:rPr lang="tr-TR" sz="2000" dirty="0" err="1"/>
              <a:t>Business</a:t>
            </a:r>
            <a:r>
              <a:rPr lang="tr-TR" sz="2000" dirty="0"/>
              <a:t> in a Market </a:t>
            </a:r>
            <a:r>
              <a:rPr lang="tr-TR" sz="2000" dirty="0" err="1"/>
              <a:t>Economy</a:t>
            </a:r>
            <a:r>
              <a:rPr lang="tr-TR" sz="2000" dirty="0"/>
              <a:t>”, </a:t>
            </a:r>
            <a:r>
              <a:rPr lang="tr-TR" sz="2000" i="1" dirty="0" err="1"/>
              <a:t>European</a:t>
            </a:r>
            <a:r>
              <a:rPr lang="tr-TR" sz="2000" i="1" dirty="0"/>
              <a:t> </a:t>
            </a:r>
            <a:r>
              <a:rPr lang="tr-TR" sz="2000" i="1" dirty="0" err="1"/>
              <a:t>Business</a:t>
            </a:r>
            <a:r>
              <a:rPr lang="tr-TR" sz="2000" i="1" dirty="0"/>
              <a:t> </a:t>
            </a:r>
            <a:r>
              <a:rPr lang="tr-TR" sz="2000" i="1" dirty="0" err="1"/>
              <a:t>Review</a:t>
            </a:r>
            <a:r>
              <a:rPr lang="tr-TR" sz="2000" i="1" dirty="0"/>
              <a:t>,</a:t>
            </a:r>
            <a:r>
              <a:rPr lang="tr-TR" sz="2000" dirty="0"/>
              <a:t> Sayı: 97, No: 5, s. 244-254</a:t>
            </a:r>
          </a:p>
          <a:p>
            <a:r>
              <a:rPr lang="tr-TR" sz="2000" dirty="0"/>
              <a:t>GUPTA, </a:t>
            </a:r>
            <a:r>
              <a:rPr lang="tr-TR" sz="2000" dirty="0" err="1"/>
              <a:t>Deepak</a:t>
            </a:r>
            <a:r>
              <a:rPr lang="tr-TR" sz="2000" dirty="0"/>
              <a:t> (2010), </a:t>
            </a:r>
            <a:r>
              <a:rPr lang="en-US" sz="2000" i="1" dirty="0"/>
              <a:t>Green Supply Chain: Is going Green a cost-conscious decision?</a:t>
            </a:r>
            <a:r>
              <a:rPr lang="tr-TR" sz="2000" dirty="0"/>
              <a:t>, </a:t>
            </a:r>
            <a:r>
              <a:rPr lang="tr-TR" sz="2000" dirty="0">
                <a:hlinkClick r:id="rId3"/>
              </a:rPr>
              <a:t>http://www.som.iitb.ac.in/live/greensupplychain.html</a:t>
            </a:r>
            <a:r>
              <a:rPr lang="tr-TR" sz="2000" dirty="0"/>
              <a:t> </a:t>
            </a:r>
          </a:p>
          <a:p>
            <a:r>
              <a:rPr lang="tr-TR" sz="2000" dirty="0" err="1"/>
              <a:t>Prof.Dr.Erman</a:t>
            </a:r>
            <a:r>
              <a:rPr lang="tr-TR" sz="2000" dirty="0"/>
              <a:t> Coşkun ders notları</a:t>
            </a:r>
          </a:p>
          <a:p>
            <a:r>
              <a:rPr lang="en-US" sz="2000" dirty="0">
                <a:hlinkClick r:id="rId4"/>
              </a:rPr>
              <a:t>http://www.lojistikhatti.com/haber/2013/07/lojistik-firmalarinin-yesil-olmasi-icin-10-temel-neden</a:t>
            </a:r>
            <a:endParaRPr lang="tr-TR" sz="2000" dirty="0"/>
          </a:p>
          <a:p>
            <a:r>
              <a:rPr lang="en-US" sz="2000" dirty="0"/>
              <a:t>http://www.fillo.com.tr/upload/dosyalar/yesil-rekabete_5007b50e32deb.pdf</a:t>
            </a:r>
          </a:p>
          <a:p>
            <a:endParaRPr lang="tr-TR" sz="2000" dirty="0"/>
          </a:p>
          <a:p>
            <a:endParaRPr lang="tr-TR" sz="2000" dirty="0"/>
          </a:p>
          <a:p>
            <a:endParaRPr lang="tr-TR" sz="2000" dirty="0"/>
          </a:p>
          <a:p>
            <a:endParaRPr lang="tr-TR" sz="2000" dirty="0"/>
          </a:p>
          <a:p>
            <a:endParaRPr lang="tr-TR" sz="2000" dirty="0"/>
          </a:p>
          <a:p>
            <a:endParaRPr lang="tr-TR"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95536" y="2348880"/>
            <a:ext cx="8369490" cy="4524315"/>
          </a:xfrm>
          <a:prstGeom prst="rect">
            <a:avLst/>
          </a:prstGeom>
        </p:spPr>
        <p:txBody>
          <a:bodyPr wrap="square">
            <a:spAutoFit/>
          </a:bodyPr>
          <a:lstStyle/>
          <a:p>
            <a:pPr algn="just"/>
            <a:r>
              <a:rPr lang="tr-TR" sz="2400" dirty="0"/>
              <a:t>Bu yöntemler taşıma hızına göre hava-kara-demir-deniz olarak sıralanabilir. Ancak birim taşıma maliyetlerinde Şekil 1.1’de görülebileceği üzere tam tersi bir sıra olduğu söylenebilir.</a:t>
            </a:r>
          </a:p>
          <a:p>
            <a:endParaRPr lang="tr-TR" sz="2400" dirty="0"/>
          </a:p>
          <a:p>
            <a:pPr algn="just"/>
            <a:r>
              <a:rPr lang="tr-TR" sz="2400" dirty="0"/>
              <a:t>Karayolları, daha yaygın olması ve pek çok yere daha kolay erişim sağlamasının yanında büyük yatırım maliyetleri gerektirmektedir. Denizyolu büyük miktarlarda ürün taşınması için en uygun yöntem olarak görünürken demiryolu taşımacılığı, çevre dostu olması nedeniyle ağır yük taşımacılığı ve toplu taşımada sıkça yararlanılan bir yöntemdir.</a:t>
            </a:r>
          </a:p>
        </p:txBody>
      </p:sp>
      <p:sp>
        <p:nvSpPr>
          <p:cNvPr id="3" name="Metin kutusu 2"/>
          <p:cNvSpPr txBox="1"/>
          <p:nvPr/>
        </p:nvSpPr>
        <p:spPr>
          <a:xfrm>
            <a:off x="395536" y="332656"/>
            <a:ext cx="7294728" cy="2616101"/>
          </a:xfrm>
          <a:prstGeom prst="rect">
            <a:avLst/>
          </a:prstGeom>
          <a:noFill/>
        </p:spPr>
        <p:txBody>
          <a:bodyPr wrap="square" rtlCol="0">
            <a:spAutoFit/>
          </a:bodyPr>
          <a:lstStyle/>
          <a:p>
            <a:r>
              <a:rPr lang="tr-TR" sz="4400" dirty="0">
                <a:solidFill>
                  <a:srgbClr val="00B0F0"/>
                </a:solidFill>
              </a:rPr>
              <a:t>Lojistik Çeşitleri Nelerdir</a:t>
            </a:r>
            <a:r>
              <a:rPr lang="tr-TR" sz="4400" dirty="0">
                <a:solidFill>
                  <a:srgbClr val="00B0F0"/>
                </a:solidFill>
                <a:latin typeface="Times New Roman" panose="02020603050405020304" pitchFamily="18" charset="0"/>
                <a:cs typeface="Times New Roman" panose="02020603050405020304" pitchFamily="18" charset="0"/>
              </a:rPr>
              <a:t>?</a:t>
            </a:r>
            <a:r>
              <a:rPr lang="tr-TR" sz="4400" dirty="0">
                <a:solidFill>
                  <a:srgbClr val="00B0F0"/>
                </a:solidFill>
              </a:rPr>
              <a:t>(devamı)</a:t>
            </a:r>
          </a:p>
          <a:p>
            <a:endParaRPr lang="tr-TR" sz="4400" dirty="0">
              <a:solidFill>
                <a:srgbClr val="FF0000"/>
              </a:solidFill>
            </a:endParaRPr>
          </a:p>
          <a:p>
            <a:pPr algn="just"/>
            <a:endParaRPr lang="tr-TR" sz="3200" dirty="0">
              <a:solidFill>
                <a:srgbClr val="FF0000"/>
              </a:solidFill>
            </a:endParaRPr>
          </a:p>
        </p:txBody>
      </p:sp>
    </p:spTree>
    <p:extLst>
      <p:ext uri="{BB962C8B-B14F-4D97-AF65-F5344CB8AC3E}">
        <p14:creationId xmlns:p14="http://schemas.microsoft.com/office/powerpoint/2010/main" val="308015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İçerik Yer Tutucusu 2"/>
          <p:cNvSpPr>
            <a:spLocks noGrp="1"/>
          </p:cNvSpPr>
          <p:nvPr>
            <p:ph idx="1"/>
          </p:nvPr>
        </p:nvSpPr>
        <p:spPr/>
        <p:txBody>
          <a:bodyPr/>
          <a:lstStyle/>
          <a:p>
            <a:r>
              <a:rPr lang="tr-TR" altLang="tr-TR" dirty="0"/>
              <a:t>Taşımacılık</a:t>
            </a:r>
          </a:p>
          <a:p>
            <a:r>
              <a:rPr lang="tr-TR" altLang="tr-TR" dirty="0"/>
              <a:t>Lojistik</a:t>
            </a:r>
          </a:p>
          <a:p>
            <a:r>
              <a:rPr lang="tr-TR" altLang="tr-TR" dirty="0"/>
              <a:t>Tedarik Zinciri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20722" y="718500"/>
            <a:ext cx="8823278" cy="1077218"/>
          </a:xfrm>
          <a:prstGeom prst="rect">
            <a:avLst/>
          </a:prstGeom>
        </p:spPr>
        <p:txBody>
          <a:bodyPr wrap="square">
            <a:spAutoFit/>
          </a:bodyPr>
          <a:lstStyle/>
          <a:p>
            <a:r>
              <a:rPr lang="tr-TR" sz="3200" b="1" i="1" dirty="0">
                <a:solidFill>
                  <a:srgbClr val="00B0F0"/>
                </a:solidFill>
              </a:rPr>
              <a:t>Lojistik akışın gerçekleştiği yön itibarı ile lojistik yine dört ana gruba ayrılabilir:</a:t>
            </a:r>
          </a:p>
        </p:txBody>
      </p:sp>
      <p:sp>
        <p:nvSpPr>
          <p:cNvPr id="7" name="Metin kutusu 6"/>
          <p:cNvSpPr txBox="1"/>
          <p:nvPr/>
        </p:nvSpPr>
        <p:spPr>
          <a:xfrm>
            <a:off x="317128" y="2088107"/>
            <a:ext cx="2098460" cy="400110"/>
          </a:xfrm>
          <a:prstGeom prst="rect">
            <a:avLst/>
          </a:prstGeom>
          <a:noFill/>
        </p:spPr>
        <p:txBody>
          <a:bodyPr wrap="none" rtlCol="0">
            <a:spAutoFit/>
          </a:bodyPr>
          <a:lstStyle/>
          <a:p>
            <a:r>
              <a:rPr lang="tr-TR" sz="2000" b="1" dirty="0"/>
              <a:t>Üretim Lojistiği</a:t>
            </a:r>
          </a:p>
        </p:txBody>
      </p:sp>
      <p:sp>
        <p:nvSpPr>
          <p:cNvPr id="8" name="Metin kutusu 7"/>
          <p:cNvSpPr txBox="1"/>
          <p:nvPr/>
        </p:nvSpPr>
        <p:spPr>
          <a:xfrm>
            <a:off x="317128" y="2488217"/>
            <a:ext cx="1903085" cy="400110"/>
          </a:xfrm>
          <a:prstGeom prst="rect">
            <a:avLst/>
          </a:prstGeom>
          <a:noFill/>
        </p:spPr>
        <p:txBody>
          <a:bodyPr wrap="none" rtlCol="0">
            <a:spAutoFit/>
          </a:bodyPr>
          <a:lstStyle/>
          <a:p>
            <a:r>
              <a:rPr lang="tr-TR" sz="2000" b="1" dirty="0"/>
              <a:t>Dağıtım Lojistiği</a:t>
            </a:r>
          </a:p>
        </p:txBody>
      </p:sp>
      <p:sp>
        <p:nvSpPr>
          <p:cNvPr id="9" name="Metin kutusu 8"/>
          <p:cNvSpPr txBox="1"/>
          <p:nvPr/>
        </p:nvSpPr>
        <p:spPr>
          <a:xfrm>
            <a:off x="317128" y="2888327"/>
            <a:ext cx="1788503" cy="400110"/>
          </a:xfrm>
          <a:prstGeom prst="rect">
            <a:avLst/>
          </a:prstGeom>
          <a:noFill/>
        </p:spPr>
        <p:txBody>
          <a:bodyPr wrap="none" rtlCol="0">
            <a:spAutoFit/>
          </a:bodyPr>
          <a:lstStyle/>
          <a:p>
            <a:r>
              <a:rPr lang="tr-TR" sz="2000" b="1" dirty="0"/>
              <a:t>Tersine Lojistik</a:t>
            </a:r>
          </a:p>
        </p:txBody>
      </p:sp>
      <p:sp>
        <p:nvSpPr>
          <p:cNvPr id="10" name="Dikdörtgen 9"/>
          <p:cNvSpPr/>
          <p:nvPr/>
        </p:nvSpPr>
        <p:spPr>
          <a:xfrm>
            <a:off x="337782" y="3319215"/>
            <a:ext cx="4261616" cy="400110"/>
          </a:xfrm>
          <a:prstGeom prst="rect">
            <a:avLst/>
          </a:prstGeom>
        </p:spPr>
        <p:txBody>
          <a:bodyPr wrap="none">
            <a:spAutoFit/>
          </a:bodyPr>
          <a:lstStyle/>
          <a:p>
            <a:r>
              <a:rPr lang="tr-TR" sz="2000" b="1" dirty="0"/>
              <a:t>Ürün</a:t>
            </a:r>
            <a:r>
              <a:rPr lang="tr-TR" b="1" dirty="0">
                <a:latin typeface="Times New Roman" panose="02020603050405020304" pitchFamily="18" charset="0"/>
              </a:rPr>
              <a:t> </a:t>
            </a:r>
            <a:r>
              <a:rPr lang="tr-TR" sz="2000" b="1" dirty="0"/>
              <a:t>Ömür Çevrimi Bazlı Lojistik</a:t>
            </a:r>
          </a:p>
        </p:txBody>
      </p:sp>
    </p:spTree>
    <p:extLst>
      <p:ext uri="{BB962C8B-B14F-4D97-AF65-F5344CB8AC3E}">
        <p14:creationId xmlns:p14="http://schemas.microsoft.com/office/powerpoint/2010/main" val="3134694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4369722" cy="584775"/>
          </a:xfrm>
          <a:prstGeom prst="rect">
            <a:avLst/>
          </a:prstGeom>
          <a:noFill/>
        </p:spPr>
        <p:txBody>
          <a:bodyPr wrap="none" rtlCol="0">
            <a:spAutoFit/>
          </a:bodyPr>
          <a:lstStyle/>
          <a:p>
            <a:r>
              <a:rPr lang="tr-TR" sz="3200" b="1" i="1" dirty="0">
                <a:solidFill>
                  <a:srgbClr val="00B0F0"/>
                </a:solidFill>
              </a:rPr>
              <a:t>Üretim(Tedarik ) Lojistiği</a:t>
            </a:r>
          </a:p>
        </p:txBody>
      </p:sp>
      <p:sp>
        <p:nvSpPr>
          <p:cNvPr id="3" name="Metin kutusu 2"/>
          <p:cNvSpPr txBox="1"/>
          <p:nvPr/>
        </p:nvSpPr>
        <p:spPr>
          <a:xfrm>
            <a:off x="296839" y="1617785"/>
            <a:ext cx="8555257" cy="3046988"/>
          </a:xfrm>
          <a:prstGeom prst="rect">
            <a:avLst/>
          </a:prstGeom>
          <a:noFill/>
        </p:spPr>
        <p:txBody>
          <a:bodyPr wrap="square" rtlCol="0">
            <a:spAutoFit/>
          </a:bodyPr>
          <a:lstStyle/>
          <a:p>
            <a:pPr algn="just"/>
            <a:r>
              <a:rPr lang="tr-TR" sz="3200" dirty="0"/>
              <a:t>Üretim faaliyetlerinin gerçekleştirilebilmesi için gereken hammadde, ara malı, makine ve diğer malların tedariki ile ilgilenir. Üretim yapmayan firmalar ve kuruluşlar ise satılacak ticari malların veya kullanılacak malzemelerin ikmalini gerçekleştirir.</a:t>
            </a:r>
          </a:p>
        </p:txBody>
      </p:sp>
      <p:pic>
        <p:nvPicPr>
          <p:cNvPr id="8194" name="Picture 2" descr="http://www.netlog.com.tr/images/servisler/gida-disi-lojistik-hizmetler/teknoloji-lojistigi-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694112"/>
            <a:ext cx="5000625" cy="20002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9226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947217" cy="584775"/>
          </a:xfrm>
          <a:prstGeom prst="rect">
            <a:avLst/>
          </a:prstGeom>
          <a:noFill/>
        </p:spPr>
        <p:txBody>
          <a:bodyPr wrap="none" rtlCol="0">
            <a:spAutoFit/>
          </a:bodyPr>
          <a:lstStyle/>
          <a:p>
            <a:r>
              <a:rPr lang="tr-TR" sz="3200" b="1" i="1" dirty="0">
                <a:solidFill>
                  <a:srgbClr val="00B0F0"/>
                </a:solidFill>
              </a:rPr>
              <a:t>Dağıtım</a:t>
            </a:r>
            <a:r>
              <a:rPr lang="tr-TR" sz="3200" b="1" i="1" dirty="0">
                <a:solidFill>
                  <a:srgbClr val="FF0000"/>
                </a:solidFill>
              </a:rPr>
              <a:t> </a:t>
            </a:r>
            <a:r>
              <a:rPr lang="tr-TR" sz="3200" b="1" i="1" dirty="0">
                <a:solidFill>
                  <a:srgbClr val="00B0F0"/>
                </a:solidFill>
              </a:rPr>
              <a:t>Lojistiği</a:t>
            </a:r>
          </a:p>
        </p:txBody>
      </p:sp>
      <p:sp>
        <p:nvSpPr>
          <p:cNvPr id="3" name="Metin kutusu 2"/>
          <p:cNvSpPr txBox="1"/>
          <p:nvPr/>
        </p:nvSpPr>
        <p:spPr>
          <a:xfrm>
            <a:off x="3101454" y="1596789"/>
            <a:ext cx="5844654" cy="1384995"/>
          </a:xfrm>
          <a:prstGeom prst="rect">
            <a:avLst/>
          </a:prstGeom>
          <a:noFill/>
        </p:spPr>
        <p:txBody>
          <a:bodyPr wrap="square" rtlCol="0">
            <a:spAutoFit/>
          </a:bodyPr>
          <a:lstStyle/>
          <a:p>
            <a:r>
              <a:rPr lang="tr-TR" sz="2800" dirty="0"/>
              <a:t>Üretimi tamamlanan ürünlerin ve diğer malların müşteriye ulaştırılmasını kapsar.</a:t>
            </a:r>
          </a:p>
        </p:txBody>
      </p:sp>
      <p:pic>
        <p:nvPicPr>
          <p:cNvPr id="9218" name="Picture 2" descr="http://www.ekol.com/Assets/Images/saglik-lojistigi-ulusal-daigiti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77" y="1596788"/>
            <a:ext cx="2643188" cy="22383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06320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757678" cy="584775"/>
          </a:xfrm>
          <a:prstGeom prst="rect">
            <a:avLst/>
          </a:prstGeom>
          <a:noFill/>
        </p:spPr>
        <p:txBody>
          <a:bodyPr wrap="none" rtlCol="0">
            <a:spAutoFit/>
          </a:bodyPr>
          <a:lstStyle/>
          <a:p>
            <a:r>
              <a:rPr lang="tr-TR" sz="3200" b="1" i="1" dirty="0">
                <a:solidFill>
                  <a:srgbClr val="00B0F0"/>
                </a:solidFill>
              </a:rPr>
              <a:t>Tersine Lojistik</a:t>
            </a:r>
          </a:p>
        </p:txBody>
      </p:sp>
      <p:sp>
        <p:nvSpPr>
          <p:cNvPr id="3" name="Metin kutusu 2"/>
          <p:cNvSpPr txBox="1"/>
          <p:nvPr/>
        </p:nvSpPr>
        <p:spPr>
          <a:xfrm>
            <a:off x="296839" y="1097663"/>
            <a:ext cx="6970594" cy="3539430"/>
          </a:xfrm>
          <a:prstGeom prst="rect">
            <a:avLst/>
          </a:prstGeom>
          <a:noFill/>
        </p:spPr>
        <p:txBody>
          <a:bodyPr wrap="square" rtlCol="0" anchor="ctr">
            <a:spAutoFit/>
          </a:bodyPr>
          <a:lstStyle/>
          <a:p>
            <a:r>
              <a:rPr lang="tr-TR" sz="2800" dirty="0"/>
              <a:t>Rafta beklerken son kullanım tarihi geçen, yanlış sevk edilen, hatalı üretilen veya kullanım ömrü sonunda imha edilmesi gereken ürünlerin geri toplanması işlemine tersine lojistik denir. Tersine lojistik tedarik zinciri içinde hatanın/ürünün iade edilmesinin anlaşıldığı noktada başlar, iadenin türüne göre farklı noktalarda biter.</a:t>
            </a:r>
          </a:p>
        </p:txBody>
      </p:sp>
      <p:pic>
        <p:nvPicPr>
          <p:cNvPr id="10242" name="Picture 2" descr="http://www.emreipekci.com/wp-content/uploads/2012/04/tersine-lojistik-20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72" y="1257279"/>
            <a:ext cx="1428750" cy="1428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95786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5737468" cy="584775"/>
          </a:xfrm>
          <a:prstGeom prst="rect">
            <a:avLst/>
          </a:prstGeom>
          <a:noFill/>
        </p:spPr>
        <p:txBody>
          <a:bodyPr wrap="none" rtlCol="0">
            <a:spAutoFit/>
          </a:bodyPr>
          <a:lstStyle/>
          <a:p>
            <a:r>
              <a:rPr lang="tr-TR" sz="3200" b="1" i="1" dirty="0">
                <a:solidFill>
                  <a:srgbClr val="00B0F0"/>
                </a:solidFill>
              </a:rPr>
              <a:t>Ürün Ömür Çevrimi Bazlı Lojistik</a:t>
            </a:r>
          </a:p>
        </p:txBody>
      </p:sp>
      <p:sp>
        <p:nvSpPr>
          <p:cNvPr id="3" name="Metin kutusu 2"/>
          <p:cNvSpPr txBox="1"/>
          <p:nvPr/>
        </p:nvSpPr>
        <p:spPr>
          <a:xfrm>
            <a:off x="296839" y="1473959"/>
            <a:ext cx="8608325" cy="1815882"/>
          </a:xfrm>
          <a:prstGeom prst="rect">
            <a:avLst/>
          </a:prstGeom>
          <a:noFill/>
        </p:spPr>
        <p:txBody>
          <a:bodyPr wrap="square" rtlCol="0">
            <a:spAutoFit/>
          </a:bodyPr>
          <a:lstStyle/>
          <a:p>
            <a:pPr algn="just"/>
            <a:r>
              <a:rPr lang="tr-TR" sz="2800" dirty="0"/>
              <a:t>Kullanım ömrü uzun olan ve bu sürede nakliye, montaj, yedek parçaların stoklanması, bakım ve imhası gereken ürünlere bu desteklerin verilmesi esasına dayanan lojistik sistemidir .</a:t>
            </a:r>
          </a:p>
        </p:txBody>
      </p:sp>
    </p:spTree>
    <p:extLst>
      <p:ext uri="{BB962C8B-B14F-4D97-AF65-F5344CB8AC3E}">
        <p14:creationId xmlns:p14="http://schemas.microsoft.com/office/powerpoint/2010/main" val="3100252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2318679" y="839333"/>
            <a:ext cx="4179094" cy="4886325"/>
          </a:xfrm>
          <a:prstGeom prst="rect">
            <a:avLst/>
          </a:prstGeom>
        </p:spPr>
      </p:pic>
      <p:sp>
        <p:nvSpPr>
          <p:cNvPr id="5" name="Metin kutusu 4"/>
          <p:cNvSpPr txBox="1"/>
          <p:nvPr/>
        </p:nvSpPr>
        <p:spPr>
          <a:xfrm>
            <a:off x="3265293" y="5725657"/>
            <a:ext cx="3122586" cy="369332"/>
          </a:xfrm>
          <a:prstGeom prst="rect">
            <a:avLst/>
          </a:prstGeom>
          <a:noFill/>
        </p:spPr>
        <p:txBody>
          <a:bodyPr wrap="none" rtlCol="0">
            <a:spAutoFit/>
          </a:bodyPr>
          <a:lstStyle/>
          <a:p>
            <a:r>
              <a:rPr lang="tr-TR" b="1" dirty="0"/>
              <a:t>Şekil 2.1 : Ürün yaşam çevrimi</a:t>
            </a:r>
            <a:endParaRPr lang="tr-TR" dirty="0"/>
          </a:p>
        </p:txBody>
      </p:sp>
    </p:spTree>
    <p:extLst>
      <p:ext uri="{BB962C8B-B14F-4D97-AF65-F5344CB8AC3E}">
        <p14:creationId xmlns:p14="http://schemas.microsoft.com/office/powerpoint/2010/main" val="2742476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90618"/>
            <a:ext cx="5911875" cy="769441"/>
          </a:xfrm>
          <a:prstGeom prst="rect">
            <a:avLst/>
          </a:prstGeom>
          <a:noFill/>
        </p:spPr>
        <p:txBody>
          <a:bodyPr wrap="none" rtlCol="0">
            <a:spAutoFit/>
          </a:bodyPr>
          <a:lstStyle/>
          <a:p>
            <a:r>
              <a:rPr lang="tr-TR" sz="4400" dirty="0">
                <a:solidFill>
                  <a:srgbClr val="00B0F0"/>
                </a:solidFill>
              </a:rPr>
              <a:t>Lojistiğin Tarihsel Süreci</a:t>
            </a:r>
          </a:p>
        </p:txBody>
      </p:sp>
      <p:sp>
        <p:nvSpPr>
          <p:cNvPr id="5" name="Metin kutusu 4"/>
          <p:cNvSpPr txBox="1"/>
          <p:nvPr/>
        </p:nvSpPr>
        <p:spPr>
          <a:xfrm>
            <a:off x="296839" y="1652223"/>
            <a:ext cx="7994177" cy="4524315"/>
          </a:xfrm>
          <a:prstGeom prst="rect">
            <a:avLst/>
          </a:prstGeom>
          <a:noFill/>
        </p:spPr>
        <p:txBody>
          <a:bodyPr wrap="square" rtlCol="0">
            <a:spAutoFit/>
          </a:bodyPr>
          <a:lstStyle/>
          <a:p>
            <a:pPr algn="just"/>
            <a:r>
              <a:rPr lang="tr-TR" dirty="0"/>
              <a:t>Lojistik esas olarak askeri bir terimdir, bunda dolayı da ilk uygulamalar askeri alanlar ve harp sahaları olmuştur. Fakat esas önemi II.Dünya savaşı sırasında anlaşılmış ve sonrasında lojistiğe bilimsel bir konu gözüyle bakılmaya ve uygulanmaya başlanmıştır.</a:t>
            </a:r>
          </a:p>
          <a:p>
            <a:endParaRPr lang="tr-TR" dirty="0"/>
          </a:p>
          <a:p>
            <a:pPr algn="just"/>
            <a:r>
              <a:rPr lang="tr-TR" dirty="0"/>
              <a:t>II. Dünya savası sırasında görülen gerçeklerden birisi de, kalabalık ordulara sahip olmanın zafer kazanmak için yeterli olmayacağıdır. Orduların gelişmiş silah, araç ve donanımla teçhiz edilmesi sayısal fazlalıktan daha önemlidir. Pek tabii ki; bu ürünlere sahip olmak da yeterli olmamakta bunların uzman personel tarafından kullanılıp, sürekli faal tutulması da o derece önem arz etmektedir. İşte bütün bunlar lojistik desteğin hayati bir unsur olduğu gerçeğini ortaya çıkarmıştır. Yani kusursuz bir lojistik destek sağlamadan, herhangi bir harekattan başarı beklemenin hayal olduğunu söyleyebiliriz.”</a:t>
            </a:r>
            <a:br>
              <a:rPr lang="tr-TR" dirty="0"/>
            </a:br>
            <a:r>
              <a:rPr lang="tr-TR" dirty="0"/>
              <a:t>II. Dünya savaşı sonrası ABD’ de bir çok işletme lojistiğin önemini fark etti ve 1960 yılından günümüze kadar süren gelişim evresi içerisinde lojistik hizmetlerinden faydalanmaya başladılar.</a:t>
            </a:r>
          </a:p>
        </p:txBody>
      </p:sp>
    </p:spTree>
    <p:extLst>
      <p:ext uri="{BB962C8B-B14F-4D97-AF65-F5344CB8AC3E}">
        <p14:creationId xmlns:p14="http://schemas.microsoft.com/office/powerpoint/2010/main" val="2026261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12594" y="736980"/>
            <a:ext cx="8772723" cy="1938992"/>
          </a:xfrm>
          <a:prstGeom prst="rect">
            <a:avLst/>
          </a:prstGeom>
          <a:noFill/>
        </p:spPr>
        <p:txBody>
          <a:bodyPr wrap="none" rtlCol="0">
            <a:spAutoFit/>
          </a:bodyPr>
          <a:lstStyle/>
          <a:p>
            <a:r>
              <a:rPr lang="tr-TR" sz="2000" b="1" dirty="0">
                <a:solidFill>
                  <a:srgbClr val="00B0F0"/>
                </a:solidFill>
              </a:rPr>
              <a:t>Dünyada lojistiğin gelişimini tarihteki aşamalarını şöyle sıralayabiliriz:</a:t>
            </a:r>
            <a:br>
              <a:rPr lang="tr-TR" sz="2000" dirty="0">
                <a:solidFill>
                  <a:srgbClr val="00B0F0"/>
                </a:solidFill>
              </a:rPr>
            </a:br>
            <a:endParaRPr lang="tr-TR" sz="2000" dirty="0">
              <a:solidFill>
                <a:srgbClr val="00B0F0"/>
              </a:solidFill>
            </a:endParaRPr>
          </a:p>
          <a:p>
            <a:r>
              <a:rPr lang="tr-TR" sz="2000" b="1" dirty="0"/>
              <a:t>1940-1960 yılları arası : Lojistik aşamasını kurma</a:t>
            </a:r>
          </a:p>
          <a:p>
            <a:r>
              <a:rPr lang="tr-TR" sz="2000" b="1" dirty="0"/>
              <a:t>1960-1970 yılları arası : Lojistik fikrinin yerleşmesi ve itibar kazanması</a:t>
            </a:r>
          </a:p>
          <a:p>
            <a:r>
              <a:rPr lang="tr-TR" sz="2000" b="1" dirty="0"/>
              <a:t>1970-1980 yılları arası : Önceliklerin ve modellerin değişme çağı</a:t>
            </a:r>
          </a:p>
          <a:p>
            <a:r>
              <a:rPr lang="tr-TR" sz="2000" b="1" dirty="0"/>
              <a:t>1980- günümüze kadar : Ekonomik ve teknik değişimin yeni çağı</a:t>
            </a:r>
          </a:p>
        </p:txBody>
      </p:sp>
      <p:sp>
        <p:nvSpPr>
          <p:cNvPr id="5" name="Metin kutusu 4"/>
          <p:cNvSpPr txBox="1"/>
          <p:nvPr/>
        </p:nvSpPr>
        <p:spPr>
          <a:xfrm>
            <a:off x="112594" y="3441511"/>
            <a:ext cx="7939609" cy="2154436"/>
          </a:xfrm>
          <a:prstGeom prst="rect">
            <a:avLst/>
          </a:prstGeom>
          <a:noFill/>
        </p:spPr>
        <p:txBody>
          <a:bodyPr wrap="none" rtlCol="0">
            <a:spAutoFit/>
          </a:bodyPr>
          <a:lstStyle/>
          <a:p>
            <a:r>
              <a:rPr lang="tr-TR" sz="2800" b="1" dirty="0">
                <a:solidFill>
                  <a:srgbClr val="00B0F0"/>
                </a:solidFill>
              </a:rPr>
              <a:t>Lojistiğin gelişimi temelde üç aşamada toplanabilir;</a:t>
            </a:r>
            <a:br>
              <a:rPr lang="tr-TR" sz="2800" dirty="0">
                <a:solidFill>
                  <a:srgbClr val="00B0F0"/>
                </a:solidFill>
              </a:rPr>
            </a:br>
            <a:endParaRPr lang="tr-TR" sz="2800" dirty="0">
              <a:solidFill>
                <a:srgbClr val="00B0F0"/>
              </a:solidFill>
            </a:endParaRPr>
          </a:p>
          <a:p>
            <a:r>
              <a:rPr lang="tr-TR" sz="2600" b="1" dirty="0"/>
              <a:t>Parçalanma(1960-1980)</a:t>
            </a:r>
          </a:p>
          <a:p>
            <a:r>
              <a:rPr lang="tr-TR" sz="2600" b="1" dirty="0"/>
              <a:t>Birleşme(1980-2000)</a:t>
            </a:r>
          </a:p>
          <a:p>
            <a:r>
              <a:rPr lang="tr-TR" sz="2600" b="1" dirty="0"/>
              <a:t>Toplama Bütünleştirme(2000-Günümüze)</a:t>
            </a:r>
          </a:p>
        </p:txBody>
      </p:sp>
    </p:spTree>
    <p:extLst>
      <p:ext uri="{BB962C8B-B14F-4D97-AF65-F5344CB8AC3E}">
        <p14:creationId xmlns:p14="http://schemas.microsoft.com/office/powerpoint/2010/main" val="4050447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78725" y="666720"/>
            <a:ext cx="4538358" cy="584775"/>
          </a:xfrm>
          <a:prstGeom prst="rect">
            <a:avLst/>
          </a:prstGeom>
          <a:noFill/>
        </p:spPr>
        <p:txBody>
          <a:bodyPr wrap="none" rtlCol="0">
            <a:spAutoFit/>
          </a:bodyPr>
          <a:lstStyle/>
          <a:p>
            <a:r>
              <a:rPr lang="tr-TR" sz="3200" b="1" i="1" dirty="0">
                <a:solidFill>
                  <a:srgbClr val="00B0F0"/>
                </a:solidFill>
              </a:rPr>
              <a:t>Parçalanma(1960-1980)</a:t>
            </a:r>
          </a:p>
        </p:txBody>
      </p:sp>
      <p:sp>
        <p:nvSpPr>
          <p:cNvPr id="3" name="Metin kutusu 2"/>
          <p:cNvSpPr txBox="1"/>
          <p:nvPr/>
        </p:nvSpPr>
        <p:spPr>
          <a:xfrm>
            <a:off x="179512" y="1484784"/>
            <a:ext cx="8761863" cy="4493538"/>
          </a:xfrm>
          <a:prstGeom prst="rect">
            <a:avLst/>
          </a:prstGeom>
          <a:noFill/>
        </p:spPr>
        <p:txBody>
          <a:bodyPr wrap="square" rtlCol="0" anchor="ctr">
            <a:spAutoFit/>
          </a:bodyPr>
          <a:lstStyle/>
          <a:p>
            <a:r>
              <a:rPr lang="tr-TR" sz="2200" dirty="0"/>
              <a:t>Bu dönemde lojistiği oluşturan faaliyetlerin ayrı ayrı yapıldığı görülmektedir. Aşağıdaki operasyonların bir kısmı işletme içinde yapılırken, kısmen de dışarıdan hizmet alma şeklinde gerçekleşiyordu.</a:t>
            </a:r>
            <a:br>
              <a:rPr lang="tr-TR" sz="2200" dirty="0"/>
            </a:br>
            <a:br>
              <a:rPr lang="tr-TR" sz="2200" dirty="0"/>
            </a:br>
            <a:r>
              <a:rPr lang="tr-TR" sz="2200" dirty="0"/>
              <a:t>• Talep Öngörüsü</a:t>
            </a:r>
            <a:br>
              <a:rPr lang="tr-TR" sz="2200" dirty="0"/>
            </a:br>
            <a:r>
              <a:rPr lang="tr-TR" sz="2200" dirty="0"/>
              <a:t>• Satın Alma</a:t>
            </a:r>
            <a:br>
              <a:rPr lang="tr-TR" sz="2200" dirty="0"/>
            </a:br>
            <a:r>
              <a:rPr lang="tr-TR" sz="2200" dirty="0"/>
              <a:t>• İhtiyaç Planlama</a:t>
            </a:r>
            <a:br>
              <a:rPr lang="tr-TR" sz="2200" dirty="0"/>
            </a:br>
            <a:r>
              <a:rPr lang="tr-TR" sz="2200" dirty="0"/>
              <a:t>• Üretim Planlama</a:t>
            </a:r>
            <a:br>
              <a:rPr lang="tr-TR" sz="2200" dirty="0"/>
            </a:br>
            <a:r>
              <a:rPr lang="tr-TR" sz="2200" dirty="0"/>
              <a:t>• Fabrika Stokları (girdi düzeyindeki stoklar )</a:t>
            </a:r>
          </a:p>
          <a:p>
            <a:r>
              <a:rPr lang="tr-TR" sz="2200" dirty="0"/>
              <a:t>• Depolama</a:t>
            </a:r>
            <a:br>
              <a:rPr lang="tr-TR" sz="2200" dirty="0"/>
            </a:br>
            <a:r>
              <a:rPr lang="tr-TR" sz="2200" dirty="0"/>
              <a:t>• Malzeme İşlemleri</a:t>
            </a:r>
            <a:br>
              <a:rPr lang="tr-TR" sz="2200" dirty="0"/>
            </a:br>
            <a:r>
              <a:rPr lang="tr-TR" sz="2200" dirty="0"/>
              <a:t>• </a:t>
            </a:r>
            <a:r>
              <a:rPr lang="tr-TR" sz="2200" dirty="0" err="1"/>
              <a:t>Paletleme</a:t>
            </a:r>
            <a:br>
              <a:rPr lang="tr-TR" sz="2200" dirty="0"/>
            </a:br>
            <a:endParaRPr lang="tr-TR" sz="2200" dirty="0"/>
          </a:p>
        </p:txBody>
      </p:sp>
      <p:sp>
        <p:nvSpPr>
          <p:cNvPr id="4" name="Metin kutusu 3"/>
          <p:cNvSpPr txBox="1"/>
          <p:nvPr/>
        </p:nvSpPr>
        <p:spPr>
          <a:xfrm>
            <a:off x="5652120" y="2780928"/>
            <a:ext cx="2669577" cy="2154436"/>
          </a:xfrm>
          <a:prstGeom prst="rect">
            <a:avLst/>
          </a:prstGeom>
          <a:noFill/>
        </p:spPr>
        <p:txBody>
          <a:bodyPr wrap="none" rtlCol="0">
            <a:spAutoFit/>
          </a:bodyPr>
          <a:lstStyle/>
          <a:p>
            <a:r>
              <a:rPr lang="tr-TR" sz="2800" dirty="0"/>
              <a:t>• </a:t>
            </a:r>
            <a:r>
              <a:rPr lang="tr-TR" sz="2200" dirty="0"/>
              <a:t> </a:t>
            </a:r>
            <a:r>
              <a:rPr lang="tr-TR" sz="2200" dirty="0" err="1"/>
              <a:t>Mamül</a:t>
            </a:r>
            <a:r>
              <a:rPr lang="tr-TR" sz="2200" dirty="0"/>
              <a:t> Stokları</a:t>
            </a:r>
            <a:br>
              <a:rPr lang="tr-TR" sz="2200" dirty="0"/>
            </a:br>
            <a:r>
              <a:rPr lang="tr-TR" sz="2200" dirty="0"/>
              <a:t>• Sipariş Süreci</a:t>
            </a:r>
            <a:br>
              <a:rPr lang="tr-TR" sz="2200" dirty="0"/>
            </a:br>
            <a:r>
              <a:rPr lang="tr-TR" sz="2200" dirty="0"/>
              <a:t>• Taşıma</a:t>
            </a:r>
            <a:br>
              <a:rPr lang="tr-TR" sz="2200" dirty="0"/>
            </a:br>
            <a:r>
              <a:rPr lang="tr-TR" sz="2200" dirty="0"/>
              <a:t>• Müşteri Hizmetleri</a:t>
            </a:r>
            <a:br>
              <a:rPr lang="tr-TR" sz="2200" dirty="0"/>
            </a:br>
            <a:r>
              <a:rPr lang="tr-TR" sz="2200" dirty="0"/>
              <a:t>• Dağıtım Planlama</a:t>
            </a:r>
          </a:p>
          <a:p>
            <a:endParaRPr lang="tr-TR" dirty="0"/>
          </a:p>
        </p:txBody>
      </p:sp>
    </p:spTree>
    <p:extLst>
      <p:ext uri="{BB962C8B-B14F-4D97-AF65-F5344CB8AC3E}">
        <p14:creationId xmlns:p14="http://schemas.microsoft.com/office/powerpoint/2010/main" val="2552142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754392"/>
            <a:ext cx="4337021" cy="584775"/>
          </a:xfrm>
          <a:prstGeom prst="rect">
            <a:avLst/>
          </a:prstGeom>
          <a:noFill/>
        </p:spPr>
        <p:txBody>
          <a:bodyPr wrap="none" rtlCol="0">
            <a:spAutoFit/>
          </a:bodyPr>
          <a:lstStyle/>
          <a:p>
            <a:r>
              <a:rPr lang="tr-TR" sz="3200" b="1" i="1" dirty="0">
                <a:solidFill>
                  <a:srgbClr val="00B0F0"/>
                </a:solidFill>
              </a:rPr>
              <a:t>Birleştirme(1980-2000)</a:t>
            </a:r>
          </a:p>
        </p:txBody>
      </p:sp>
      <p:sp>
        <p:nvSpPr>
          <p:cNvPr id="3" name="Metin kutusu 2"/>
          <p:cNvSpPr txBox="1"/>
          <p:nvPr/>
        </p:nvSpPr>
        <p:spPr>
          <a:xfrm>
            <a:off x="323528" y="1988840"/>
            <a:ext cx="7983941" cy="2677656"/>
          </a:xfrm>
          <a:prstGeom prst="rect">
            <a:avLst/>
          </a:prstGeom>
          <a:noFill/>
        </p:spPr>
        <p:txBody>
          <a:bodyPr wrap="square" rtlCol="0" anchor="ctr">
            <a:spAutoFit/>
          </a:bodyPr>
          <a:lstStyle/>
          <a:p>
            <a:r>
              <a:rPr lang="tr-TR" sz="2800" dirty="0"/>
              <a:t>Bu dönemdeki lojistik faaliyetler iki kavram altında toplanmıştır:</a:t>
            </a:r>
            <a:br>
              <a:rPr lang="tr-TR" sz="2800" dirty="0"/>
            </a:br>
            <a:endParaRPr lang="tr-TR" sz="2800" dirty="0"/>
          </a:p>
          <a:p>
            <a:endParaRPr lang="tr-TR" sz="2800" dirty="0"/>
          </a:p>
          <a:p>
            <a:r>
              <a:rPr lang="tr-TR" sz="2800" dirty="0"/>
              <a:t>• Madde ve Malzeme Yönetimi</a:t>
            </a:r>
            <a:br>
              <a:rPr lang="tr-TR" sz="2800" dirty="0"/>
            </a:br>
            <a:r>
              <a:rPr lang="tr-TR" sz="2800" dirty="0"/>
              <a:t>• Fiziksel Dağıtım</a:t>
            </a:r>
          </a:p>
        </p:txBody>
      </p:sp>
    </p:spTree>
    <p:extLst>
      <p:ext uri="{BB962C8B-B14F-4D97-AF65-F5344CB8AC3E}">
        <p14:creationId xmlns:p14="http://schemas.microsoft.com/office/powerpoint/2010/main" val="72913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Taşımacılık</a:t>
            </a:r>
          </a:p>
        </p:txBody>
      </p:sp>
      <p:sp>
        <p:nvSpPr>
          <p:cNvPr id="59395" name="İçerik Yer Tutucusu 2"/>
          <p:cNvSpPr>
            <a:spLocks noGrp="1"/>
          </p:cNvSpPr>
          <p:nvPr>
            <p:ph idx="1"/>
          </p:nvPr>
        </p:nvSpPr>
        <p:spPr/>
        <p:txBody>
          <a:bodyPr/>
          <a:lstStyle/>
          <a:p>
            <a:pPr algn="just"/>
            <a:r>
              <a:rPr lang="tr-TR" altLang="tr-TR"/>
              <a:t>Taşıma dar anlamda bir nesnenin (eşya, ürün, yük, veya mal ) bir yerden bir başka yere nakli demektir. Geniş anlamda taşımacılık, müşteri ihtiyaçlarının giderilmesi amacıyla üretilen malların ihtiyaç duyulan bölge ve merkezlere zamanında ulaştırılmasıdır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7576305" cy="584775"/>
          </a:xfrm>
          <a:prstGeom prst="rect">
            <a:avLst/>
          </a:prstGeom>
          <a:noFill/>
        </p:spPr>
        <p:txBody>
          <a:bodyPr wrap="none" rtlCol="0">
            <a:spAutoFit/>
          </a:bodyPr>
          <a:lstStyle/>
          <a:p>
            <a:r>
              <a:rPr lang="tr-TR" sz="3200" b="1" dirty="0">
                <a:solidFill>
                  <a:srgbClr val="00B0F0"/>
                </a:solidFill>
              </a:rPr>
              <a:t> </a:t>
            </a:r>
            <a:r>
              <a:rPr lang="tr-TR" sz="3200" b="1" i="1" dirty="0">
                <a:solidFill>
                  <a:srgbClr val="00B0F0"/>
                </a:solidFill>
              </a:rPr>
              <a:t>Toplam Bütünleşme ( 2000 – Günümüze )</a:t>
            </a:r>
          </a:p>
        </p:txBody>
      </p:sp>
      <p:sp>
        <p:nvSpPr>
          <p:cNvPr id="3" name="Metin kutusu 2"/>
          <p:cNvSpPr txBox="1"/>
          <p:nvPr/>
        </p:nvSpPr>
        <p:spPr>
          <a:xfrm>
            <a:off x="539552" y="1485364"/>
            <a:ext cx="7983941" cy="3970318"/>
          </a:xfrm>
          <a:prstGeom prst="rect">
            <a:avLst/>
          </a:prstGeom>
          <a:noFill/>
        </p:spPr>
        <p:txBody>
          <a:bodyPr wrap="square" rtlCol="0" anchor="ctr">
            <a:spAutoFit/>
          </a:bodyPr>
          <a:lstStyle/>
          <a:p>
            <a:pPr algn="just"/>
            <a:r>
              <a:rPr lang="tr-TR" sz="2800" dirty="0"/>
              <a:t>Halen de devam etmekte olan bu süreç parçalanma ve birleşme kısmında verilen faaliyetlerin bir çatı altında toplanmasını gündeme getirmiştir. Dünya ekonomisinde yaşanan küreselleşme, liberalleşme ve buna paralel olarak firmaları zorlayan uyum çabaları, lojistik faaliyetlerin önemini arttırırken günümüzdeki entegre lojistik kavramını ortaya çıkarmıştır.</a:t>
            </a:r>
          </a:p>
        </p:txBody>
      </p:sp>
    </p:spTree>
    <p:extLst>
      <p:ext uri="{BB962C8B-B14F-4D97-AF65-F5344CB8AC3E}">
        <p14:creationId xmlns:p14="http://schemas.microsoft.com/office/powerpoint/2010/main" val="2009859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99592" y="1126484"/>
            <a:ext cx="7407877" cy="4478149"/>
          </a:xfrm>
          <a:prstGeom prst="rect">
            <a:avLst/>
          </a:prstGeom>
          <a:noFill/>
        </p:spPr>
        <p:txBody>
          <a:bodyPr wrap="square" rtlCol="0" anchor="ctr">
            <a:spAutoFit/>
          </a:bodyPr>
          <a:lstStyle/>
          <a:p>
            <a:pPr algn="just"/>
            <a:r>
              <a:rPr lang="tr-TR" sz="1900" dirty="0"/>
              <a:t>Osmanlı ordusunun seferlerinin taktiksel açıdan askeri boyutları ile stratejik açıdan siyasi sonuçları hakkında sayısız eser bulunmasına rağmen bu seferlerin başarıyla tamamlanması için mükemmele yakın bir biçimde organize edilen lojistik desteğin planlanması ve icrası yeteri kadar ele alınmamıştır. O dönemde, malzeme ve insan nakli için canlı hayvanlar kullanılmakta ve çoğu zaman mesafeler yaya olarak kat edilmekteydi. Batı seferlerinde nehirlerin su gücünden kısmen faydalanılmış olsa da doğu seferlerinde bu imkan da yoktu. Seferlerde kalabalık tutulan ordunun en önemli dezavantajı ordu ağırlıklarının taşınması, iaşe ve barınma sorunuydu. Seferlerin başlangıç noktası ile varış noktası arasındaki iklim farkı, aylarca süren bu seferlerde, gerekli tedbirlerin alınmasını gerektiriyordu. Teknolojinin gelişmesiyle muharebe sahasına sonradan giren ve zamanla devasa boyutlara ulaşan toplar ve bu toplara ait mühimmatın nakli, başlı başına lojistik çözümler gerektiren sorunlardandı.</a:t>
            </a:r>
          </a:p>
        </p:txBody>
      </p:sp>
    </p:spTree>
    <p:extLst>
      <p:ext uri="{BB962C8B-B14F-4D97-AF65-F5344CB8AC3E}">
        <p14:creationId xmlns:p14="http://schemas.microsoft.com/office/powerpoint/2010/main" val="105608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755576" y="1281192"/>
            <a:ext cx="7407877" cy="5078313"/>
          </a:xfrm>
          <a:prstGeom prst="rect">
            <a:avLst/>
          </a:prstGeom>
          <a:noFill/>
        </p:spPr>
        <p:txBody>
          <a:bodyPr wrap="square" rtlCol="0" anchor="ctr">
            <a:spAutoFit/>
          </a:bodyPr>
          <a:lstStyle/>
          <a:p>
            <a:pPr algn="just"/>
            <a:r>
              <a:rPr lang="tr-TR" dirty="0"/>
              <a:t>İmparatorluk zengin kaynaklara sahipse de bahsedilen lojistik sorunlara etkin çözümler üretmek her zaman mümkün değildi. Sayıları yüzbinleri aşan ordunun seferdeki lojistik sorunlarından en önde geleni olan iaşe sorununun boyutu hakkında fikir sahibi olabilmek adına, günümüzde kullanılan iaşe hesaplama yöntemini esas alan bir çalışma örnek olarak verilebilir. Yiyecek maddelerinin ihtiyaç miktarları, en basit şekliyle, kişi başına günde tüketilecek yiyecek miktarının toplam mevcutla çarpılması ile hesaplanır. Yapılacak </a:t>
            </a:r>
            <a:r>
              <a:rPr lang="tr-TR" dirty="0" err="1"/>
              <a:t>hârekatın</a:t>
            </a:r>
            <a:r>
              <a:rPr lang="tr-TR" dirty="0"/>
              <a:t> iklim şartları ve bölgesel özelliklerine göre değişiklik gösterse de (su hariç) bir askerin tüketeceği günlük gıdanın ağırlığı yaklaşık 0.970 kg, bir hayvanın (at, katır, manda, öküz gibi) ise yaklaşık 4 kg civarındadır. Bu yaklaşımla 100 bin kişi ve 10 bin binek veya taşıma maksatlı hayvandan oluşan bir ordunun (su hariç) bir günlük yemek ihtiyacı için yanında taşıması gereken yiyecek maddesi, yaklaşık 97 ton (100 bin X 0.970 kg = 97.000 kg), hayvanlar için taşıması gereken bir günlük yem, yaklaşık 40 ton (10 bin X 4 kg = 40.000 kg) olarak hesaplanır. Özetle ifade etmek gerekirse sefere çıkan 100 bin asker ve 10 bin binek veya taşıma maksatlı hayvandan oluşan bir ordunun (su hariç) yiyecek maddesi ağırlığı, günlük 137 ton olmaktadır. </a:t>
            </a:r>
          </a:p>
        </p:txBody>
      </p:sp>
    </p:spTree>
    <p:extLst>
      <p:ext uri="{BB962C8B-B14F-4D97-AF65-F5344CB8AC3E}">
        <p14:creationId xmlns:p14="http://schemas.microsoft.com/office/powerpoint/2010/main" val="3096873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68061" y="1412776"/>
            <a:ext cx="7407877" cy="5062924"/>
          </a:xfrm>
          <a:prstGeom prst="rect">
            <a:avLst/>
          </a:prstGeom>
          <a:noFill/>
        </p:spPr>
        <p:txBody>
          <a:bodyPr wrap="square" rtlCol="0" anchor="ctr">
            <a:spAutoFit/>
          </a:bodyPr>
          <a:lstStyle/>
          <a:p>
            <a:pPr algn="just"/>
            <a:r>
              <a:rPr lang="tr-TR" sz="1900" dirty="0"/>
              <a:t>Seferlerin aylarca sürdüğü ve genelde ordunun sayıca yüzbinleri de aştığı göz önüne alınırsa, bu boyutlardaki bir orduya sefer boyunca yeterli olacak yiyeceğin ordu ile birlikte taşınmasının, o dönemin teknolojik imkanlarıyla mümkün olmadığı tespiti yapılabilmektedir. Aylarca, bazen yıllarca süren seferlerde bu sorun, ihtiyaçların sefer güzergahlarında önceden alınacak tedbirler kapsamında yapılan bölgesel stoklama sistemi ile çözümlenmekteydi. Bitkisel ürünlerden karşılanacak un, bulgur, pirinç gibi gıdalarla, büyük ve küçükbaş hayvanlardan karşılanacak et, süt, yumurta gibi ihtiyaçların miktarı önceden belirleniyor, ordunun geçiş zamanına göre hazır bulunduruluyordu. Bu tarz lojistik çözümün beraberinde getirdiği en önemli sorun bölgesel tarım kıtlıkları veya ani iklim değişiklikleriydi. Ayrıca, bu tarz yarı mamul gıdaların tüketilebilecek hale getirilmesi de miktarlar göz önüne alındığında bir başka lojistik problemdi. Bu sorun, yarı mamullerin stoklandığı bölgelere yakın yerleşim birimlerinde ikamet eden, hizmetin cinsine göre seçilen yerel ahaliden faydalanılmak suretiyle çözülmekteydi. </a:t>
            </a:r>
          </a:p>
        </p:txBody>
      </p:sp>
    </p:spTree>
    <p:extLst>
      <p:ext uri="{BB962C8B-B14F-4D97-AF65-F5344CB8AC3E}">
        <p14:creationId xmlns:p14="http://schemas.microsoft.com/office/powerpoint/2010/main" val="987673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8" y="672504"/>
            <a:ext cx="8804238" cy="584776"/>
          </a:xfrm>
          <a:prstGeom prst="rect">
            <a:avLst/>
          </a:prstGeom>
          <a:noFill/>
        </p:spPr>
        <p:txBody>
          <a:bodyPr wrap="none" rtlCol="0">
            <a:spAutoFit/>
          </a:bodyPr>
          <a:lstStyle/>
          <a:p>
            <a:r>
              <a:rPr lang="tr-TR" sz="3200" b="1" dirty="0">
                <a:solidFill>
                  <a:srgbClr val="00B0F0"/>
                </a:solidFill>
              </a:rPr>
              <a:t>OSMANLI İMPARATORLUĞUNDA LOJİSTİK</a:t>
            </a:r>
            <a:endParaRPr lang="tr-TR" sz="3200" b="1" i="1" dirty="0">
              <a:solidFill>
                <a:srgbClr val="00B0F0"/>
              </a:solidFill>
            </a:endParaRPr>
          </a:p>
        </p:txBody>
      </p:sp>
      <p:sp>
        <p:nvSpPr>
          <p:cNvPr id="3" name="Metin kutusu 2"/>
          <p:cNvSpPr txBox="1"/>
          <p:nvPr/>
        </p:nvSpPr>
        <p:spPr>
          <a:xfrm>
            <a:off x="899592" y="1226511"/>
            <a:ext cx="7407877" cy="4278094"/>
          </a:xfrm>
          <a:prstGeom prst="rect">
            <a:avLst/>
          </a:prstGeom>
          <a:noFill/>
        </p:spPr>
        <p:txBody>
          <a:bodyPr wrap="square" rtlCol="0" anchor="ctr">
            <a:spAutoFit/>
          </a:bodyPr>
          <a:lstStyle/>
          <a:p>
            <a:pPr algn="just"/>
            <a:r>
              <a:rPr lang="tr-TR" sz="1600" dirty="0"/>
              <a:t>Seferlerin lojistik desteğinin etkin olabilmesi için, seferin hedefine ve yönüne göre başlama ve bitiş zamanları, ürünlerin hasat zamanına göre belirleniyordu. Batı yönüne açılan seferler baharın ilk aylarında başlayıp kış başlamadan biterdi. Doğu yönündeki seferlerde yaz mevsimi, aşırı sıcaklar nedeniyle uygun değildi. Batıya yönelik yapılan seferlerde önceleri develerden, sonraları Tuna Nehri’nden faydalanılmıştır. Doğu yönünde yapılan seferler Avrupa yönüne yapılan seferlerle mukayese edilmeyecek kadar çetin şartlarda icra ediliyordu.</a:t>
            </a:r>
          </a:p>
          <a:p>
            <a:pPr algn="just"/>
            <a:endParaRPr lang="tr-TR" sz="1600" dirty="0"/>
          </a:p>
          <a:p>
            <a:pPr algn="just"/>
            <a:r>
              <a:rPr lang="tr-TR" sz="1600" dirty="0"/>
              <a:t>Sefer denilince ilk akla gelen Osmanlı padişahı tahtı devraldığında 2.375.000 km2 olan Osmanlı topraklarını, 6.557.000 km2 ye çıkaran Yavuz Sultan Selim’dir. 16’ncı yüzyılda Sultan Selim komutasındaki Osmanlı ordusunun, 1516’da çıkıp, 1518’de döndüğü Mısır seferini, diğer Osmanlı seferlerinden ayıran neden, 2 bin km’lik mesafenin yaya olarak aşılmasının ardından, Sina Çölü’nün günde ortalama 30 km’lik bir hızla yürünerek bir haftada geçilmesi, bu geçiş esnasında her birine dörder veya altışar çekim hayvanının koşulduğu ağır arabalardaki yüzlerce topun, sıcak çöl kumlarının üzerinden nakledilmesi gibi eşine az rastlanır örneklerle dolu olmasıdır. </a:t>
            </a:r>
          </a:p>
        </p:txBody>
      </p:sp>
    </p:spTree>
    <p:extLst>
      <p:ext uri="{BB962C8B-B14F-4D97-AF65-F5344CB8AC3E}">
        <p14:creationId xmlns:p14="http://schemas.microsoft.com/office/powerpoint/2010/main" val="4090435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0" y="692696"/>
            <a:ext cx="8774903" cy="707886"/>
          </a:xfrm>
          <a:prstGeom prst="rect">
            <a:avLst/>
          </a:prstGeom>
          <a:noFill/>
        </p:spPr>
        <p:txBody>
          <a:bodyPr wrap="none" rtlCol="0">
            <a:spAutoFit/>
          </a:bodyPr>
          <a:lstStyle/>
          <a:p>
            <a:r>
              <a:rPr lang="tr-TR" sz="4000" dirty="0">
                <a:solidFill>
                  <a:srgbClr val="00B0F0"/>
                </a:solidFill>
              </a:rPr>
              <a:t>Dünyada Lojistik Sektörünün Gelişimi </a:t>
            </a:r>
          </a:p>
        </p:txBody>
      </p:sp>
      <p:sp>
        <p:nvSpPr>
          <p:cNvPr id="6" name="Metin kutusu 5"/>
          <p:cNvSpPr txBox="1"/>
          <p:nvPr/>
        </p:nvSpPr>
        <p:spPr>
          <a:xfrm>
            <a:off x="296839" y="1864632"/>
            <a:ext cx="7983941" cy="3477875"/>
          </a:xfrm>
          <a:prstGeom prst="rect">
            <a:avLst/>
          </a:prstGeom>
          <a:noFill/>
        </p:spPr>
        <p:txBody>
          <a:bodyPr wrap="square" rtlCol="0" anchor="ctr">
            <a:spAutoFit/>
          </a:bodyPr>
          <a:lstStyle/>
          <a:p>
            <a:pPr algn="just"/>
            <a:r>
              <a:rPr lang="tr-TR" sz="2000" dirty="0"/>
              <a:t>Lojistik sektörünün ülkelerin kalkınmalarında lokomotif olduğu ifade </a:t>
            </a:r>
          </a:p>
          <a:p>
            <a:pPr algn="just"/>
            <a:r>
              <a:rPr lang="tr-TR" sz="2000" dirty="0"/>
              <a:t>edilirken Georgetown Üniversitesi Lojistik Direktörü Prof. Dr. </a:t>
            </a:r>
            <a:r>
              <a:rPr lang="tr-TR" sz="2000" dirty="0" err="1"/>
              <a:t>Ricardo</a:t>
            </a:r>
            <a:endParaRPr lang="tr-TR" sz="2000" dirty="0"/>
          </a:p>
          <a:p>
            <a:pPr algn="just"/>
            <a:r>
              <a:rPr lang="tr-TR" sz="2000" dirty="0" err="1"/>
              <a:t>Ernst</a:t>
            </a:r>
            <a:r>
              <a:rPr lang="tr-TR" sz="2000" dirty="0"/>
              <a:t>, dünyada üretilen </a:t>
            </a:r>
            <a:r>
              <a:rPr lang="tr-TR" sz="2000" b="1" dirty="0"/>
              <a:t>her bir doların 25 </a:t>
            </a:r>
            <a:r>
              <a:rPr lang="tr-TR" sz="2000" b="1" dirty="0" err="1"/>
              <a:t>centinin</a:t>
            </a:r>
            <a:r>
              <a:rPr lang="tr-TR" sz="2000" b="1" dirty="0"/>
              <a:t> </a:t>
            </a:r>
            <a:r>
              <a:rPr lang="tr-TR" sz="2000" dirty="0"/>
              <a:t>lojistik faaliyetlerine </a:t>
            </a:r>
          </a:p>
          <a:p>
            <a:pPr algn="just"/>
            <a:r>
              <a:rPr lang="tr-TR" sz="2000" dirty="0"/>
              <a:t>gittiğini belirtmektedir. Birçok faaliyeti kapsadığı için sektör </a:t>
            </a:r>
          </a:p>
          <a:p>
            <a:pPr algn="just"/>
            <a:r>
              <a:rPr lang="tr-TR" sz="2000" dirty="0"/>
              <a:t>büyüklüğünün hesaplanması zor olmakla birlikte, dünya lojistik pazarının son yıllarda 5 trilyon dolarlık büyüklüğe ulaştığı tahmin edilmektedir. </a:t>
            </a:r>
          </a:p>
          <a:p>
            <a:pPr algn="just"/>
            <a:r>
              <a:rPr lang="tr-TR" sz="2000" dirty="0"/>
              <a:t>Sektör Avrupa ‟da yıllık yüzde 7-9, Kuzey Amerika ‟da yüzde 15 ve </a:t>
            </a:r>
          </a:p>
          <a:p>
            <a:pPr algn="just"/>
            <a:r>
              <a:rPr lang="tr-TR" sz="2000" dirty="0"/>
              <a:t>Asya ‟da da yüzde 20‟lik büyüme oranlarıyla en hızlı büyüyen sektörler </a:t>
            </a:r>
          </a:p>
          <a:p>
            <a:pPr algn="just"/>
            <a:r>
              <a:rPr lang="tr-TR" sz="2000" dirty="0"/>
              <a:t>arasında önemli bir yere sahiptir. </a:t>
            </a:r>
          </a:p>
        </p:txBody>
      </p:sp>
    </p:spTree>
    <p:extLst>
      <p:ext uri="{BB962C8B-B14F-4D97-AF65-F5344CB8AC3E}">
        <p14:creationId xmlns:p14="http://schemas.microsoft.com/office/powerpoint/2010/main" val="1054209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96838" y="1564776"/>
            <a:ext cx="8103613" cy="5262980"/>
          </a:xfrm>
          <a:prstGeom prst="rect">
            <a:avLst/>
          </a:prstGeom>
        </p:spPr>
        <p:txBody>
          <a:bodyPr wrap="square">
            <a:spAutoFit/>
          </a:bodyPr>
          <a:lstStyle/>
          <a:p>
            <a:r>
              <a:rPr lang="tr-TR" sz="2800" dirty="0"/>
              <a:t>Lojistik sektörünün önde gelen ülkeleri; </a:t>
            </a:r>
            <a:br>
              <a:rPr lang="tr-TR" sz="2800" dirty="0"/>
            </a:br>
            <a:endParaRPr lang="tr-TR" sz="2800" dirty="0"/>
          </a:p>
          <a:p>
            <a:pPr algn="just"/>
            <a:r>
              <a:rPr lang="tr-TR" sz="2800" dirty="0"/>
              <a:t>ABD başta olmak üzere İngiltere, Japonya, Hollanda, Almanya, Fransa, Macaristan ve Bulgaristan'dır. Dünya lojistik pazarının yüzde elliden fazlasına sahip olan ABD ve Avrupa dışında, son dönemde, Dubai ve Hong Kong gibi Şehirler de lojistik üs olma yolunda hızla ilerlemektedirler. Gelecekte önemi artacak bölgeler ise sırasıyla Asya-Pasifik, Doğu Avrupa, Rusya ve Ortadoğu olarak belirtilmektedir .</a:t>
            </a:r>
          </a:p>
          <a:p>
            <a:endParaRPr lang="tr-TR" sz="2800" dirty="0"/>
          </a:p>
        </p:txBody>
      </p:sp>
      <p:sp>
        <p:nvSpPr>
          <p:cNvPr id="5" name="Metin kutusu 4"/>
          <p:cNvSpPr txBox="1"/>
          <p:nvPr/>
        </p:nvSpPr>
        <p:spPr>
          <a:xfrm>
            <a:off x="296838" y="604265"/>
            <a:ext cx="8654998" cy="584775"/>
          </a:xfrm>
          <a:prstGeom prst="rect">
            <a:avLst/>
          </a:prstGeom>
          <a:noFill/>
        </p:spPr>
        <p:txBody>
          <a:bodyPr wrap="none" rtlCol="0">
            <a:spAutoFit/>
          </a:bodyPr>
          <a:lstStyle/>
          <a:p>
            <a:r>
              <a:rPr lang="tr-TR" sz="3200" dirty="0">
                <a:solidFill>
                  <a:srgbClr val="00B0F0"/>
                </a:solidFill>
              </a:rPr>
              <a:t>Dünyada Lojistik Sektörünün Gelişimi(devamı) </a:t>
            </a:r>
          </a:p>
        </p:txBody>
      </p:sp>
    </p:spTree>
    <p:extLst>
      <p:ext uri="{BB962C8B-B14F-4D97-AF65-F5344CB8AC3E}">
        <p14:creationId xmlns:p14="http://schemas.microsoft.com/office/powerpoint/2010/main" val="793353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6971"/>
            <a:ext cx="8621271" cy="769441"/>
          </a:xfrm>
          <a:prstGeom prst="rect">
            <a:avLst/>
          </a:prstGeom>
          <a:noFill/>
        </p:spPr>
        <p:txBody>
          <a:bodyPr wrap="none" rtlCol="0">
            <a:spAutoFit/>
          </a:bodyPr>
          <a:lstStyle/>
          <a:p>
            <a:r>
              <a:rPr lang="tr-TR" sz="4400" dirty="0">
                <a:solidFill>
                  <a:srgbClr val="00B0F0"/>
                </a:solidFill>
              </a:rPr>
              <a:t>AB’ de Lojistik Sektörünün Gelişimi </a:t>
            </a:r>
          </a:p>
        </p:txBody>
      </p:sp>
      <p:sp>
        <p:nvSpPr>
          <p:cNvPr id="5" name="Metin kutusu 4"/>
          <p:cNvSpPr txBox="1"/>
          <p:nvPr/>
        </p:nvSpPr>
        <p:spPr>
          <a:xfrm>
            <a:off x="296839" y="1492659"/>
            <a:ext cx="7983941" cy="3539430"/>
          </a:xfrm>
          <a:prstGeom prst="rect">
            <a:avLst/>
          </a:prstGeom>
          <a:noFill/>
        </p:spPr>
        <p:txBody>
          <a:bodyPr wrap="square" rtlCol="0" anchor="ctr">
            <a:spAutoFit/>
          </a:bodyPr>
          <a:lstStyle/>
          <a:p>
            <a:pPr algn="just"/>
            <a:r>
              <a:rPr lang="tr-TR" sz="2800" dirty="0"/>
              <a:t>Avrupa Birliği'nin Ulaştırma Politikası, genel hatlarıyla ulaşım sektöründeki AB standartlarını yansıtmaktadır. Bu standartlar AB vatandaşlarının kamu hizmetleri alanındaki sosyal hak ve özgürlüklerini korumayı amaçladığı kadar, AB içerisindeki ekonomik rekabetin korunması, dengeli ve sürdürülebilir kalkınmanın sağlanması için de önem taşımaktadır. </a:t>
            </a:r>
          </a:p>
        </p:txBody>
      </p:sp>
    </p:spTree>
    <p:extLst>
      <p:ext uri="{BB962C8B-B14F-4D97-AF65-F5344CB8AC3E}">
        <p14:creationId xmlns:p14="http://schemas.microsoft.com/office/powerpoint/2010/main" val="2547396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604267"/>
            <a:ext cx="8286371" cy="769441"/>
          </a:xfrm>
          <a:prstGeom prst="rect">
            <a:avLst/>
          </a:prstGeom>
          <a:noFill/>
        </p:spPr>
        <p:txBody>
          <a:bodyPr wrap="none" rtlCol="0">
            <a:spAutoFit/>
          </a:bodyPr>
          <a:lstStyle/>
          <a:p>
            <a:r>
              <a:rPr lang="tr-TR" sz="3200" dirty="0">
                <a:solidFill>
                  <a:srgbClr val="00B0F0"/>
                </a:solidFill>
              </a:rPr>
              <a:t>AB’ de Lojistik Sektörünün Gelişimi(devamı</a:t>
            </a:r>
            <a:r>
              <a:rPr lang="tr-TR" sz="4400" dirty="0">
                <a:solidFill>
                  <a:srgbClr val="00B0F0"/>
                </a:solidFill>
              </a:rPr>
              <a:t>) </a:t>
            </a:r>
          </a:p>
        </p:txBody>
      </p:sp>
      <p:sp>
        <p:nvSpPr>
          <p:cNvPr id="5" name="Metin kutusu 4"/>
          <p:cNvSpPr txBox="1"/>
          <p:nvPr/>
        </p:nvSpPr>
        <p:spPr>
          <a:xfrm>
            <a:off x="296839" y="1468285"/>
            <a:ext cx="7983941" cy="3970318"/>
          </a:xfrm>
          <a:prstGeom prst="rect">
            <a:avLst/>
          </a:prstGeom>
          <a:noFill/>
        </p:spPr>
        <p:txBody>
          <a:bodyPr wrap="square" rtlCol="0" anchor="ctr">
            <a:spAutoFit/>
          </a:bodyPr>
          <a:lstStyle/>
          <a:p>
            <a:pPr algn="just"/>
            <a:r>
              <a:rPr lang="tr-TR" sz="2800" dirty="0"/>
              <a:t>AB Ulaştırma Politikası, tek pazarın düzenli işlemesi ve gelişmesine katkıda bulunmasının yanı sıra, ekonomik ve sosyal bütünleşmenin kuvvetlendirilmesi amacıyla oluşturulmuştur. Zaman içinde giderek artan trafik sıkışıklığı, hizmetlerin kalitesindeki bozulma, çevreye verilen zarar, güvenliğin tehlikeye atılması ve bazı bölgelerin izole edilmesi ulaşım konusunda yeni faaliyetleri gerekli kılmıştır.</a:t>
            </a:r>
          </a:p>
        </p:txBody>
      </p:sp>
    </p:spTree>
    <p:extLst>
      <p:ext uri="{BB962C8B-B14F-4D97-AF65-F5344CB8AC3E}">
        <p14:creationId xmlns:p14="http://schemas.microsoft.com/office/powerpoint/2010/main" val="3456162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6970"/>
            <a:ext cx="8190191" cy="584775"/>
          </a:xfrm>
          <a:prstGeom prst="rect">
            <a:avLst/>
          </a:prstGeom>
          <a:noFill/>
        </p:spPr>
        <p:txBody>
          <a:bodyPr wrap="none" rtlCol="0">
            <a:spAutoFit/>
          </a:bodyPr>
          <a:lstStyle/>
          <a:p>
            <a:r>
              <a:rPr lang="tr-TR" sz="3200" dirty="0">
                <a:solidFill>
                  <a:srgbClr val="00B0F0"/>
                </a:solidFill>
              </a:rPr>
              <a:t>AB’ de Lojistik Sektörünün Gelişimi(devamı) </a:t>
            </a:r>
          </a:p>
        </p:txBody>
      </p:sp>
      <p:sp>
        <p:nvSpPr>
          <p:cNvPr id="5" name="Metin kutusu 4"/>
          <p:cNvSpPr txBox="1"/>
          <p:nvPr/>
        </p:nvSpPr>
        <p:spPr>
          <a:xfrm>
            <a:off x="296839" y="1721751"/>
            <a:ext cx="7983941" cy="3108543"/>
          </a:xfrm>
          <a:prstGeom prst="rect">
            <a:avLst/>
          </a:prstGeom>
          <a:noFill/>
        </p:spPr>
        <p:txBody>
          <a:bodyPr wrap="square" rtlCol="0" anchor="ctr">
            <a:spAutoFit/>
          </a:bodyPr>
          <a:lstStyle/>
          <a:p>
            <a:pPr algn="just"/>
            <a:r>
              <a:rPr lang="tr-TR" sz="2800" dirty="0"/>
              <a:t>Ulaşım sanayi, AB içerisinde önemli bir konuma sahiptir. Ulaşım sektörü AB </a:t>
            </a:r>
            <a:r>
              <a:rPr lang="tr-TR" sz="2800" dirty="0" err="1"/>
              <a:t>GSYiH’sının</a:t>
            </a:r>
            <a:r>
              <a:rPr lang="tr-TR" sz="2800" dirty="0"/>
              <a:t> %7’sini, istihdamın %7’sini, üye ülke yatırımlarının %40’ını ve enerji tüketiminin %30‟unu oluşturmaktadır. Topluluk içi trafikte son 20 yılda, ortalama olarak, mallar için yılda %2,3, yolcular için ise %3.1 düzeyinde bir talep artısı meydana gelmiştir.</a:t>
            </a:r>
          </a:p>
        </p:txBody>
      </p:sp>
    </p:spTree>
    <p:extLst>
      <p:ext uri="{BB962C8B-B14F-4D97-AF65-F5344CB8AC3E}">
        <p14:creationId xmlns:p14="http://schemas.microsoft.com/office/powerpoint/2010/main" val="219126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LOJİSTİK</a:t>
            </a:r>
          </a:p>
        </p:txBody>
      </p:sp>
      <p:sp>
        <p:nvSpPr>
          <p:cNvPr id="60419" name="İçerik Yer Tutucusu 2"/>
          <p:cNvSpPr>
            <a:spLocks noGrp="1"/>
          </p:cNvSpPr>
          <p:nvPr>
            <p:ph idx="1"/>
          </p:nvPr>
        </p:nvSpPr>
        <p:spPr/>
        <p:txBody>
          <a:bodyPr/>
          <a:lstStyle/>
          <a:p>
            <a:pPr algn="just"/>
            <a:r>
              <a:rPr lang="tr-TR" altLang="tr-TR"/>
              <a:t>Lojistik, Yunanca Logistikos kelimesinden türemiş olup</a:t>
            </a:r>
            <a:r>
              <a:rPr lang="en-GB" altLang="tr-TR"/>
              <a:t>, "</a:t>
            </a:r>
            <a:r>
              <a:rPr lang="tr-TR" altLang="tr-TR"/>
              <a:t>hesap</a:t>
            </a:r>
            <a:r>
              <a:rPr lang="en-GB" altLang="tr-TR"/>
              <a:t> </a:t>
            </a:r>
            <a:r>
              <a:rPr lang="tr-TR" altLang="tr-TR"/>
              <a:t>kitap yapma bilimi</a:t>
            </a:r>
            <a:r>
              <a:rPr lang="en-GB" altLang="tr-TR"/>
              <a:t>", "</a:t>
            </a:r>
            <a:r>
              <a:rPr lang="tr-TR" altLang="tr-TR"/>
              <a:t>hesapta becerikli" anlamına gelmektedir.</a:t>
            </a:r>
          </a:p>
          <a:p>
            <a:pPr algn="just"/>
            <a:r>
              <a:rPr lang="tr-TR" altLang="tr-TR"/>
              <a:t>Lojistik kelime kökeni itibariyle Latin dilinde lojik (mantık) ve static (istatistik) kelimelerinin birleşmesinden meydana gelmiştir ki sözlük anlamı olarak mantıki istatistiktir.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5928"/>
            <a:ext cx="8190191" cy="584775"/>
          </a:xfrm>
          <a:prstGeom prst="rect">
            <a:avLst/>
          </a:prstGeom>
          <a:noFill/>
        </p:spPr>
        <p:txBody>
          <a:bodyPr wrap="none" rtlCol="0">
            <a:spAutoFit/>
          </a:bodyPr>
          <a:lstStyle/>
          <a:p>
            <a:r>
              <a:rPr lang="tr-TR" sz="3200" dirty="0">
                <a:solidFill>
                  <a:srgbClr val="00B0F0"/>
                </a:solidFill>
              </a:rPr>
              <a:t>AB’ de Lojistik Sektörünün Gelişimi(devamı) </a:t>
            </a:r>
          </a:p>
        </p:txBody>
      </p:sp>
      <p:sp>
        <p:nvSpPr>
          <p:cNvPr id="5" name="Metin kutusu 4"/>
          <p:cNvSpPr txBox="1"/>
          <p:nvPr/>
        </p:nvSpPr>
        <p:spPr>
          <a:xfrm>
            <a:off x="296839" y="1814477"/>
            <a:ext cx="7983941" cy="4708981"/>
          </a:xfrm>
          <a:prstGeom prst="rect">
            <a:avLst/>
          </a:prstGeom>
          <a:noFill/>
        </p:spPr>
        <p:txBody>
          <a:bodyPr wrap="square" rtlCol="0" anchor="ctr">
            <a:spAutoFit/>
          </a:bodyPr>
          <a:lstStyle/>
          <a:p>
            <a:pPr algn="just"/>
            <a:r>
              <a:rPr lang="tr-TR" sz="2500" dirty="0"/>
              <a:t>Tüm dünyada, karayolu ağırlıklı mevcut taşımacılık sistemi sebep olduğu kirlenme, kazalar ve trafik tıkanıklığı ile ekonominin gelişmesinde en büyük rol oynayan hareketliliği sınırlamaktadır. Avrupa ve Asya'nın birçok ülkesinde bu durumu değiştirmek için demiryollarına özel önem verilmiştir ve ilk olarak 1960‟lı yıllarda Japonya'da kullanılmaya başlanan ileri teknoloji ürünü yüksek hız trenleri 1980‟lerden itibaren tüm Avrupa’da yaygınlaşmıştır. Yüksek hız trenlerinin hizmet verdiği ülkelerde 200-600 kilometre arasındaki mesafelerde demiryolu ile ulaşım havayolu ulaşımına tercih edilmektedir. </a:t>
            </a:r>
          </a:p>
        </p:txBody>
      </p:sp>
    </p:spTree>
    <p:extLst>
      <p:ext uri="{BB962C8B-B14F-4D97-AF65-F5344CB8AC3E}">
        <p14:creationId xmlns:p14="http://schemas.microsoft.com/office/powerpoint/2010/main" val="1210290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76970"/>
            <a:ext cx="8190191" cy="584775"/>
          </a:xfrm>
          <a:prstGeom prst="rect">
            <a:avLst/>
          </a:prstGeom>
          <a:noFill/>
        </p:spPr>
        <p:txBody>
          <a:bodyPr wrap="none" rtlCol="0">
            <a:spAutoFit/>
          </a:bodyPr>
          <a:lstStyle/>
          <a:p>
            <a:r>
              <a:rPr lang="tr-TR" sz="3200" dirty="0">
                <a:solidFill>
                  <a:srgbClr val="00B0F0"/>
                </a:solidFill>
              </a:rPr>
              <a:t>AB’ de Lojistik Sektörünün Gelişimi(devamı) </a:t>
            </a:r>
          </a:p>
        </p:txBody>
      </p:sp>
      <p:sp>
        <p:nvSpPr>
          <p:cNvPr id="5" name="Metin kutusu 4"/>
          <p:cNvSpPr txBox="1"/>
          <p:nvPr/>
        </p:nvSpPr>
        <p:spPr>
          <a:xfrm>
            <a:off x="296839" y="1546465"/>
            <a:ext cx="8847161" cy="5693866"/>
          </a:xfrm>
          <a:prstGeom prst="rect">
            <a:avLst/>
          </a:prstGeom>
          <a:noFill/>
        </p:spPr>
        <p:txBody>
          <a:bodyPr wrap="square" rtlCol="0" anchor="ctr">
            <a:spAutoFit/>
          </a:bodyPr>
          <a:lstStyle/>
          <a:p>
            <a:pPr algn="just"/>
            <a:r>
              <a:rPr lang="tr-TR" sz="2400" dirty="0"/>
              <a:t>Son yıllarda Almanya, Avrupa'daki merkezi konumu sayesinde dünyadaki küresel ticaretten önemli ölçüde payını alan ülkeler arasında yer alıyor. Avrupa Birliği'nin Doğu Avrupa ülkelerini bünyesine katılmasıyla Avrupa'nın orta noktası haline gelen Almanya, özellikle doğu ile batı arasındaki ürün ticareti açısından cazibesini artırarak, Avrupa'nın önemli lojistik merkezlerinden biri olmuştur. Özellikle 1999–2004 yılları arasında hız kazanan lojistik sektörü bu dönemde GSYH'nin yüzde 2,5 katından daha fazla büyüme kaydetmiştir. 2006 yılında yüzde 5 oranında bir büyümeyle 170 milyar Euro tutarında bir ciro hacmine ulaşmıştır. Almanya'da lojistiğin başlangıç kenti Dortmund, lojistik ve nakliye sektörü Dortmund ekonomisi için geleneksel olarak önemli bir rol oynamaktadır.</a:t>
            </a:r>
          </a:p>
          <a:p>
            <a:r>
              <a:rPr lang="tr-TR" sz="2600" dirty="0"/>
              <a:t> </a:t>
            </a:r>
          </a:p>
          <a:p>
            <a:endParaRPr lang="tr-TR" sz="2600" dirty="0"/>
          </a:p>
        </p:txBody>
      </p:sp>
    </p:spTree>
    <p:extLst>
      <p:ext uri="{BB962C8B-B14F-4D97-AF65-F5344CB8AC3E}">
        <p14:creationId xmlns:p14="http://schemas.microsoft.com/office/powerpoint/2010/main" val="2718836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619672" y="2636912"/>
            <a:ext cx="5723468" cy="1828090"/>
          </a:xfrm>
        </p:spPr>
        <p:txBody>
          <a:bodyPr>
            <a:normAutofit fontScale="90000"/>
          </a:bodyPr>
          <a:lstStyle/>
          <a:p>
            <a:r>
              <a:rPr lang="tr-TR" dirty="0"/>
              <a:t>TÜRKİYE’DE TAŞIMACILIK VE LOJİSTİK</a:t>
            </a:r>
          </a:p>
        </p:txBody>
      </p:sp>
    </p:spTree>
    <p:extLst>
      <p:ext uri="{BB962C8B-B14F-4D97-AF65-F5344CB8AC3E}">
        <p14:creationId xmlns:p14="http://schemas.microsoft.com/office/powerpoint/2010/main" val="3440780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90618"/>
            <a:ext cx="7395486" cy="584775"/>
          </a:xfrm>
          <a:prstGeom prst="rect">
            <a:avLst/>
          </a:prstGeom>
          <a:noFill/>
        </p:spPr>
        <p:txBody>
          <a:bodyPr wrap="none" rtlCol="0">
            <a:spAutoFit/>
          </a:bodyPr>
          <a:lstStyle/>
          <a:p>
            <a:r>
              <a:rPr lang="tr-TR" sz="3200" dirty="0">
                <a:solidFill>
                  <a:srgbClr val="00B0F0"/>
                </a:solidFill>
              </a:rPr>
              <a:t>Türkiye’ de Lojistik Sektörünün Gelişimi </a:t>
            </a:r>
          </a:p>
        </p:txBody>
      </p:sp>
      <p:sp>
        <p:nvSpPr>
          <p:cNvPr id="5" name="Metin kutusu 4"/>
          <p:cNvSpPr txBox="1"/>
          <p:nvPr/>
        </p:nvSpPr>
        <p:spPr>
          <a:xfrm>
            <a:off x="296839" y="1226501"/>
            <a:ext cx="7983941" cy="4832092"/>
          </a:xfrm>
          <a:prstGeom prst="rect">
            <a:avLst/>
          </a:prstGeom>
          <a:noFill/>
        </p:spPr>
        <p:txBody>
          <a:bodyPr wrap="square" rtlCol="0" anchor="ctr">
            <a:spAutoFit/>
          </a:bodyPr>
          <a:lstStyle/>
          <a:p>
            <a:r>
              <a:rPr lang="tr-TR" sz="2800" dirty="0"/>
              <a:t>Lojistiğin gelişmesi, ülkelerin lojistik olanak ve yeteneklerine </a:t>
            </a:r>
          </a:p>
          <a:p>
            <a:pPr algn="just"/>
            <a:r>
              <a:rPr lang="tr-TR" sz="2800" dirty="0"/>
              <a:t>bağlıdır. Ülke ve bölge bazında yapılan lojistik değerlendirmeler önemlidir, çünkü dünyanın bazı bölgeleri, başarılarında önemli paya sahip mükemmel lojistik olanaklara sahip iken diğer bölgeler, bu özelliklerden yoksundur. Lojistikte bölge değerlendirmesi, coğrafik, fiziksel ve kurumsal altyapıya göre yapılır. Bu tür değerlendirmeler lojistiğin gelişmesi için gerekli olan yatırım ve düzenlemelere ışık tutar.</a:t>
            </a:r>
          </a:p>
        </p:txBody>
      </p:sp>
    </p:spTree>
    <p:extLst>
      <p:ext uri="{BB962C8B-B14F-4D97-AF65-F5344CB8AC3E}">
        <p14:creationId xmlns:p14="http://schemas.microsoft.com/office/powerpoint/2010/main" val="174487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286603" y="1350173"/>
            <a:ext cx="7983941" cy="4524315"/>
          </a:xfrm>
          <a:prstGeom prst="rect">
            <a:avLst/>
          </a:prstGeom>
          <a:noFill/>
        </p:spPr>
        <p:txBody>
          <a:bodyPr wrap="square" rtlCol="0" anchor="ctr">
            <a:spAutoFit/>
          </a:bodyPr>
          <a:lstStyle/>
          <a:p>
            <a:pPr algn="just"/>
            <a:r>
              <a:rPr lang="tr-TR" sz="2400" dirty="0"/>
              <a:t>Dünya üzerindeki gelişmiş ülkelerin tamamının entegre olduğu günden güne gelişen lojistik sektörü, Türkiye’de de 1980’lerle 1990’lı yıllar arasında kara, hava, deniz, demiryolu ve kombine taşımacılık alanlarındaki yatırımlarla alt yapısını oluşturmuştur, 1990’lı yıllarda da atılıma geçmiştir. Dünyadaki benzer uygulamalara paralel biçimde </a:t>
            </a:r>
          </a:p>
          <a:p>
            <a:pPr algn="just"/>
            <a:r>
              <a:rPr lang="tr-TR" sz="2400" dirty="0"/>
              <a:t>hizmetlerini çeşitlendiren ve uzmanlaştıran Türkiye ‘de yerleşik lojistik sektörü, 2000 yılının başına gelindiğinde, emekleme devresini geride bırakarak, yerli ve uluslararası şirketlerde işbirliğine giden, yurtdışı bürolar açan hizmetlerinin kalitesini sürekli artıran, dinamik bir sektör haline gelmiştir.</a:t>
            </a:r>
          </a:p>
        </p:txBody>
      </p:sp>
    </p:spTree>
    <p:extLst>
      <p:ext uri="{BB962C8B-B14F-4D97-AF65-F5344CB8AC3E}">
        <p14:creationId xmlns:p14="http://schemas.microsoft.com/office/powerpoint/2010/main" val="2433202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99592" y="260648"/>
            <a:ext cx="6984776" cy="1778549"/>
          </a:xfrm>
        </p:spPr>
        <p:txBody>
          <a:bodyPr>
            <a:normAutofit/>
          </a:bodyPr>
          <a:lstStyle/>
          <a:p>
            <a:r>
              <a:rPr lang="tr-TR" sz="3000" dirty="0"/>
              <a:t>2023 YILINA YÖNELİK TAŞIMACILIK VE LOJİSTİK SEKTÖRÜNE İLİŞKİN YÜKSEK HEDEFLER</a:t>
            </a:r>
          </a:p>
        </p:txBody>
      </p:sp>
      <p:sp>
        <p:nvSpPr>
          <p:cNvPr id="3" name="İçerik Yer Tutucusu 2"/>
          <p:cNvSpPr>
            <a:spLocks noGrp="1"/>
          </p:cNvSpPr>
          <p:nvPr>
            <p:ph idx="1"/>
          </p:nvPr>
        </p:nvSpPr>
        <p:spPr>
          <a:xfrm>
            <a:off x="1115616" y="2852936"/>
            <a:ext cx="6421327" cy="1862020"/>
          </a:xfrm>
        </p:spPr>
        <p:txBody>
          <a:bodyPr>
            <a:normAutofit fontScale="62500" lnSpcReduction="20000"/>
          </a:bodyPr>
          <a:lstStyle/>
          <a:p>
            <a:r>
              <a:rPr lang="tr-TR" dirty="0"/>
              <a:t>16 adet büyük ölçekli yeni lojistik merkezi</a:t>
            </a:r>
          </a:p>
          <a:p>
            <a:r>
              <a:rPr lang="tr-TR" dirty="0"/>
              <a:t>36.500 km’lik bölünmüş yol, 7.500 km’lik otoyol</a:t>
            </a:r>
          </a:p>
          <a:p>
            <a:r>
              <a:rPr lang="tr-TR" dirty="0"/>
              <a:t>70.000 km’lik bitümlü sıcak karışım asfalt</a:t>
            </a:r>
          </a:p>
          <a:p>
            <a:r>
              <a:rPr lang="tr-TR" dirty="0"/>
              <a:t>2019 yılında Boğaz’da bir denizaltı tüp geçit ve 3. köprü</a:t>
            </a:r>
          </a:p>
          <a:p>
            <a:r>
              <a:rPr lang="tr-TR" dirty="0"/>
              <a:t>Çanakkale Boğazı’nda köprü</a:t>
            </a:r>
          </a:p>
          <a:p>
            <a:r>
              <a:rPr lang="tr-TR" dirty="0"/>
              <a:t>10.000 km’lik hızlı tren demir yolu, 4.000 km’lik ilave demir yolu</a:t>
            </a:r>
          </a:p>
          <a:p>
            <a:pPr marL="0" indent="0">
              <a:buNone/>
            </a:pPr>
            <a:endParaRPr lang="tr-TR" dirty="0"/>
          </a:p>
        </p:txBody>
      </p:sp>
    </p:spTree>
    <p:extLst>
      <p:ext uri="{BB962C8B-B14F-4D97-AF65-F5344CB8AC3E}">
        <p14:creationId xmlns:p14="http://schemas.microsoft.com/office/powerpoint/2010/main" val="2130369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92500"/>
          </a:bodyPr>
          <a:lstStyle/>
          <a:p>
            <a:r>
              <a:rPr lang="tr-TR" dirty="0"/>
              <a:t>8.000 km’lik hattın elektrikli ve sinyalli hale getirilmesi</a:t>
            </a:r>
          </a:p>
          <a:p>
            <a:r>
              <a:rPr lang="tr-TR" dirty="0"/>
              <a:t>Yılda 500 km’lik demir yolunun yenilenmesi</a:t>
            </a:r>
          </a:p>
          <a:p>
            <a:r>
              <a:rPr lang="tr-TR" dirty="0"/>
              <a:t>Demir yollarının özel sektöre açılması</a:t>
            </a:r>
          </a:p>
          <a:p>
            <a:r>
              <a:rPr lang="tr-TR" dirty="0"/>
              <a:t>Terminal ve istasyonların yenilenmesi, hızlı trenlere yönelik yeni terminallerin inşası</a:t>
            </a:r>
          </a:p>
          <a:p>
            <a:r>
              <a:rPr lang="tr-TR" dirty="0"/>
              <a:t>Türkiye’yi; Kafkaslar, Orta Doğu ve Kuzey Afrika’ya bağlayacak demir yolu projelerinin desteklenmesi</a:t>
            </a:r>
          </a:p>
          <a:p>
            <a:r>
              <a:rPr lang="tr-TR" dirty="0"/>
              <a:t>Yeni havaalanları, 400 milyonluk yolcu kapasitesi (165 milyon)</a:t>
            </a:r>
          </a:p>
          <a:p>
            <a:r>
              <a:rPr lang="tr-TR" dirty="0"/>
              <a:t>İstanbul’a 3 yeni havaalanı</a:t>
            </a:r>
          </a:p>
          <a:p>
            <a:endParaRPr lang="tr-TR" dirty="0"/>
          </a:p>
        </p:txBody>
      </p:sp>
      <p:sp>
        <p:nvSpPr>
          <p:cNvPr id="4" name="Başlık 1"/>
          <p:cNvSpPr>
            <a:spLocks noGrp="1"/>
          </p:cNvSpPr>
          <p:nvPr>
            <p:ph type="title"/>
          </p:nvPr>
        </p:nvSpPr>
        <p:spPr>
          <a:xfrm>
            <a:off x="899592" y="260648"/>
            <a:ext cx="6984776" cy="1778549"/>
          </a:xfrm>
        </p:spPr>
        <p:txBody>
          <a:bodyPr>
            <a:normAutofit/>
          </a:bodyPr>
          <a:lstStyle/>
          <a:p>
            <a:r>
              <a:rPr lang="tr-TR" sz="3000" dirty="0"/>
              <a:t>2023 YILINA YÖNELİK TAŞIMACILIK VE LOJİSTİK SEKTÖRÜNE İLİŞKİN YÜKSEK HEDEFLER</a:t>
            </a:r>
          </a:p>
        </p:txBody>
      </p:sp>
    </p:spTree>
    <p:extLst>
      <p:ext uri="{BB962C8B-B14F-4D97-AF65-F5344CB8AC3E}">
        <p14:creationId xmlns:p14="http://schemas.microsoft.com/office/powerpoint/2010/main" val="4245868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92500"/>
          </a:bodyPr>
          <a:lstStyle/>
          <a:p>
            <a:r>
              <a:rPr lang="tr-TR" dirty="0"/>
              <a:t>750 uçaklık filo (200 bölgesel)</a:t>
            </a:r>
          </a:p>
          <a:p>
            <a:r>
              <a:rPr lang="tr-TR" dirty="0"/>
              <a:t>Ana limanların demir yollarına bağlanması</a:t>
            </a:r>
          </a:p>
          <a:p>
            <a:r>
              <a:rPr lang="tr-TR" dirty="0"/>
              <a:t>Ege/Akdeniz/Marmara ve Karadeniz’de transfer limanları </a:t>
            </a:r>
          </a:p>
          <a:p>
            <a:r>
              <a:rPr lang="tr-TR" dirty="0"/>
              <a:t>2019 yılında dünyanın en iyi 10 limanından en az birine sahip olmak</a:t>
            </a:r>
          </a:p>
          <a:p>
            <a:r>
              <a:rPr lang="tr-TR" dirty="0"/>
              <a:t>Konteynır taşımacılığı için 32 milyon </a:t>
            </a:r>
            <a:r>
              <a:rPr lang="tr-TR" dirty="0" err="1"/>
              <a:t>TEU’luk</a:t>
            </a:r>
            <a:r>
              <a:rPr lang="tr-TR" dirty="0"/>
              <a:t> </a:t>
            </a:r>
            <a:r>
              <a:rPr lang="tr-TR" dirty="0" err="1"/>
              <a:t>elleçleme</a:t>
            </a:r>
            <a:r>
              <a:rPr lang="tr-TR" dirty="0"/>
              <a:t> kapasitesi</a:t>
            </a:r>
          </a:p>
          <a:p>
            <a:r>
              <a:rPr lang="tr-TR" dirty="0"/>
              <a:t>500 milyon ton katı, 350 milyon ton sıvı yük </a:t>
            </a:r>
            <a:r>
              <a:rPr lang="tr-TR" dirty="0" err="1"/>
              <a:t>elleçlemek</a:t>
            </a:r>
            <a:endParaRPr lang="tr-TR" dirty="0"/>
          </a:p>
          <a:p>
            <a:r>
              <a:rPr lang="tr-TR" dirty="0"/>
              <a:t>10 milyon </a:t>
            </a:r>
            <a:r>
              <a:rPr lang="tr-TR" dirty="0" err="1"/>
              <a:t>DWT’lik</a:t>
            </a:r>
            <a:r>
              <a:rPr lang="tr-TR" dirty="0"/>
              <a:t> gemi inşaatı kapasitesi</a:t>
            </a:r>
          </a:p>
          <a:p>
            <a:r>
              <a:rPr lang="tr-TR" dirty="0"/>
              <a:t>50.000 yat kapasiteli 100 marina</a:t>
            </a:r>
          </a:p>
          <a:p>
            <a:endParaRPr lang="tr-TR" dirty="0"/>
          </a:p>
        </p:txBody>
      </p:sp>
      <p:sp>
        <p:nvSpPr>
          <p:cNvPr id="4" name="Başlık 1"/>
          <p:cNvSpPr>
            <a:spLocks noGrp="1"/>
          </p:cNvSpPr>
          <p:nvPr>
            <p:ph type="title"/>
          </p:nvPr>
        </p:nvSpPr>
        <p:spPr>
          <a:xfrm>
            <a:off x="899592" y="260648"/>
            <a:ext cx="6984776" cy="1778549"/>
          </a:xfrm>
        </p:spPr>
        <p:txBody>
          <a:bodyPr>
            <a:normAutofit/>
          </a:bodyPr>
          <a:lstStyle/>
          <a:p>
            <a:r>
              <a:rPr lang="tr-TR" sz="3000" dirty="0"/>
              <a:t>2023 YILINA YÖNELİK TAŞIMACILIK VE LOJİSTİK SEKTÖRÜNE İLİŞKİN YÜKSEK HEDEFLER</a:t>
            </a:r>
          </a:p>
        </p:txBody>
      </p:sp>
    </p:spTree>
    <p:extLst>
      <p:ext uri="{BB962C8B-B14F-4D97-AF65-F5344CB8AC3E}">
        <p14:creationId xmlns:p14="http://schemas.microsoft.com/office/powerpoint/2010/main" val="4260797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Güçlü Noktalar</a:t>
            </a:r>
            <a:br>
              <a:rPr lang="tr-TR" dirty="0"/>
            </a:br>
            <a:endParaRPr lang="tr-TR" dirty="0"/>
          </a:p>
        </p:txBody>
      </p:sp>
      <p:sp>
        <p:nvSpPr>
          <p:cNvPr id="3" name="İçerik Yer Tutucusu 2"/>
          <p:cNvSpPr>
            <a:spLocks noGrp="1"/>
          </p:cNvSpPr>
          <p:nvPr>
            <p:ph idx="1"/>
          </p:nvPr>
        </p:nvSpPr>
        <p:spPr/>
        <p:txBody>
          <a:bodyPr>
            <a:normAutofit/>
          </a:bodyPr>
          <a:lstStyle/>
          <a:p>
            <a:r>
              <a:rPr lang="tr-TR" dirty="0" err="1"/>
              <a:t>Jeostratejik</a:t>
            </a:r>
            <a:r>
              <a:rPr lang="tr-TR" dirty="0"/>
              <a:t> önem – Türkiye gelişmekte olan Orta Doğu ve Türki cumhuriyetlerden Avrupa’ya uzanan yol üzerinde bir merkez konumundadır. </a:t>
            </a:r>
          </a:p>
          <a:p>
            <a:r>
              <a:rPr lang="tr-TR" dirty="0"/>
              <a:t>Çok uluslu lojistik şirketlerinin ülkedeki varlığı yerel şirketlere bu çok uluslu şirketlerin teknik bilgi birikimlerinden faydalanma imkânı sunmaktadır.</a:t>
            </a:r>
          </a:p>
          <a:p>
            <a:r>
              <a:rPr lang="tr-TR" dirty="0"/>
              <a:t>Türkiye’de Avrupa’nın en büyük kamyon filolarından biri ve gelişmiş bir karayolu taşımacılık sektörü bulunmaktadır</a:t>
            </a:r>
          </a:p>
          <a:p>
            <a:endParaRPr lang="tr-TR" dirty="0"/>
          </a:p>
        </p:txBody>
      </p:sp>
    </p:spTree>
    <p:extLst>
      <p:ext uri="{BB962C8B-B14F-4D97-AF65-F5344CB8AC3E}">
        <p14:creationId xmlns:p14="http://schemas.microsoft.com/office/powerpoint/2010/main" val="2675603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Zayıf Noktalar</a:t>
            </a:r>
            <a:br>
              <a:rPr lang="tr-TR" dirty="0"/>
            </a:br>
            <a:endParaRPr lang="tr-TR" dirty="0"/>
          </a:p>
        </p:txBody>
      </p:sp>
      <p:sp>
        <p:nvSpPr>
          <p:cNvPr id="3" name="İçerik Yer Tutucusu 2"/>
          <p:cNvSpPr>
            <a:spLocks noGrp="1"/>
          </p:cNvSpPr>
          <p:nvPr>
            <p:ph idx="1"/>
          </p:nvPr>
        </p:nvSpPr>
        <p:spPr/>
        <p:txBody>
          <a:bodyPr/>
          <a:lstStyle/>
          <a:p>
            <a:r>
              <a:rPr lang="tr-TR" dirty="0"/>
              <a:t>Fiyat odaklı rekabet yüksek kalitede hizmet sunan firmaları zorlamakta ve özellikle kamyon taşımacılığındaki kâr marjlarını olumsuz etkilemektedir</a:t>
            </a:r>
          </a:p>
          <a:p>
            <a:r>
              <a:rPr lang="tr-TR" dirty="0"/>
              <a:t>Sektörde kayıt dışı şirketlerin bulunması</a:t>
            </a:r>
          </a:p>
          <a:p>
            <a:r>
              <a:rPr lang="tr-TR" dirty="0"/>
              <a:t>Özellikle demir yolu ve deniz yolu altyapısında modernizasyon gereksinimi	</a:t>
            </a:r>
          </a:p>
          <a:p>
            <a:endParaRPr lang="tr-TR" dirty="0"/>
          </a:p>
        </p:txBody>
      </p:sp>
    </p:spTree>
    <p:extLst>
      <p:ext uri="{BB962C8B-B14F-4D97-AF65-F5344CB8AC3E}">
        <p14:creationId xmlns:p14="http://schemas.microsoft.com/office/powerpoint/2010/main" val="289088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LOJİSTİK</a:t>
            </a:r>
          </a:p>
        </p:txBody>
      </p:sp>
      <p:sp>
        <p:nvSpPr>
          <p:cNvPr id="61443" name="İçerik Yer Tutucusu 2"/>
          <p:cNvSpPr>
            <a:spLocks noGrp="1"/>
          </p:cNvSpPr>
          <p:nvPr>
            <p:ph idx="1"/>
          </p:nvPr>
        </p:nvSpPr>
        <p:spPr/>
        <p:txBody>
          <a:bodyPr/>
          <a:lstStyle/>
          <a:p>
            <a:pPr algn="just"/>
            <a:r>
              <a:rPr lang="tr-TR" altLang="tr-TR"/>
              <a:t>Lojistik, müşterilerin ihtiyaçlarını karşılamak üzere her türlü ürün, servis hizmeti ve bilgi akışının başlangıç noktasından tüketildiği son noktaya kadar olan tedarik zinciri içindeki hareketinin etkili ve verimli bir biçimde planlanması, uygulanması, taşınması, depolanması ve kontrol altında tutulması hizmetidir.</a:t>
            </a:r>
          </a:p>
          <a:p>
            <a:endParaRPr lang="tr-TR" altLang="tr-T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Fırsatlar</a:t>
            </a:r>
            <a:br>
              <a:rPr lang="tr-TR" dirty="0"/>
            </a:br>
            <a:endParaRPr lang="tr-TR" dirty="0"/>
          </a:p>
        </p:txBody>
      </p:sp>
      <p:sp>
        <p:nvSpPr>
          <p:cNvPr id="3" name="İçerik Yer Tutucusu 2"/>
          <p:cNvSpPr>
            <a:spLocks noGrp="1"/>
          </p:cNvSpPr>
          <p:nvPr>
            <p:ph idx="1"/>
          </p:nvPr>
        </p:nvSpPr>
        <p:spPr/>
        <p:txBody>
          <a:bodyPr>
            <a:normAutofit/>
          </a:bodyPr>
          <a:lstStyle/>
          <a:p>
            <a:pPr lvl="0"/>
            <a:r>
              <a:rPr lang="tr-TR" dirty="0"/>
              <a:t>Demir yollarının yeniden yapılandırılması verimliliği artıracaktır</a:t>
            </a:r>
          </a:p>
          <a:p>
            <a:pPr lvl="0"/>
            <a:r>
              <a:rPr lang="tr-TR" dirty="0"/>
              <a:t>Sektörün boyutu AB ülkelerine kıyasla önemli ölçüde küçüktür ve pazar henüz doymamıştır</a:t>
            </a:r>
          </a:p>
          <a:p>
            <a:pPr lvl="0"/>
            <a:r>
              <a:rPr lang="tr-TR" dirty="0"/>
              <a:t>Artan uluslararası ticaret</a:t>
            </a:r>
          </a:p>
          <a:p>
            <a:pPr lvl="0"/>
            <a:r>
              <a:rPr lang="tr-TR" dirty="0"/>
              <a:t>Türkiye’nin olası AB üyeliği ticaret hacimlerinin daha da artmasını sağlayacaktır</a:t>
            </a:r>
          </a:p>
          <a:p>
            <a:pPr lvl="0"/>
            <a:r>
              <a:rPr lang="tr-TR" dirty="0"/>
              <a:t>Yeni limanların inşa edilmesine uygun topografya</a:t>
            </a:r>
          </a:p>
          <a:p>
            <a:endParaRPr lang="tr-TR" dirty="0"/>
          </a:p>
        </p:txBody>
      </p:sp>
    </p:spTree>
    <p:extLst>
      <p:ext uri="{BB962C8B-B14F-4D97-AF65-F5344CB8AC3E}">
        <p14:creationId xmlns:p14="http://schemas.microsoft.com/office/powerpoint/2010/main" val="3527465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b="1" dirty="0"/>
              <a:t>Tehditler</a:t>
            </a:r>
            <a:br>
              <a:rPr lang="tr-TR" dirty="0"/>
            </a:br>
            <a:endParaRPr lang="tr-TR" dirty="0"/>
          </a:p>
        </p:txBody>
      </p:sp>
      <p:sp>
        <p:nvSpPr>
          <p:cNvPr id="3" name="İçerik Yer Tutucusu 2"/>
          <p:cNvSpPr>
            <a:spLocks noGrp="1"/>
          </p:cNvSpPr>
          <p:nvPr>
            <p:ph idx="1"/>
          </p:nvPr>
        </p:nvSpPr>
        <p:spPr/>
        <p:txBody>
          <a:bodyPr/>
          <a:lstStyle/>
          <a:p>
            <a:pPr lvl="0"/>
            <a:r>
              <a:rPr lang="tr-TR" dirty="0"/>
              <a:t>Kamyon taşımacılığındaki kotalar, vize sınırlamaları ve gümrük belgesi yükümlülükleri</a:t>
            </a:r>
          </a:p>
          <a:p>
            <a:pPr lvl="0"/>
            <a:r>
              <a:rPr lang="tr-TR" dirty="0"/>
              <a:t>Yunanistan gibi komşu ülkelerle rekabet</a:t>
            </a:r>
          </a:p>
          <a:p>
            <a:pPr lvl="0"/>
            <a:r>
              <a:rPr lang="tr-TR" dirty="0"/>
              <a:t>Yüksek derecede yatırım gereksinimi</a:t>
            </a:r>
          </a:p>
          <a:p>
            <a:endParaRPr lang="tr-TR" dirty="0"/>
          </a:p>
        </p:txBody>
      </p:sp>
    </p:spTree>
    <p:extLst>
      <p:ext uri="{BB962C8B-B14F-4D97-AF65-F5344CB8AC3E}">
        <p14:creationId xmlns:p14="http://schemas.microsoft.com/office/powerpoint/2010/main" val="3724230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2873BA-A341-455A-9543-A38562DA8790}"/>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7E39504-EA5C-4A6A-B10B-07898E347998}"/>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737501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539552" y="692696"/>
            <a:ext cx="7851648" cy="3083768"/>
          </a:xfrm>
        </p:spPr>
        <p:txBody>
          <a:bodyPr>
            <a:normAutofit fontScale="90000"/>
          </a:bodyPr>
          <a:lstStyle/>
          <a:p>
            <a:r>
              <a:rPr lang="tr-TR" dirty="0"/>
              <a:t>TEDARİK ZİNCİRİ VE LOJİSTİKTE BT UYGULAMALARI </a:t>
            </a:r>
            <a:br>
              <a:rPr lang="tr-TR" dirty="0"/>
            </a:br>
            <a:r>
              <a:rPr lang="tr-TR" dirty="0"/>
              <a:t>2.HAFTA</a:t>
            </a:r>
          </a:p>
        </p:txBody>
      </p:sp>
      <p:sp>
        <p:nvSpPr>
          <p:cNvPr id="3" name="Alt Başlık 2"/>
          <p:cNvSpPr>
            <a:spLocks noGrp="1"/>
          </p:cNvSpPr>
          <p:nvPr>
            <p:ph type="subTitle" idx="1"/>
          </p:nvPr>
        </p:nvSpPr>
        <p:spPr>
          <a:xfrm>
            <a:off x="539552" y="4149080"/>
            <a:ext cx="7854696" cy="1752600"/>
          </a:xfrm>
        </p:spPr>
        <p:txBody>
          <a:bodyPr/>
          <a:lstStyle/>
          <a:p>
            <a:r>
              <a:rPr lang="tr-TR" dirty="0"/>
              <a:t>Yrd. Doç. Dr. Fatih Çallı</a:t>
            </a:r>
          </a:p>
          <a:p>
            <a:r>
              <a:rPr lang="tr-TR" dirty="0"/>
              <a:t>fcalli@sakarya.edu.tr</a:t>
            </a:r>
          </a:p>
        </p:txBody>
      </p:sp>
    </p:spTree>
    <p:extLst>
      <p:ext uri="{BB962C8B-B14F-4D97-AF65-F5344CB8AC3E}">
        <p14:creationId xmlns:p14="http://schemas.microsoft.com/office/powerpoint/2010/main" val="4276274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1136123" y="1772816"/>
            <a:ext cx="3889612" cy="6494087"/>
          </a:xfrm>
          <a:prstGeom prst="rect">
            <a:avLst/>
          </a:prstGeom>
          <a:noFill/>
        </p:spPr>
        <p:txBody>
          <a:bodyPr wrap="square" rtlCol="0">
            <a:spAutoFit/>
          </a:bodyPr>
          <a:lstStyle/>
          <a:p>
            <a:pPr marL="285750" indent="-285750">
              <a:buFont typeface="Arial" panose="020B0604020202020204" pitchFamily="34" charset="0"/>
              <a:buChar char="•"/>
            </a:pPr>
            <a:r>
              <a:rPr lang="tr-TR" sz="1600" b="1" dirty="0"/>
              <a:t>Lojistik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Lojistikçi Kimdir?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Temel Lojistik Faaliyetleri Nelerdir?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Lojistik Çeşitleri Nelerdir?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Lojistiğin Tarihsel Süreci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Dünya’da Lojistik Sektörünün Gelişim Süreci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AB’de Lojistik Sektörünün Gelişim Süreci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r>
              <a:rPr lang="tr-TR" sz="1600" b="1" dirty="0"/>
              <a:t>Türkiye’de Lojistik Sektörünün Gelişimi Nedir?</a:t>
            </a:r>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a:p>
            <a:pPr marL="285750" indent="-285750">
              <a:buFont typeface="Arial" panose="020B0604020202020204" pitchFamily="34" charset="0"/>
              <a:buChar char="•"/>
            </a:pPr>
            <a:endParaRPr lang="tr-TR" sz="1600" b="1" dirty="0"/>
          </a:p>
        </p:txBody>
      </p:sp>
      <p:sp>
        <p:nvSpPr>
          <p:cNvPr id="5" name="Metin kutusu 4"/>
          <p:cNvSpPr txBox="1"/>
          <p:nvPr/>
        </p:nvSpPr>
        <p:spPr>
          <a:xfrm>
            <a:off x="3724363" y="363408"/>
            <a:ext cx="1620957" cy="830997"/>
          </a:xfrm>
          <a:prstGeom prst="rect">
            <a:avLst/>
          </a:prstGeom>
          <a:noFill/>
        </p:spPr>
        <p:txBody>
          <a:bodyPr wrap="none" rtlCol="0">
            <a:spAutoFit/>
          </a:bodyPr>
          <a:lstStyle/>
          <a:p>
            <a:r>
              <a:rPr lang="tr-TR" sz="4800" b="1" dirty="0">
                <a:solidFill>
                  <a:srgbClr val="00B0F0"/>
                </a:solidFill>
              </a:rPr>
              <a:t>GİRİŞ</a:t>
            </a:r>
          </a:p>
        </p:txBody>
      </p:sp>
    </p:spTree>
    <p:extLst>
      <p:ext uri="{BB962C8B-B14F-4D97-AF65-F5344CB8AC3E}">
        <p14:creationId xmlns:p14="http://schemas.microsoft.com/office/powerpoint/2010/main" val="1004178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6839" y="590618"/>
            <a:ext cx="3676006" cy="769441"/>
          </a:xfrm>
          <a:prstGeom prst="rect">
            <a:avLst/>
          </a:prstGeom>
          <a:noFill/>
        </p:spPr>
        <p:txBody>
          <a:bodyPr wrap="none" rtlCol="0">
            <a:spAutoFit/>
          </a:bodyPr>
          <a:lstStyle/>
          <a:p>
            <a:r>
              <a:rPr lang="tr-TR" sz="4400" dirty="0">
                <a:solidFill>
                  <a:srgbClr val="00B0F0"/>
                </a:solidFill>
              </a:rPr>
              <a:t>Lojistik Nedir </a:t>
            </a:r>
            <a:r>
              <a:rPr lang="tr-TR" sz="4400" dirty="0">
                <a:solidFill>
                  <a:srgbClr val="00B0F0"/>
                </a:solidFill>
                <a:latin typeface="Times New Roman" panose="02020603050405020304" pitchFamily="18" charset="0"/>
                <a:cs typeface="Times New Roman" panose="02020603050405020304" pitchFamily="18" charset="0"/>
              </a:rPr>
              <a:t>?</a:t>
            </a:r>
          </a:p>
        </p:txBody>
      </p:sp>
      <p:sp>
        <p:nvSpPr>
          <p:cNvPr id="5" name="Metin kutusu 4"/>
          <p:cNvSpPr txBox="1"/>
          <p:nvPr/>
        </p:nvSpPr>
        <p:spPr>
          <a:xfrm>
            <a:off x="827584" y="1771069"/>
            <a:ext cx="7463432" cy="3170099"/>
          </a:xfrm>
          <a:prstGeom prst="rect">
            <a:avLst/>
          </a:prstGeom>
          <a:noFill/>
        </p:spPr>
        <p:txBody>
          <a:bodyPr wrap="square" rtlCol="0">
            <a:spAutoFit/>
          </a:bodyPr>
          <a:lstStyle/>
          <a:p>
            <a:pPr algn="just"/>
            <a:r>
              <a:rPr lang="tr-TR" sz="2000" dirty="0"/>
              <a:t>Lojistik, ürün, hizmet ve insan gibi kaynakların, ihtiyaç duyulan yerde ve istenen zamanda temin edilmesi için bir araç olarak tanımlanabilir. Herhangi bir pazarlama veya üretim organizasyonunun lojistik destek olmadan başarılması çok zordur. Lojistik, nakliye, envanter, depolama, malzeme idaresi ve ambalajlama bilgilerinin birleştirilmesini kapsar. Lojistik işletme sorumluluğu, hammaddenin coğrafik konumlanması, prosedürün işletilmesi ve ihtiyaçların mümkün olan en düşük maliyetle karşılanarak işin bitirilmesidir.</a:t>
            </a:r>
          </a:p>
          <a:p>
            <a:endParaRPr lang="tr-TR" sz="2000" dirty="0"/>
          </a:p>
        </p:txBody>
      </p:sp>
    </p:spTree>
    <p:extLst>
      <p:ext uri="{BB962C8B-B14F-4D97-AF65-F5344CB8AC3E}">
        <p14:creationId xmlns:p14="http://schemas.microsoft.com/office/powerpoint/2010/main" val="130820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nkaref.com/userfiles/image/LOJ%C4%B0ST%C4%B0K%20UYGULAMALAR/lojistik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867" y="1637731"/>
            <a:ext cx="3193577" cy="28387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encrypted-tbn3.gstatic.com/images?q=tbn:ANd9GcSWvUHnPJJyjVpqb7Fhz3YjzTDdZFvh3s5qW5je5IC2sXxdo35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706" y="1637731"/>
            <a:ext cx="3210126" cy="28387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390526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37782" y="590618"/>
            <a:ext cx="4349268" cy="769441"/>
          </a:xfrm>
          <a:prstGeom prst="rect">
            <a:avLst/>
          </a:prstGeom>
          <a:noFill/>
        </p:spPr>
        <p:txBody>
          <a:bodyPr wrap="none" rtlCol="0">
            <a:spAutoFit/>
          </a:bodyPr>
          <a:lstStyle/>
          <a:p>
            <a:r>
              <a:rPr lang="tr-TR" sz="4400" dirty="0">
                <a:solidFill>
                  <a:srgbClr val="00B0F0"/>
                </a:solidFill>
              </a:rPr>
              <a:t>Lojistikçi Kimdir </a:t>
            </a:r>
            <a:r>
              <a:rPr lang="tr-TR" sz="4400" dirty="0">
                <a:solidFill>
                  <a:srgbClr val="00B0F0"/>
                </a:solidFill>
                <a:latin typeface="Times New Roman" panose="02020603050405020304" pitchFamily="18" charset="0"/>
                <a:cs typeface="Times New Roman" panose="02020603050405020304" pitchFamily="18" charset="0"/>
              </a:rPr>
              <a:t>?</a:t>
            </a:r>
          </a:p>
        </p:txBody>
      </p:sp>
      <p:sp>
        <p:nvSpPr>
          <p:cNvPr id="3" name="Metin kutusu 2"/>
          <p:cNvSpPr txBox="1"/>
          <p:nvPr/>
        </p:nvSpPr>
        <p:spPr>
          <a:xfrm>
            <a:off x="3398293" y="1583139"/>
            <a:ext cx="4918123" cy="3477875"/>
          </a:xfrm>
          <a:prstGeom prst="rect">
            <a:avLst/>
          </a:prstGeom>
          <a:noFill/>
        </p:spPr>
        <p:txBody>
          <a:bodyPr wrap="square" rtlCol="0">
            <a:spAutoFit/>
          </a:bodyPr>
          <a:lstStyle/>
          <a:p>
            <a:pPr algn="just"/>
            <a:r>
              <a:rPr lang="tr-TR" sz="2000" dirty="0"/>
              <a:t>Ürünleri tedarikçilerden ya da üreticilerden toplayarak depoya getiren ürünleri depo içerisindeki lokasyonlara adresleyen, tamamlanmış sipariş faturalarındaki ürünleri toplayarak katma değerli paketleme hizmetlerini yapan ve paketlenmiş ürünleri nihai tüketiciye ulaştırılması için kargo işletmelerine  teslim eden, bütün bu süreçleri en uygun maliyetler ile yöneten firmalara  lojistikçi denir.</a:t>
            </a:r>
          </a:p>
        </p:txBody>
      </p:sp>
      <p:pic>
        <p:nvPicPr>
          <p:cNvPr id="5122" name="Picture 2" descr="https://pbs.twimg.com/media/BY-NQPfCAAAqeM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69" y="1722311"/>
            <a:ext cx="2855795" cy="25384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64801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76367" y="536026"/>
            <a:ext cx="8331959" cy="1938992"/>
          </a:xfrm>
          <a:prstGeom prst="rect">
            <a:avLst/>
          </a:prstGeom>
          <a:noFill/>
        </p:spPr>
        <p:txBody>
          <a:bodyPr wrap="square" rtlCol="0">
            <a:spAutoFit/>
          </a:bodyPr>
          <a:lstStyle/>
          <a:p>
            <a:r>
              <a:rPr lang="tr-TR" sz="4400" dirty="0">
                <a:solidFill>
                  <a:srgbClr val="00B0F0"/>
                </a:solidFill>
              </a:rPr>
              <a:t>Temel Lojistik Faaliyetleri Nelerdir</a:t>
            </a:r>
            <a:r>
              <a:rPr lang="tr-TR" sz="4400" dirty="0">
                <a:solidFill>
                  <a:srgbClr val="00B0F0"/>
                </a:solidFill>
                <a:latin typeface="Times New Roman" panose="02020603050405020304" pitchFamily="18" charset="0"/>
                <a:cs typeface="Times New Roman" panose="02020603050405020304" pitchFamily="18" charset="0"/>
              </a:rPr>
              <a:t>?</a:t>
            </a:r>
          </a:p>
          <a:p>
            <a:endParaRPr lang="tr-TR" sz="4400" dirty="0">
              <a:solidFill>
                <a:srgbClr val="FF0000"/>
              </a:solidFill>
            </a:endParaRPr>
          </a:p>
          <a:p>
            <a:endParaRPr lang="tr-TR" sz="3200" dirty="0">
              <a:solidFill>
                <a:srgbClr val="FF0000"/>
              </a:solidFill>
            </a:endParaRPr>
          </a:p>
        </p:txBody>
      </p:sp>
      <p:sp>
        <p:nvSpPr>
          <p:cNvPr id="3" name="Metin kutusu 2"/>
          <p:cNvSpPr txBox="1"/>
          <p:nvPr/>
        </p:nvSpPr>
        <p:spPr>
          <a:xfrm>
            <a:off x="583442" y="2086535"/>
            <a:ext cx="3753785" cy="3416320"/>
          </a:xfrm>
          <a:prstGeom prst="rect">
            <a:avLst/>
          </a:prstGeom>
          <a:noFill/>
        </p:spPr>
        <p:txBody>
          <a:bodyPr wrap="none" rtlCol="0">
            <a:spAutoFit/>
          </a:bodyPr>
          <a:lstStyle/>
          <a:p>
            <a:r>
              <a:rPr lang="tr-TR" sz="4000" b="1" dirty="0"/>
              <a:t>Nakliye</a:t>
            </a:r>
          </a:p>
          <a:p>
            <a:r>
              <a:rPr lang="tr-TR" sz="4000" b="1" dirty="0"/>
              <a:t>Stok Yönetimi</a:t>
            </a:r>
          </a:p>
          <a:p>
            <a:r>
              <a:rPr lang="tr-TR" sz="4000" b="1" dirty="0"/>
              <a:t>Depolama</a:t>
            </a:r>
          </a:p>
          <a:p>
            <a:r>
              <a:rPr lang="tr-TR" sz="3200" b="1" i="1" dirty="0"/>
              <a:t>Dış Ticaret</a:t>
            </a:r>
          </a:p>
          <a:p>
            <a:r>
              <a:rPr lang="tr-TR" sz="3200" b="1" i="1" dirty="0"/>
              <a:t>Sevkiyat Planlama</a:t>
            </a:r>
          </a:p>
          <a:p>
            <a:r>
              <a:rPr lang="tr-TR" sz="3200" b="1" i="1" dirty="0"/>
              <a:t>Filo Yönetimi</a:t>
            </a:r>
          </a:p>
        </p:txBody>
      </p:sp>
      <p:sp>
        <p:nvSpPr>
          <p:cNvPr id="6" name="Metin kutusu 5"/>
          <p:cNvSpPr txBox="1"/>
          <p:nvPr/>
        </p:nvSpPr>
        <p:spPr>
          <a:xfrm>
            <a:off x="6131257" y="2620370"/>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857101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5"/>
            <a:ext cx="1599797" cy="646331"/>
          </a:xfrm>
          <a:prstGeom prst="rect">
            <a:avLst/>
          </a:prstGeom>
          <a:noFill/>
        </p:spPr>
        <p:txBody>
          <a:bodyPr wrap="none" rtlCol="0">
            <a:spAutoFit/>
          </a:bodyPr>
          <a:lstStyle/>
          <a:p>
            <a:r>
              <a:rPr lang="tr-TR" sz="3600" b="1" i="1" dirty="0">
                <a:solidFill>
                  <a:srgbClr val="00B0F0"/>
                </a:solidFill>
              </a:rPr>
              <a:t>Nakliye</a:t>
            </a:r>
            <a:endParaRPr lang="tr-TR" sz="4400" dirty="0">
              <a:solidFill>
                <a:srgbClr val="00B0F0"/>
              </a:solidFill>
            </a:endParaRPr>
          </a:p>
        </p:txBody>
      </p:sp>
      <p:sp>
        <p:nvSpPr>
          <p:cNvPr id="3" name="Metin kutusu 2"/>
          <p:cNvSpPr txBox="1"/>
          <p:nvPr/>
        </p:nvSpPr>
        <p:spPr>
          <a:xfrm>
            <a:off x="3254992" y="1214378"/>
            <a:ext cx="5732060" cy="4401205"/>
          </a:xfrm>
          <a:prstGeom prst="rect">
            <a:avLst/>
          </a:prstGeom>
          <a:noFill/>
        </p:spPr>
        <p:txBody>
          <a:bodyPr wrap="square" rtlCol="0" anchor="ctr">
            <a:spAutoFit/>
          </a:bodyPr>
          <a:lstStyle/>
          <a:p>
            <a:pPr algn="just"/>
            <a:r>
              <a:rPr lang="tr-TR" sz="2800" dirty="0"/>
              <a:t>Ürün, hammadde, kaynak veya diğer somut maddelerin taşınması işlemine nakliye denir. Üretim ve tüketim noktaları farklı olduğu sürece taşımacılık her zaman var olacaktır. Lojistik, malların tedarik zinciri içindeki hareketini kapsadığına göre nakliye operasyonları, lojistiğin en temel operasyonudur denilir.</a:t>
            </a:r>
          </a:p>
        </p:txBody>
      </p:sp>
      <p:pic>
        <p:nvPicPr>
          <p:cNvPr id="6" name="Resim 5"/>
          <p:cNvPicPr>
            <a:picLocks noChangeAspect="1"/>
          </p:cNvPicPr>
          <p:nvPr/>
        </p:nvPicPr>
        <p:blipFill>
          <a:blip r:embed="rId2"/>
          <a:stretch>
            <a:fillRect/>
          </a:stretch>
        </p:blipFill>
        <p:spPr>
          <a:xfrm>
            <a:off x="296839" y="1645266"/>
            <a:ext cx="2760740" cy="2757187"/>
          </a:xfrm>
          <a:prstGeom prst="rect">
            <a:avLst/>
          </a:prstGeom>
        </p:spPr>
      </p:pic>
    </p:spTree>
    <p:extLst>
      <p:ext uri="{BB962C8B-B14F-4D97-AF65-F5344CB8AC3E}">
        <p14:creationId xmlns:p14="http://schemas.microsoft.com/office/powerpoint/2010/main" val="3913804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defRPr/>
            </a:pPr>
            <a:r>
              <a:rPr lang="tr-TR" dirty="0"/>
              <a:t>TEDARİK ZİNCİRİ</a:t>
            </a:r>
          </a:p>
        </p:txBody>
      </p:sp>
      <p:sp>
        <p:nvSpPr>
          <p:cNvPr id="62467" name="İçerik Yer Tutucusu 2"/>
          <p:cNvSpPr>
            <a:spLocks noGrp="1"/>
          </p:cNvSpPr>
          <p:nvPr>
            <p:ph idx="1"/>
          </p:nvPr>
        </p:nvSpPr>
        <p:spPr/>
        <p:txBody>
          <a:bodyPr/>
          <a:lstStyle/>
          <a:p>
            <a:pPr algn="just"/>
            <a:r>
              <a:rPr lang="tr-TR" altLang="tr-TR"/>
              <a:t>Tedarik zinciri, müşterinin doğru ürünleri veya hizmetleri, doğru yerde, istediği zamanda elde edebilmesini sağlayan faaliyetler, sistemler ve varlıklar ağı olarak tanımlanabilir.</a:t>
            </a:r>
          </a:p>
          <a:p>
            <a:pPr algn="just"/>
            <a:r>
              <a:rPr lang="tr-TR" altLang="tr-TR"/>
              <a:t>Müşteriye, </a:t>
            </a:r>
            <a:r>
              <a:rPr lang="tr-TR" altLang="tr-TR">
                <a:solidFill>
                  <a:srgbClr val="C00000"/>
                </a:solidFill>
              </a:rPr>
              <a:t>doğru ürünün</a:t>
            </a:r>
            <a:r>
              <a:rPr lang="tr-TR" altLang="tr-TR"/>
              <a:t>, </a:t>
            </a:r>
            <a:r>
              <a:rPr lang="tr-TR" altLang="tr-TR">
                <a:solidFill>
                  <a:srgbClr val="C00000"/>
                </a:solidFill>
              </a:rPr>
              <a:t>doğru zamanda</a:t>
            </a:r>
            <a:r>
              <a:rPr lang="tr-TR" altLang="tr-TR"/>
              <a:t>, </a:t>
            </a:r>
            <a:r>
              <a:rPr lang="tr-TR" altLang="tr-TR">
                <a:solidFill>
                  <a:srgbClr val="C00000"/>
                </a:solidFill>
              </a:rPr>
              <a:t>doğru yerde</a:t>
            </a:r>
            <a:r>
              <a:rPr lang="tr-TR" altLang="tr-TR"/>
              <a:t>, </a:t>
            </a:r>
            <a:r>
              <a:rPr lang="tr-TR" altLang="tr-TR">
                <a:solidFill>
                  <a:srgbClr val="C00000"/>
                </a:solidFill>
              </a:rPr>
              <a:t>doğru fiyata</a:t>
            </a:r>
            <a:r>
              <a:rPr lang="tr-TR" altLang="tr-TR"/>
              <a:t>, tüm tedarik zinciri için mümkün olan en düşük maliyetle ulaşmasını sağlayan </a:t>
            </a:r>
            <a:r>
              <a:rPr lang="tr-TR" altLang="tr-TR">
                <a:solidFill>
                  <a:schemeClr val="tx2"/>
                </a:solidFill>
              </a:rPr>
              <a:t>malzeme, bilgi ve para</a:t>
            </a:r>
            <a:r>
              <a:rPr lang="tr-TR" altLang="tr-TR"/>
              <a:t> akışının entegre yönetimidir.</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560124" cy="584775"/>
          </a:xfrm>
          <a:prstGeom prst="rect">
            <a:avLst/>
          </a:prstGeom>
          <a:noFill/>
        </p:spPr>
        <p:txBody>
          <a:bodyPr wrap="none" rtlCol="0">
            <a:spAutoFit/>
          </a:bodyPr>
          <a:lstStyle/>
          <a:p>
            <a:r>
              <a:rPr lang="tr-TR" sz="3200" b="1" i="1" dirty="0">
                <a:solidFill>
                  <a:srgbClr val="00B0F0"/>
                </a:solidFill>
              </a:rPr>
              <a:t>Stok Yönetimi</a:t>
            </a:r>
          </a:p>
        </p:txBody>
      </p:sp>
      <p:sp>
        <p:nvSpPr>
          <p:cNvPr id="3" name="Metin kutusu 2"/>
          <p:cNvSpPr txBox="1"/>
          <p:nvPr/>
        </p:nvSpPr>
        <p:spPr>
          <a:xfrm>
            <a:off x="3746311" y="1617785"/>
            <a:ext cx="5105785" cy="4708981"/>
          </a:xfrm>
          <a:prstGeom prst="rect">
            <a:avLst/>
          </a:prstGeom>
          <a:noFill/>
        </p:spPr>
        <p:txBody>
          <a:bodyPr wrap="square" rtlCol="0">
            <a:spAutoFit/>
          </a:bodyPr>
          <a:lstStyle/>
          <a:p>
            <a:pPr algn="just"/>
            <a:r>
              <a:rPr lang="tr-TR" sz="1500" b="1" dirty="0"/>
              <a:t>Stok</a:t>
            </a:r>
            <a:r>
              <a:rPr lang="tr-TR" sz="1500" dirty="0"/>
              <a:t>, üretimi istenen düzeyde tutmak, teslim ve satışı istenen özelliklere göre gerçekleştirmek amacıyla malzeme ve ürün mevcudunun elde bulundurulmasıdır. Başka bir deyişle, iç ve dış müşterinin talebini karşılamak amacıyla işletmenin elde tuttuğu malzemedir. Tedarik zincirlerinde malzemenin  bitmiş ürüne dönüşümü sırasında stok bulundurulur. Tedarik zinciri içinde hammadde yarı mamule dönüştürülmek üzere tutulur. Hammadde işlendiğinde elde edilen ürün henüz son şeklini almadıysa bu mamullere yarı mamul denir. Yüklemeye hazır haldeki ve üretim sürecini tamamlamış mamullere ise bitmiş ürün denir. Tedarik zincirinin farklı bölümlerinde hammadde, yarı mamul ve bitmiş ürün stokları tutulmaktadır. Fakat bu durum tedarik zinciri üyelerini zorlar. Çünkü nakit para akışı yavaşlar üretilen malın maliyeti kısa sürede kasanıza girmeyebilir veya stokta bekleyen mallar siz satamadan bozulabilir ya da ürünleriniz büyük ise çok yer kaplayacağından sizin için ekstra depo maliyeti çıkarabilir. O yüzden tedarik zinciri üyeleri stoklarını en aza indirgemeye çalışırlar.</a:t>
            </a:r>
          </a:p>
        </p:txBody>
      </p:sp>
      <p:pic>
        <p:nvPicPr>
          <p:cNvPr id="3074" name="Picture 2" descr="http://www.e-sertifika.org/wp-content/uploads/2013/03/stok-yonetim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39" y="1617784"/>
            <a:ext cx="3193576" cy="31935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28876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1965603" cy="584775"/>
          </a:xfrm>
          <a:prstGeom prst="rect">
            <a:avLst/>
          </a:prstGeom>
          <a:noFill/>
        </p:spPr>
        <p:txBody>
          <a:bodyPr wrap="none" rtlCol="0">
            <a:spAutoFit/>
          </a:bodyPr>
          <a:lstStyle/>
          <a:p>
            <a:r>
              <a:rPr lang="tr-TR" sz="3200" b="1" i="1" dirty="0">
                <a:solidFill>
                  <a:srgbClr val="00B0F0"/>
                </a:solidFill>
              </a:rPr>
              <a:t>Depolama</a:t>
            </a:r>
          </a:p>
        </p:txBody>
      </p:sp>
      <p:sp>
        <p:nvSpPr>
          <p:cNvPr id="3" name="Metin kutusu 2"/>
          <p:cNvSpPr txBox="1"/>
          <p:nvPr/>
        </p:nvSpPr>
        <p:spPr>
          <a:xfrm>
            <a:off x="296839" y="1501255"/>
            <a:ext cx="5250977" cy="5632310"/>
          </a:xfrm>
          <a:prstGeom prst="rect">
            <a:avLst/>
          </a:prstGeom>
          <a:noFill/>
        </p:spPr>
        <p:txBody>
          <a:bodyPr wrap="square" rtlCol="0">
            <a:spAutoFit/>
          </a:bodyPr>
          <a:lstStyle/>
          <a:p>
            <a:pPr algn="just"/>
            <a:r>
              <a:rPr lang="tr-TR" sz="2400" dirty="0"/>
              <a:t>Zincirdeki hammadde depolarında, yarı mamul depolarında, dağıtıcılarda ve satış noktalarında depolama yapılmaktadır. Depo faaliyetleri arasında etiketleme, satış öncesi son işlemler gibi faaliyetler bulunur. Depolamanın ana amacı müşteri talebinden itibaren en kısa sürede cevap verebilmek ise depolanan miktarların fire vermemesi, hızlı toplanması ve yüklenebilmesi önem arz etmektedir. Depolar ilk giren ilk çıkar (FIFO) veya son giren ilk çıkar (LIFO) prensiplerine göre dizayn edilebilir.</a:t>
            </a:r>
          </a:p>
        </p:txBody>
      </p:sp>
      <p:pic>
        <p:nvPicPr>
          <p:cNvPr id="5" name="Resim 4"/>
          <p:cNvPicPr>
            <a:picLocks noChangeAspect="1"/>
          </p:cNvPicPr>
          <p:nvPr/>
        </p:nvPicPr>
        <p:blipFill>
          <a:blip r:embed="rId2"/>
          <a:stretch>
            <a:fillRect/>
          </a:stretch>
        </p:blipFill>
        <p:spPr>
          <a:xfrm>
            <a:off x="5648681" y="1877743"/>
            <a:ext cx="3317899" cy="2355564"/>
          </a:xfrm>
          <a:prstGeom prst="rect">
            <a:avLst/>
          </a:prstGeom>
        </p:spPr>
      </p:pic>
    </p:spTree>
    <p:extLst>
      <p:ext uri="{BB962C8B-B14F-4D97-AF65-F5344CB8AC3E}">
        <p14:creationId xmlns:p14="http://schemas.microsoft.com/office/powerpoint/2010/main" val="3735330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022926" cy="584775"/>
          </a:xfrm>
          <a:prstGeom prst="rect">
            <a:avLst/>
          </a:prstGeom>
          <a:noFill/>
        </p:spPr>
        <p:txBody>
          <a:bodyPr wrap="none" rtlCol="0">
            <a:spAutoFit/>
          </a:bodyPr>
          <a:lstStyle/>
          <a:p>
            <a:r>
              <a:rPr lang="tr-TR" sz="3200" b="1" i="1" dirty="0">
                <a:solidFill>
                  <a:srgbClr val="00B0F0"/>
                </a:solidFill>
              </a:rPr>
              <a:t>Dış Ticaret</a:t>
            </a:r>
          </a:p>
        </p:txBody>
      </p:sp>
      <p:sp>
        <p:nvSpPr>
          <p:cNvPr id="3" name="Metin kutusu 2"/>
          <p:cNvSpPr txBox="1"/>
          <p:nvPr/>
        </p:nvSpPr>
        <p:spPr>
          <a:xfrm>
            <a:off x="296839" y="1694002"/>
            <a:ext cx="8491952" cy="2246769"/>
          </a:xfrm>
          <a:prstGeom prst="rect">
            <a:avLst/>
          </a:prstGeom>
          <a:noFill/>
        </p:spPr>
        <p:txBody>
          <a:bodyPr wrap="square" rtlCol="0">
            <a:spAutoFit/>
          </a:bodyPr>
          <a:lstStyle/>
          <a:p>
            <a:pPr algn="just"/>
            <a:r>
              <a:rPr lang="tr-TR" sz="2800" dirty="0"/>
              <a:t>İthalat ve ihracat işlemlerinde, uluslararası nakliyenin yapılması büyük önem taşımaktadır. Bu noktada gümrükleme, bekleme süresinde antrepo kullanımı, sigorta işlemleri vb. işlemler nakliye faaliyetin devam edebilmesi için önemli operasyonlardır.</a:t>
            </a:r>
          </a:p>
        </p:txBody>
      </p:sp>
      <p:pic>
        <p:nvPicPr>
          <p:cNvPr id="4" name="Resim 3"/>
          <p:cNvPicPr>
            <a:picLocks noChangeAspect="1"/>
          </p:cNvPicPr>
          <p:nvPr/>
        </p:nvPicPr>
        <p:blipFill>
          <a:blip r:embed="rId2"/>
          <a:stretch>
            <a:fillRect/>
          </a:stretch>
        </p:blipFill>
        <p:spPr>
          <a:xfrm>
            <a:off x="2859277" y="4053811"/>
            <a:ext cx="3367076" cy="2592648"/>
          </a:xfrm>
          <a:prstGeom prst="rect">
            <a:avLst/>
          </a:prstGeom>
        </p:spPr>
      </p:pic>
    </p:spTree>
    <p:extLst>
      <p:ext uri="{BB962C8B-B14F-4D97-AF65-F5344CB8AC3E}">
        <p14:creationId xmlns:p14="http://schemas.microsoft.com/office/powerpoint/2010/main" val="2775195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3366050" cy="584775"/>
          </a:xfrm>
          <a:prstGeom prst="rect">
            <a:avLst/>
          </a:prstGeom>
          <a:noFill/>
        </p:spPr>
        <p:txBody>
          <a:bodyPr wrap="none" rtlCol="0">
            <a:spAutoFit/>
          </a:bodyPr>
          <a:lstStyle/>
          <a:p>
            <a:r>
              <a:rPr lang="tr-TR" sz="3200" b="1" i="1" dirty="0">
                <a:solidFill>
                  <a:srgbClr val="00B0F0"/>
                </a:solidFill>
              </a:rPr>
              <a:t>Sevkiyat Planlama</a:t>
            </a:r>
          </a:p>
        </p:txBody>
      </p:sp>
      <p:sp>
        <p:nvSpPr>
          <p:cNvPr id="3" name="Metin kutusu 2"/>
          <p:cNvSpPr txBox="1"/>
          <p:nvPr/>
        </p:nvSpPr>
        <p:spPr>
          <a:xfrm>
            <a:off x="296839" y="1097662"/>
            <a:ext cx="7983941" cy="3539430"/>
          </a:xfrm>
          <a:prstGeom prst="rect">
            <a:avLst/>
          </a:prstGeom>
          <a:noFill/>
        </p:spPr>
        <p:txBody>
          <a:bodyPr wrap="square" rtlCol="0" anchor="ctr">
            <a:spAutoFit/>
          </a:bodyPr>
          <a:lstStyle/>
          <a:p>
            <a:pPr algn="just"/>
            <a:r>
              <a:rPr lang="tr-TR" sz="2800" dirty="0"/>
              <a:t>Sevkiyat müşteri ile temasa geçilen, bu süreçte yapılan bir hatanın doğrudan müşteriyi etkileyen bir faaliyettir. Bunun yanında lojistik faaliyetler içinde maliyeti en yüksek işlemlerden biri olduğu da kesindir. Bu nedenle sevkiyat planlamanın misyonu müşteri taleplerini istekler dahilinde eksiksiz yerine getirmek ve bunu en ekonomik şekilde gerçekleştirmek olmalıdır.</a:t>
            </a:r>
          </a:p>
        </p:txBody>
      </p:sp>
      <p:pic>
        <p:nvPicPr>
          <p:cNvPr id="6146" name="Picture 2" descr="http://www.kentgazetesi.com/haberresim/sevkplan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726165"/>
            <a:ext cx="3554443" cy="16848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83810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406043" cy="584775"/>
          </a:xfrm>
          <a:prstGeom prst="rect">
            <a:avLst/>
          </a:prstGeom>
          <a:noFill/>
        </p:spPr>
        <p:txBody>
          <a:bodyPr wrap="none" rtlCol="0">
            <a:spAutoFit/>
          </a:bodyPr>
          <a:lstStyle/>
          <a:p>
            <a:r>
              <a:rPr lang="tr-TR" sz="3200" b="1" i="1" dirty="0">
                <a:solidFill>
                  <a:srgbClr val="00B0F0"/>
                </a:solidFill>
              </a:rPr>
              <a:t>Filo Yönetimi</a:t>
            </a:r>
          </a:p>
        </p:txBody>
      </p:sp>
      <p:sp>
        <p:nvSpPr>
          <p:cNvPr id="3" name="Metin kutusu 2"/>
          <p:cNvSpPr txBox="1"/>
          <p:nvPr/>
        </p:nvSpPr>
        <p:spPr>
          <a:xfrm>
            <a:off x="296839" y="1473958"/>
            <a:ext cx="5931345" cy="4524315"/>
          </a:xfrm>
          <a:prstGeom prst="rect">
            <a:avLst/>
          </a:prstGeom>
          <a:noFill/>
        </p:spPr>
        <p:txBody>
          <a:bodyPr wrap="square" rtlCol="0">
            <a:spAutoFit/>
          </a:bodyPr>
          <a:lstStyle/>
          <a:p>
            <a:r>
              <a:rPr lang="tr-TR" sz="2600" dirty="0"/>
              <a:t>Nakliyenin yapıldığı araçların sayı ve büyüklüklerinin belirlenmesi,</a:t>
            </a:r>
          </a:p>
          <a:p>
            <a:pPr algn="just"/>
            <a:r>
              <a:rPr lang="tr-TR" sz="2600" dirty="0"/>
              <a:t>tasarımları ve bakımları filo yönetimi kapsamında sürdürülen faaliyetlerdir. Bununla birlikte 12 taşınacak malın türüne göre araçtaki donanım belirlenir. Örneğin dondurulmuş gıda taşıyan araçlarda ürünün soğuk kalması için </a:t>
            </a:r>
            <a:r>
              <a:rPr lang="tr-TR" sz="2600" dirty="0" err="1"/>
              <a:t>frigofrik</a:t>
            </a:r>
            <a:r>
              <a:rPr lang="tr-TR" sz="2600" dirty="0"/>
              <a:t> kasalar, ağır yük taşıyan araçlarda mobil vinç, akaryakıt taşıyan araçların üstünde tanklar bulunabilir</a:t>
            </a:r>
            <a:r>
              <a:rPr lang="tr-TR" sz="2800" dirty="0"/>
              <a:t>.</a:t>
            </a:r>
          </a:p>
        </p:txBody>
      </p:sp>
      <p:pic>
        <p:nvPicPr>
          <p:cNvPr id="7170" name="Picture 2" descr="http://www.isletmeyonetimi.net/wp-content/uploads/2011/03/filo-yonetimi-300x2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700808"/>
            <a:ext cx="2432039" cy="23419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2434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6673755" cy="1938992"/>
          </a:xfrm>
          <a:prstGeom prst="rect">
            <a:avLst/>
          </a:prstGeom>
          <a:noFill/>
        </p:spPr>
        <p:txBody>
          <a:bodyPr wrap="square" rtlCol="0">
            <a:spAutoFit/>
          </a:bodyPr>
          <a:lstStyle/>
          <a:p>
            <a:r>
              <a:rPr lang="tr-TR" sz="4400" dirty="0">
                <a:solidFill>
                  <a:srgbClr val="00B0F0"/>
                </a:solidFill>
              </a:rPr>
              <a:t>Lojistik </a:t>
            </a:r>
            <a:r>
              <a:rPr lang="tr-TR" sz="4400">
                <a:solidFill>
                  <a:srgbClr val="00B0F0"/>
                </a:solidFill>
              </a:rPr>
              <a:t>Çeşitleri Nelerdir</a:t>
            </a:r>
            <a:r>
              <a:rPr lang="tr-TR" sz="4400">
                <a:solidFill>
                  <a:srgbClr val="00B0F0"/>
                </a:solidFill>
                <a:latin typeface="Times New Roman" panose="02020603050405020304" pitchFamily="18" charset="0"/>
                <a:cs typeface="Times New Roman" panose="02020603050405020304" pitchFamily="18" charset="0"/>
              </a:rPr>
              <a:t>?</a:t>
            </a:r>
            <a:endParaRPr lang="tr-TR" sz="4400" dirty="0">
              <a:solidFill>
                <a:srgbClr val="00B0F0"/>
              </a:solidFill>
            </a:endParaRPr>
          </a:p>
          <a:p>
            <a:endParaRPr lang="tr-TR" sz="4400" dirty="0">
              <a:solidFill>
                <a:srgbClr val="FF0000"/>
              </a:solidFill>
            </a:endParaRPr>
          </a:p>
          <a:p>
            <a:endParaRPr lang="tr-TR" sz="3200" dirty="0">
              <a:solidFill>
                <a:srgbClr val="FF0000"/>
              </a:solidFill>
            </a:endParaRPr>
          </a:p>
        </p:txBody>
      </p:sp>
      <p:sp>
        <p:nvSpPr>
          <p:cNvPr id="3" name="Metin kutusu 2"/>
          <p:cNvSpPr txBox="1"/>
          <p:nvPr/>
        </p:nvSpPr>
        <p:spPr>
          <a:xfrm>
            <a:off x="296839" y="1712430"/>
            <a:ext cx="8536675" cy="4093428"/>
          </a:xfrm>
          <a:prstGeom prst="rect">
            <a:avLst/>
          </a:prstGeom>
          <a:noFill/>
        </p:spPr>
        <p:txBody>
          <a:bodyPr wrap="square" rtlCol="0">
            <a:spAutoFit/>
          </a:bodyPr>
          <a:lstStyle/>
          <a:p>
            <a:pPr algn="just"/>
            <a:r>
              <a:rPr lang="tr-TR" sz="2000" dirty="0"/>
              <a:t>Lojistiği değişik bakış açılarına göre farklı gruplara ayırabiliriz. Örneğin lojistik faaliyetlerin yapıldığı alan ya da sektöre göre Askeri Lojistik, Hastane Lojistiği, Acil Durum Lojistiği, Bakım-Onarım Lojistiği, Soğuk Zincir Lojistiği gibi gruplandırmalar yapmak mümkündür.</a:t>
            </a:r>
          </a:p>
          <a:p>
            <a:endParaRPr lang="tr-TR" sz="2000" dirty="0"/>
          </a:p>
          <a:p>
            <a:pPr algn="just"/>
            <a:r>
              <a:rPr lang="tr-TR" sz="2000" dirty="0"/>
              <a:t>Taşımanın yapıldığı yol türüne göre ise karayolu, denizyolu, havayolu ve demiryolu lojistiği olarak dört ana gruba ayrılabilir. Bunların ikili birleşimlerinden Ro-Ro (karayolu – denizyolu) ve </a:t>
            </a:r>
            <a:r>
              <a:rPr lang="tr-TR" sz="2000" dirty="0" err="1"/>
              <a:t>Ro</a:t>
            </a:r>
            <a:r>
              <a:rPr lang="tr-TR" sz="2000" dirty="0"/>
              <a:t>-La (karayolu – demiryolu) ve karayolu ile başlayan ve biten üçlü birleşimlerinden</a:t>
            </a:r>
          </a:p>
          <a:p>
            <a:pPr algn="just"/>
            <a:r>
              <a:rPr lang="tr-TR" sz="2000" dirty="0"/>
              <a:t>kombine taşımacılık (karayolu – demiryolu veya denizyolu – karayolu) yöntemleri geliştirilmiştir. Bazı kaynaklarda boru hatları da bir tasıma türü olarak ele alınmaktadır.</a:t>
            </a:r>
          </a:p>
          <a:p>
            <a:endParaRPr lang="tr-TR" sz="2000" b="1" i="1" dirty="0"/>
          </a:p>
        </p:txBody>
      </p:sp>
      <p:sp>
        <p:nvSpPr>
          <p:cNvPr id="6" name="Metin kutusu 5"/>
          <p:cNvSpPr txBox="1"/>
          <p:nvPr/>
        </p:nvSpPr>
        <p:spPr>
          <a:xfrm>
            <a:off x="6131257" y="2620370"/>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660215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548680"/>
            <a:ext cx="8229600" cy="2007096"/>
          </a:xfrm>
        </p:spPr>
        <p:txBody>
          <a:bodyPr>
            <a:normAutofit fontScale="90000"/>
          </a:bodyPr>
          <a:lstStyle/>
          <a:p>
            <a:br>
              <a:rPr lang="tr-TR" b="1" dirty="0"/>
            </a:br>
            <a:r>
              <a:rPr lang="tr-TR" b="1" dirty="0"/>
              <a:t>Taşımacılığın İşletmeler İçin Önemi</a:t>
            </a:r>
            <a:br>
              <a:rPr lang="tr-TR" dirty="0"/>
            </a:br>
            <a:endParaRPr lang="tr-TR" dirty="0"/>
          </a:p>
        </p:txBody>
      </p:sp>
      <p:sp>
        <p:nvSpPr>
          <p:cNvPr id="3" name="İçerik Yer Tutucusu 2"/>
          <p:cNvSpPr>
            <a:spLocks noGrp="1"/>
          </p:cNvSpPr>
          <p:nvPr>
            <p:ph idx="1"/>
          </p:nvPr>
        </p:nvSpPr>
        <p:spPr>
          <a:xfrm>
            <a:off x="457200" y="2636912"/>
            <a:ext cx="8229600" cy="3687688"/>
          </a:xfrm>
        </p:spPr>
        <p:txBody>
          <a:bodyPr/>
          <a:lstStyle/>
          <a:p>
            <a:pPr algn="just"/>
            <a:r>
              <a:rPr lang="tr-TR" dirty="0"/>
              <a:t>TAŞIMACILIK; lojistik maliyetlerin ortalama üçte birini veya üçte ikisini oluşturur.</a:t>
            </a:r>
          </a:p>
        </p:txBody>
      </p:sp>
    </p:spTree>
    <p:extLst>
      <p:ext uri="{BB962C8B-B14F-4D97-AF65-F5344CB8AC3E}">
        <p14:creationId xmlns:p14="http://schemas.microsoft.com/office/powerpoint/2010/main" val="42058656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TAŞIMA MODLARI</a:t>
            </a:r>
            <a:endParaRPr lang="tr-TR" dirty="0"/>
          </a:p>
        </p:txBody>
      </p:sp>
      <p:sp>
        <p:nvSpPr>
          <p:cNvPr id="3" name="İçerik Yer Tutucusu 2"/>
          <p:cNvSpPr>
            <a:spLocks noGrp="1"/>
          </p:cNvSpPr>
          <p:nvPr>
            <p:ph idx="1"/>
          </p:nvPr>
        </p:nvSpPr>
        <p:spPr/>
        <p:txBody>
          <a:bodyPr/>
          <a:lstStyle/>
          <a:p>
            <a:pPr lvl="0"/>
            <a:r>
              <a:rPr lang="tr-TR" dirty="0"/>
              <a:t>Karayolu Taşımacılığı</a:t>
            </a:r>
          </a:p>
          <a:p>
            <a:pPr lvl="0"/>
            <a:r>
              <a:rPr lang="tr-TR" dirty="0"/>
              <a:t>Demiryolu Taşımacılığı</a:t>
            </a:r>
          </a:p>
          <a:p>
            <a:pPr lvl="0"/>
            <a:r>
              <a:rPr lang="tr-TR" dirty="0"/>
              <a:t>Denizyolu Taşımacılığı</a:t>
            </a:r>
          </a:p>
          <a:p>
            <a:pPr lvl="0"/>
            <a:r>
              <a:rPr lang="tr-TR" dirty="0"/>
              <a:t>Havayolu Taşımacılığı</a:t>
            </a:r>
          </a:p>
          <a:p>
            <a:pPr lvl="0"/>
            <a:r>
              <a:rPr lang="tr-TR" dirty="0"/>
              <a:t>Boru Hattı Taşımacılığı</a:t>
            </a:r>
          </a:p>
          <a:p>
            <a:pPr lvl="0"/>
            <a:r>
              <a:rPr lang="tr-TR" dirty="0"/>
              <a:t>Nehir (iç su yolları) Taşımacılığı</a:t>
            </a:r>
          </a:p>
          <a:p>
            <a:pPr marL="0" indent="0">
              <a:buNone/>
            </a:pPr>
            <a:endParaRPr lang="tr-TR" dirty="0"/>
          </a:p>
        </p:txBody>
      </p:sp>
    </p:spTree>
    <p:extLst>
      <p:ext uri="{BB962C8B-B14F-4D97-AF65-F5344CB8AC3E}">
        <p14:creationId xmlns:p14="http://schemas.microsoft.com/office/powerpoint/2010/main" val="1055366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t>TAŞIMA ŞEKLİ SEÇİMİ</a:t>
            </a:r>
            <a:endParaRPr lang="tr-TR" dirty="0"/>
          </a:p>
        </p:txBody>
      </p:sp>
      <p:sp>
        <p:nvSpPr>
          <p:cNvPr id="3" name="İçerik Yer Tutucusu 2"/>
          <p:cNvSpPr>
            <a:spLocks noGrp="1"/>
          </p:cNvSpPr>
          <p:nvPr>
            <p:ph idx="1"/>
          </p:nvPr>
        </p:nvSpPr>
        <p:spPr/>
        <p:txBody>
          <a:bodyPr/>
          <a:lstStyle/>
          <a:p>
            <a:pPr marL="0" indent="0">
              <a:buNone/>
            </a:pPr>
            <a:r>
              <a:rPr lang="tr-TR" dirty="0"/>
              <a:t>Taşıma şekli şu kriterlere göre belirlenebilir;</a:t>
            </a:r>
          </a:p>
          <a:p>
            <a:r>
              <a:rPr lang="tr-TR" dirty="0"/>
              <a:t>Ürünün fiziksel özelliği</a:t>
            </a:r>
          </a:p>
          <a:p>
            <a:r>
              <a:rPr lang="tr-TR" dirty="0"/>
              <a:t>Nakliyenin fiyatı</a:t>
            </a:r>
          </a:p>
          <a:p>
            <a:r>
              <a:rPr lang="tr-TR" dirty="0"/>
              <a:t>Ürünün ambalaj biçimi</a:t>
            </a:r>
          </a:p>
          <a:p>
            <a:r>
              <a:rPr lang="tr-TR" dirty="0"/>
              <a:t>Ürünün boyutları</a:t>
            </a:r>
          </a:p>
          <a:p>
            <a:r>
              <a:rPr lang="tr-TR" dirty="0"/>
              <a:t>Ürünün son teslim tarihi</a:t>
            </a:r>
          </a:p>
          <a:p>
            <a:endParaRPr lang="tr-TR" dirty="0"/>
          </a:p>
        </p:txBody>
      </p:sp>
    </p:spTree>
    <p:extLst>
      <p:ext uri="{BB962C8B-B14F-4D97-AF65-F5344CB8AC3E}">
        <p14:creationId xmlns:p14="http://schemas.microsoft.com/office/powerpoint/2010/main" val="1169844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TAŞIMA ŞEKLİNİN SEÇİMİ</a:t>
            </a:r>
          </a:p>
        </p:txBody>
      </p:sp>
      <p:sp>
        <p:nvSpPr>
          <p:cNvPr id="3" name="İçerik Yer Tutucusu 2"/>
          <p:cNvSpPr>
            <a:spLocks noGrp="1"/>
          </p:cNvSpPr>
          <p:nvPr>
            <p:ph idx="1"/>
          </p:nvPr>
        </p:nvSpPr>
        <p:spPr/>
        <p:txBody>
          <a:bodyPr>
            <a:normAutofit fontScale="85000" lnSpcReduction="20000"/>
          </a:bodyPr>
          <a:lstStyle/>
          <a:p>
            <a:pPr algn="just"/>
            <a:r>
              <a:rPr lang="tr-TR" dirty="0"/>
              <a:t>Taşıma yöntemleri arasında tercih sebebi oluşturma veya birini diğerinden ayırt etme açısından her yöntemin kendine has ve hatta kendi içinde farklı özellikleri vardır.</a:t>
            </a:r>
          </a:p>
          <a:p>
            <a:r>
              <a:rPr lang="tr-TR" b="1" dirty="0" err="1"/>
              <a:t>Erişebilirlik</a:t>
            </a:r>
            <a:endParaRPr lang="tr-TR" b="1" dirty="0"/>
          </a:p>
          <a:p>
            <a:r>
              <a:rPr lang="tr-TR" b="1" dirty="0"/>
              <a:t>Hız</a:t>
            </a:r>
          </a:p>
          <a:p>
            <a:r>
              <a:rPr lang="tr-TR" b="1" dirty="0"/>
              <a:t>Taşıma kapasitesi</a:t>
            </a:r>
          </a:p>
          <a:p>
            <a:r>
              <a:rPr lang="tr-TR" b="1" dirty="0"/>
              <a:t>Güvenlik</a:t>
            </a:r>
          </a:p>
          <a:p>
            <a:r>
              <a:rPr lang="tr-TR" b="1" dirty="0"/>
              <a:t>Esneklik</a:t>
            </a:r>
          </a:p>
          <a:p>
            <a:r>
              <a:rPr lang="tr-TR" b="1" dirty="0"/>
              <a:t>Maliyet</a:t>
            </a:r>
          </a:p>
          <a:p>
            <a:r>
              <a:rPr lang="tr-TR" b="1" dirty="0"/>
              <a:t>Taşıma işinin uyumu</a:t>
            </a:r>
          </a:p>
          <a:p>
            <a:r>
              <a:rPr lang="tr-TR" b="1" dirty="0"/>
              <a:t>Malzemenin cinsi</a:t>
            </a:r>
          </a:p>
          <a:p>
            <a:r>
              <a:rPr lang="tr-TR" b="1" dirty="0"/>
              <a:t>Malzemenin ambalajı</a:t>
            </a:r>
          </a:p>
          <a:p>
            <a:r>
              <a:rPr lang="tr-TR" b="1" dirty="0"/>
              <a:t>Malzemenin hacmi</a:t>
            </a:r>
            <a:endParaRPr lang="tr-TR" dirty="0"/>
          </a:p>
        </p:txBody>
      </p:sp>
    </p:spTree>
    <p:extLst>
      <p:ext uri="{BB962C8B-B14F-4D97-AF65-F5344CB8AC3E}">
        <p14:creationId xmlns:p14="http://schemas.microsoft.com/office/powerpoint/2010/main" val="117051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24415" y="-131746"/>
            <a:ext cx="5123958" cy="851458"/>
          </a:xfrm>
        </p:spPr>
        <p:txBody>
          <a:bodyPr/>
          <a:lstStyle/>
          <a:p>
            <a:pPr>
              <a:defRPr/>
            </a:pPr>
            <a:r>
              <a:rPr lang="tr-TR" dirty="0"/>
              <a:t>TEDARİK ZİNCİRİ</a:t>
            </a:r>
          </a:p>
        </p:txBody>
      </p:sp>
      <p:grpSp>
        <p:nvGrpSpPr>
          <p:cNvPr id="63491" name="Grup 3"/>
          <p:cNvGrpSpPr>
            <a:grpSpLocks/>
          </p:cNvGrpSpPr>
          <p:nvPr/>
        </p:nvGrpSpPr>
        <p:grpSpPr bwMode="auto">
          <a:xfrm>
            <a:off x="2267744" y="833228"/>
            <a:ext cx="5893377" cy="5191544"/>
            <a:chOff x="2448" y="5546"/>
            <a:chExt cx="7920" cy="7415"/>
          </a:xfrm>
        </p:grpSpPr>
        <p:sp>
          <p:nvSpPr>
            <p:cNvPr id="63493" name="Text Box 3"/>
            <p:cNvSpPr txBox="1">
              <a:spLocks noChangeArrowheads="1"/>
            </p:cNvSpPr>
            <p:nvPr/>
          </p:nvSpPr>
          <p:spPr bwMode="auto">
            <a:xfrm>
              <a:off x="8208" y="7512"/>
              <a:ext cx="2160" cy="523"/>
            </a:xfrm>
            <a:prstGeom prst="rect">
              <a:avLst/>
            </a:prstGeom>
            <a:solidFill>
              <a:srgbClr val="FFFFFF"/>
            </a:solidFill>
            <a:ln w="9525">
              <a:solidFill>
                <a:srgbClr val="FFFFFF"/>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lnSpc>
                  <a:spcPct val="115000"/>
                </a:lnSpc>
                <a:spcBef>
                  <a:spcPct val="0"/>
                </a:spcBef>
                <a:spcAft>
                  <a:spcPts val="1000"/>
                </a:spcAft>
                <a:buClrTx/>
                <a:buSzTx/>
                <a:buFontTx/>
                <a:buNone/>
              </a:pPr>
              <a:r>
                <a:rPr lang="tr-TR" altLang="tr-TR" sz="900">
                  <a:latin typeface="Arial" charset="0"/>
                  <a:ea typeface="Calibri" pitchFamily="34" charset="0"/>
                  <a:cs typeface="Times New Roman" pitchFamily="18" charset="0"/>
                </a:rPr>
                <a:t>Stratejik İş Birimi</a:t>
              </a:r>
              <a:endParaRPr lang="tr-TR" altLang="tr-TR" sz="1100">
                <a:latin typeface="Calibri" pitchFamily="34" charset="0"/>
                <a:ea typeface="Calibri" pitchFamily="34" charset="0"/>
                <a:cs typeface="Times New Roman" pitchFamily="18" charset="0"/>
              </a:endParaRPr>
            </a:p>
          </p:txBody>
        </p:sp>
        <p:grpSp>
          <p:nvGrpSpPr>
            <p:cNvPr id="63494" name="Group 4"/>
            <p:cNvGrpSpPr>
              <a:grpSpLocks/>
            </p:cNvGrpSpPr>
            <p:nvPr/>
          </p:nvGrpSpPr>
          <p:grpSpPr bwMode="auto">
            <a:xfrm>
              <a:off x="2448" y="5546"/>
              <a:ext cx="7740" cy="7415"/>
              <a:chOff x="2448" y="2877"/>
              <a:chExt cx="7740" cy="5580"/>
            </a:xfrm>
          </p:grpSpPr>
          <p:sp>
            <p:nvSpPr>
              <p:cNvPr id="63495" name="Text Box 5"/>
              <p:cNvSpPr txBox="1">
                <a:spLocks noChangeAspect="1" noChangeArrowheads="1"/>
              </p:cNvSpPr>
              <p:nvPr/>
            </p:nvSpPr>
            <p:spPr bwMode="auto">
              <a:xfrm>
                <a:off x="5148" y="2961"/>
                <a:ext cx="1980" cy="523"/>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spcBef>
                    <a:spcPct val="0"/>
                  </a:spcBef>
                  <a:buClrTx/>
                  <a:buSzTx/>
                  <a:buFontTx/>
                  <a:buNone/>
                </a:pPr>
                <a:r>
                  <a:rPr lang="tr-TR" altLang="tr-TR" sz="900" b="1">
                    <a:solidFill>
                      <a:srgbClr val="FF0000"/>
                    </a:solidFill>
                    <a:latin typeface="Arial" charset="0"/>
                    <a:cs typeface="Times New Roman" pitchFamily="18" charset="0"/>
                  </a:rPr>
                  <a:t>Müşteriler</a:t>
                </a:r>
                <a:endParaRPr lang="tr-TR" altLang="tr-TR" sz="1000" b="1">
                  <a:latin typeface="Times New Roman" pitchFamily="18" charset="0"/>
                  <a:cs typeface="Times New Roman" pitchFamily="18" charset="0"/>
                </a:endParaRPr>
              </a:p>
            </p:txBody>
          </p:sp>
          <p:sp>
            <p:nvSpPr>
              <p:cNvPr id="63496" name="Text Box 6"/>
              <p:cNvSpPr txBox="1">
                <a:spLocks noChangeArrowheads="1"/>
              </p:cNvSpPr>
              <p:nvPr/>
            </p:nvSpPr>
            <p:spPr bwMode="auto">
              <a:xfrm>
                <a:off x="5148" y="3938"/>
                <a:ext cx="1980" cy="523"/>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spcBef>
                    <a:spcPct val="0"/>
                  </a:spcBef>
                  <a:buClrTx/>
                  <a:buSzTx/>
                  <a:buFontTx/>
                  <a:buNone/>
                </a:pPr>
                <a:r>
                  <a:rPr lang="tr-TR" altLang="tr-TR" sz="900" b="1">
                    <a:solidFill>
                      <a:srgbClr val="4A442A"/>
                    </a:solidFill>
                    <a:latin typeface="Arial" charset="0"/>
                    <a:cs typeface="Times New Roman" pitchFamily="18" charset="0"/>
                  </a:rPr>
                  <a:t>Perakendeciler</a:t>
                </a:r>
                <a:endParaRPr lang="tr-TR" altLang="tr-TR" sz="1000" b="1">
                  <a:latin typeface="Times New Roman" pitchFamily="18" charset="0"/>
                  <a:cs typeface="Times New Roman" pitchFamily="18" charset="0"/>
                </a:endParaRPr>
              </a:p>
            </p:txBody>
          </p:sp>
          <p:sp>
            <p:nvSpPr>
              <p:cNvPr id="63497" name="Text Box 7"/>
              <p:cNvSpPr txBox="1">
                <a:spLocks noChangeArrowheads="1"/>
              </p:cNvSpPr>
              <p:nvPr/>
            </p:nvSpPr>
            <p:spPr bwMode="auto">
              <a:xfrm>
                <a:off x="5148" y="5772"/>
                <a:ext cx="1980" cy="523"/>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spcBef>
                    <a:spcPct val="0"/>
                  </a:spcBef>
                  <a:buClrTx/>
                  <a:buSzTx/>
                  <a:buFontTx/>
                  <a:buNone/>
                </a:pPr>
                <a:r>
                  <a:rPr lang="tr-TR" altLang="tr-TR" sz="900" b="1">
                    <a:solidFill>
                      <a:srgbClr val="E36C0A"/>
                    </a:solidFill>
                    <a:latin typeface="Arial" charset="0"/>
                    <a:cs typeface="Times New Roman" pitchFamily="18" charset="0"/>
                  </a:rPr>
                  <a:t>İmalatçılar</a:t>
                </a:r>
                <a:endParaRPr lang="tr-TR" altLang="tr-TR" sz="1000" b="1">
                  <a:latin typeface="Times New Roman" pitchFamily="18" charset="0"/>
                  <a:cs typeface="Times New Roman" pitchFamily="18" charset="0"/>
                </a:endParaRPr>
              </a:p>
            </p:txBody>
          </p:sp>
          <p:sp>
            <p:nvSpPr>
              <p:cNvPr id="63498" name="Text Box 8"/>
              <p:cNvSpPr txBox="1">
                <a:spLocks noChangeArrowheads="1"/>
              </p:cNvSpPr>
              <p:nvPr/>
            </p:nvSpPr>
            <p:spPr bwMode="auto">
              <a:xfrm>
                <a:off x="3888" y="6644"/>
                <a:ext cx="1800" cy="645"/>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lnSpc>
                    <a:spcPct val="115000"/>
                  </a:lnSpc>
                  <a:spcBef>
                    <a:spcPct val="0"/>
                  </a:spcBef>
                  <a:spcAft>
                    <a:spcPts val="1000"/>
                  </a:spcAft>
                  <a:buClrTx/>
                  <a:buSzTx/>
                  <a:buFontTx/>
                  <a:buNone/>
                </a:pPr>
                <a:r>
                  <a:rPr lang="tr-TR" altLang="tr-TR" sz="700" b="1">
                    <a:latin typeface="Arial" charset="0"/>
                    <a:ea typeface="Calibri" pitchFamily="34" charset="0"/>
                    <a:cs typeface="Times New Roman" pitchFamily="18" charset="0"/>
                  </a:rPr>
                  <a:t>1. Derece </a:t>
                </a:r>
                <a:r>
                  <a:rPr lang="tr-TR" altLang="tr-TR" sz="700" b="1">
                    <a:solidFill>
                      <a:srgbClr val="31849B"/>
                    </a:solidFill>
                    <a:latin typeface="Arial" charset="0"/>
                    <a:ea typeface="Calibri" pitchFamily="34" charset="0"/>
                    <a:cs typeface="Times New Roman" pitchFamily="18" charset="0"/>
                  </a:rPr>
                  <a:t>Tedarikçiler</a:t>
                </a:r>
                <a:endParaRPr lang="tr-TR" altLang="tr-TR" sz="1100">
                  <a:latin typeface="Calibri" pitchFamily="34" charset="0"/>
                  <a:ea typeface="Calibri" pitchFamily="34" charset="0"/>
                  <a:cs typeface="Times New Roman" pitchFamily="18" charset="0"/>
                </a:endParaRPr>
              </a:p>
            </p:txBody>
          </p:sp>
          <p:sp>
            <p:nvSpPr>
              <p:cNvPr id="63499" name="Text Box 9"/>
              <p:cNvSpPr txBox="1">
                <a:spLocks noChangeArrowheads="1"/>
              </p:cNvSpPr>
              <p:nvPr/>
            </p:nvSpPr>
            <p:spPr bwMode="auto">
              <a:xfrm>
                <a:off x="5148" y="4885"/>
                <a:ext cx="1980" cy="578"/>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lnSpc>
                    <a:spcPct val="115000"/>
                  </a:lnSpc>
                  <a:spcBef>
                    <a:spcPct val="0"/>
                  </a:spcBef>
                  <a:spcAft>
                    <a:spcPts val="1000"/>
                  </a:spcAft>
                  <a:buClrTx/>
                  <a:buSzTx/>
                  <a:buFontTx/>
                  <a:buNone/>
                </a:pPr>
                <a:r>
                  <a:rPr lang="tr-TR" altLang="tr-TR" sz="700" b="1">
                    <a:solidFill>
                      <a:srgbClr val="FFC000"/>
                    </a:solidFill>
                    <a:latin typeface="Arial" charset="0"/>
                    <a:ea typeface="Calibri" pitchFamily="34" charset="0"/>
                    <a:cs typeface="Times New Roman" pitchFamily="18" charset="0"/>
                  </a:rPr>
                  <a:t>Dağıtım Merkezleri</a:t>
                </a:r>
                <a:endParaRPr lang="tr-TR" altLang="tr-TR" sz="1100">
                  <a:latin typeface="Calibri" pitchFamily="34" charset="0"/>
                  <a:ea typeface="Calibri" pitchFamily="34" charset="0"/>
                  <a:cs typeface="Times New Roman" pitchFamily="18" charset="0"/>
                </a:endParaRPr>
              </a:p>
            </p:txBody>
          </p:sp>
          <p:sp>
            <p:nvSpPr>
              <p:cNvPr id="63500" name="Text Box 10"/>
              <p:cNvSpPr txBox="1">
                <a:spLocks noChangeArrowheads="1"/>
              </p:cNvSpPr>
              <p:nvPr/>
            </p:nvSpPr>
            <p:spPr bwMode="auto">
              <a:xfrm>
                <a:off x="6228" y="6644"/>
                <a:ext cx="1800" cy="645"/>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lnSpc>
                    <a:spcPct val="115000"/>
                  </a:lnSpc>
                  <a:spcBef>
                    <a:spcPct val="0"/>
                  </a:spcBef>
                  <a:spcAft>
                    <a:spcPts val="1000"/>
                  </a:spcAft>
                  <a:buClrTx/>
                  <a:buSzTx/>
                  <a:buFontTx/>
                  <a:buNone/>
                </a:pPr>
                <a:r>
                  <a:rPr lang="tr-TR" altLang="tr-TR" sz="700" b="1" dirty="0">
                    <a:latin typeface="Arial" charset="0"/>
                    <a:ea typeface="Calibri" pitchFamily="34" charset="0"/>
                    <a:cs typeface="Times New Roman" pitchFamily="18" charset="0"/>
                  </a:rPr>
                  <a:t>1. Derece </a:t>
                </a:r>
                <a:r>
                  <a:rPr lang="tr-TR" altLang="tr-TR" sz="700" b="1" dirty="0">
                    <a:solidFill>
                      <a:srgbClr val="31849B"/>
                    </a:solidFill>
                    <a:latin typeface="Arial" charset="0"/>
                    <a:ea typeface="Calibri" pitchFamily="34" charset="0"/>
                    <a:cs typeface="Times New Roman" pitchFamily="18" charset="0"/>
                  </a:rPr>
                  <a:t>Tedarikçiler</a:t>
                </a:r>
                <a:endParaRPr lang="tr-TR" altLang="tr-TR" sz="1100" dirty="0">
                  <a:latin typeface="Calibri" pitchFamily="34" charset="0"/>
                  <a:ea typeface="Calibri" pitchFamily="34" charset="0"/>
                  <a:cs typeface="Times New Roman" pitchFamily="18" charset="0"/>
                </a:endParaRPr>
              </a:p>
              <a:p>
                <a:pPr eaLnBrk="1" hangingPunct="1">
                  <a:lnSpc>
                    <a:spcPct val="115000"/>
                  </a:lnSpc>
                  <a:spcBef>
                    <a:spcPct val="0"/>
                  </a:spcBef>
                  <a:spcAft>
                    <a:spcPts val="1000"/>
                  </a:spcAft>
                  <a:buClrTx/>
                  <a:buSzTx/>
                  <a:buFontTx/>
                  <a:buNone/>
                </a:pPr>
                <a:r>
                  <a:rPr lang="tr-TR" altLang="tr-TR" sz="1100" dirty="0">
                    <a:latin typeface="Calibri" pitchFamily="34" charset="0"/>
                    <a:ea typeface="Calibri" pitchFamily="34" charset="0"/>
                    <a:cs typeface="Times New Roman" pitchFamily="18" charset="0"/>
                  </a:rPr>
                  <a:t> </a:t>
                </a:r>
              </a:p>
            </p:txBody>
          </p:sp>
          <p:sp>
            <p:nvSpPr>
              <p:cNvPr id="63501" name="Text Box 11"/>
              <p:cNvSpPr txBox="1">
                <a:spLocks noChangeArrowheads="1"/>
              </p:cNvSpPr>
              <p:nvPr/>
            </p:nvSpPr>
            <p:spPr bwMode="auto">
              <a:xfrm>
                <a:off x="7128" y="7637"/>
                <a:ext cx="1800" cy="698"/>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lnSpc>
                    <a:spcPct val="115000"/>
                  </a:lnSpc>
                  <a:spcBef>
                    <a:spcPct val="0"/>
                  </a:spcBef>
                  <a:spcAft>
                    <a:spcPts val="1000"/>
                  </a:spcAft>
                  <a:buClrTx/>
                  <a:buSzTx/>
                  <a:buFontTx/>
                  <a:buNone/>
                </a:pPr>
                <a:r>
                  <a:rPr lang="tr-TR" altLang="tr-TR" sz="900" b="1">
                    <a:latin typeface="Arial" charset="0"/>
                    <a:ea typeface="Calibri" pitchFamily="34" charset="0"/>
                    <a:cs typeface="Times New Roman" pitchFamily="18" charset="0"/>
                  </a:rPr>
                  <a:t>2. Derece </a:t>
                </a:r>
                <a:r>
                  <a:rPr lang="tr-TR" altLang="tr-TR" sz="900" b="1">
                    <a:solidFill>
                      <a:srgbClr val="31849B"/>
                    </a:solidFill>
                    <a:latin typeface="Arial" charset="0"/>
                    <a:ea typeface="Calibri" pitchFamily="34" charset="0"/>
                    <a:cs typeface="Times New Roman" pitchFamily="18" charset="0"/>
                  </a:rPr>
                  <a:t>Tedarikçiler</a:t>
                </a:r>
                <a:endParaRPr lang="tr-TR" altLang="tr-TR" sz="1100">
                  <a:latin typeface="Calibri" pitchFamily="34" charset="0"/>
                  <a:ea typeface="Calibri" pitchFamily="34" charset="0"/>
                  <a:cs typeface="Times New Roman" pitchFamily="18" charset="0"/>
                </a:endParaRPr>
              </a:p>
              <a:p>
                <a:pPr eaLnBrk="1" hangingPunct="1">
                  <a:lnSpc>
                    <a:spcPct val="115000"/>
                  </a:lnSpc>
                  <a:spcBef>
                    <a:spcPct val="0"/>
                  </a:spcBef>
                  <a:spcAft>
                    <a:spcPts val="1000"/>
                  </a:spcAft>
                  <a:buClrTx/>
                  <a:buSzTx/>
                  <a:buFontTx/>
                  <a:buNone/>
                </a:pPr>
                <a:r>
                  <a:rPr lang="tr-TR" altLang="tr-TR" sz="1100">
                    <a:latin typeface="Calibri" pitchFamily="34" charset="0"/>
                    <a:ea typeface="Calibri" pitchFamily="34" charset="0"/>
                    <a:cs typeface="Times New Roman" pitchFamily="18" charset="0"/>
                  </a:rPr>
                  <a:t> </a:t>
                </a:r>
              </a:p>
            </p:txBody>
          </p:sp>
          <p:sp>
            <p:nvSpPr>
              <p:cNvPr id="63502" name="Text Box 12"/>
              <p:cNvSpPr txBox="1">
                <a:spLocks noChangeArrowheads="1"/>
              </p:cNvSpPr>
              <p:nvPr/>
            </p:nvSpPr>
            <p:spPr bwMode="auto">
              <a:xfrm>
                <a:off x="4968" y="7637"/>
                <a:ext cx="1800" cy="698"/>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lnSpc>
                    <a:spcPct val="115000"/>
                  </a:lnSpc>
                  <a:spcBef>
                    <a:spcPct val="0"/>
                  </a:spcBef>
                  <a:spcAft>
                    <a:spcPts val="1000"/>
                  </a:spcAft>
                  <a:buClrTx/>
                  <a:buSzTx/>
                  <a:buFontTx/>
                  <a:buNone/>
                </a:pPr>
                <a:r>
                  <a:rPr lang="tr-TR" altLang="tr-TR" sz="900" b="1">
                    <a:latin typeface="Arial" charset="0"/>
                    <a:ea typeface="Calibri" pitchFamily="34" charset="0"/>
                    <a:cs typeface="Times New Roman" pitchFamily="18" charset="0"/>
                  </a:rPr>
                  <a:t>2. Derece </a:t>
                </a:r>
                <a:r>
                  <a:rPr lang="tr-TR" altLang="tr-TR" sz="900" b="1">
                    <a:solidFill>
                      <a:srgbClr val="31849B"/>
                    </a:solidFill>
                    <a:latin typeface="Arial" charset="0"/>
                    <a:ea typeface="Calibri" pitchFamily="34" charset="0"/>
                    <a:cs typeface="Times New Roman" pitchFamily="18" charset="0"/>
                  </a:rPr>
                  <a:t>Tedarikçiler</a:t>
                </a:r>
                <a:endParaRPr lang="tr-TR" altLang="tr-TR" sz="1100">
                  <a:latin typeface="Calibri" pitchFamily="34" charset="0"/>
                  <a:ea typeface="Calibri" pitchFamily="34" charset="0"/>
                  <a:cs typeface="Times New Roman" pitchFamily="18" charset="0"/>
                </a:endParaRPr>
              </a:p>
              <a:p>
                <a:pPr eaLnBrk="1" hangingPunct="1">
                  <a:lnSpc>
                    <a:spcPct val="115000"/>
                  </a:lnSpc>
                  <a:spcBef>
                    <a:spcPct val="0"/>
                  </a:spcBef>
                  <a:spcAft>
                    <a:spcPts val="1000"/>
                  </a:spcAft>
                  <a:buClrTx/>
                  <a:buSzTx/>
                  <a:buFontTx/>
                  <a:buNone/>
                </a:pPr>
                <a:r>
                  <a:rPr lang="tr-TR" altLang="tr-TR" sz="1100">
                    <a:latin typeface="Calibri" pitchFamily="34" charset="0"/>
                    <a:ea typeface="Calibri" pitchFamily="34" charset="0"/>
                    <a:cs typeface="Times New Roman" pitchFamily="18" charset="0"/>
                  </a:rPr>
                  <a:t> </a:t>
                </a:r>
              </a:p>
            </p:txBody>
          </p:sp>
          <p:sp>
            <p:nvSpPr>
              <p:cNvPr id="63503" name="Text Box 13"/>
              <p:cNvSpPr txBox="1">
                <a:spLocks noChangeArrowheads="1"/>
              </p:cNvSpPr>
              <p:nvPr/>
            </p:nvSpPr>
            <p:spPr bwMode="auto">
              <a:xfrm>
                <a:off x="2808" y="7637"/>
                <a:ext cx="1800" cy="698"/>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algn="ctr" eaLnBrk="1" hangingPunct="1">
                  <a:lnSpc>
                    <a:spcPct val="115000"/>
                  </a:lnSpc>
                  <a:spcBef>
                    <a:spcPct val="0"/>
                  </a:spcBef>
                  <a:spcAft>
                    <a:spcPts val="1000"/>
                  </a:spcAft>
                  <a:buClrTx/>
                  <a:buSzTx/>
                  <a:buFontTx/>
                  <a:buNone/>
                </a:pPr>
                <a:r>
                  <a:rPr lang="tr-TR" altLang="tr-TR" sz="900" b="1">
                    <a:latin typeface="Arial" charset="0"/>
                    <a:ea typeface="Calibri" pitchFamily="34" charset="0"/>
                    <a:cs typeface="Times New Roman" pitchFamily="18" charset="0"/>
                  </a:rPr>
                  <a:t>2. Derece </a:t>
                </a:r>
                <a:r>
                  <a:rPr lang="tr-TR" altLang="tr-TR" sz="900" b="1">
                    <a:solidFill>
                      <a:srgbClr val="31849B"/>
                    </a:solidFill>
                    <a:latin typeface="Arial" charset="0"/>
                    <a:ea typeface="Calibri" pitchFamily="34" charset="0"/>
                    <a:cs typeface="Times New Roman" pitchFamily="18" charset="0"/>
                  </a:rPr>
                  <a:t>Tedarikçiler</a:t>
                </a:r>
                <a:endParaRPr lang="tr-TR" altLang="tr-TR" sz="1100">
                  <a:latin typeface="Calibri" pitchFamily="34" charset="0"/>
                  <a:ea typeface="Calibri" pitchFamily="34" charset="0"/>
                  <a:cs typeface="Times New Roman" pitchFamily="18" charset="0"/>
                </a:endParaRPr>
              </a:p>
              <a:p>
                <a:pPr eaLnBrk="1" hangingPunct="1">
                  <a:lnSpc>
                    <a:spcPct val="115000"/>
                  </a:lnSpc>
                  <a:spcBef>
                    <a:spcPct val="0"/>
                  </a:spcBef>
                  <a:spcAft>
                    <a:spcPts val="1000"/>
                  </a:spcAft>
                  <a:buClrTx/>
                  <a:buSzTx/>
                  <a:buFontTx/>
                  <a:buNone/>
                </a:pPr>
                <a:r>
                  <a:rPr lang="tr-TR" altLang="tr-TR" sz="1100">
                    <a:latin typeface="Arial" charset="0"/>
                    <a:ea typeface="Calibri" pitchFamily="34" charset="0"/>
                    <a:cs typeface="Times New Roman" pitchFamily="18" charset="0"/>
                  </a:rPr>
                  <a:t> </a:t>
                </a:r>
                <a:endParaRPr lang="tr-TR" altLang="tr-TR" sz="1100">
                  <a:latin typeface="Calibri" pitchFamily="34" charset="0"/>
                  <a:ea typeface="Calibri" pitchFamily="34" charset="0"/>
                  <a:cs typeface="Times New Roman" pitchFamily="18" charset="0"/>
                </a:endParaRPr>
              </a:p>
            </p:txBody>
          </p:sp>
          <p:cxnSp>
            <p:nvCxnSpPr>
              <p:cNvPr id="63504" name="Line 14"/>
              <p:cNvCxnSpPr>
                <a:cxnSpLocks noChangeShapeType="1"/>
              </p:cNvCxnSpPr>
              <p:nvPr/>
            </p:nvCxnSpPr>
            <p:spPr bwMode="auto">
              <a:xfrm>
                <a:off x="6048" y="3481"/>
                <a:ext cx="0" cy="454"/>
              </a:xfrm>
              <a:prstGeom prst="line">
                <a:avLst/>
              </a:prstGeom>
              <a:noFill/>
              <a:ln w="15875">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05" name="Line 15"/>
              <p:cNvCxnSpPr>
                <a:cxnSpLocks noChangeShapeType="1"/>
              </p:cNvCxnSpPr>
              <p:nvPr/>
            </p:nvCxnSpPr>
            <p:spPr bwMode="auto">
              <a:xfrm>
                <a:off x="6048" y="4446"/>
                <a:ext cx="0" cy="425"/>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06" name="Line 16"/>
              <p:cNvCxnSpPr>
                <a:cxnSpLocks noChangeShapeType="1"/>
              </p:cNvCxnSpPr>
              <p:nvPr/>
            </p:nvCxnSpPr>
            <p:spPr bwMode="auto">
              <a:xfrm>
                <a:off x="6048" y="5423"/>
                <a:ext cx="0" cy="425"/>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07" name="Line 17"/>
              <p:cNvCxnSpPr>
                <a:cxnSpLocks noChangeShapeType="1"/>
              </p:cNvCxnSpPr>
              <p:nvPr/>
            </p:nvCxnSpPr>
            <p:spPr bwMode="auto">
              <a:xfrm flipV="1">
                <a:off x="4785" y="6292"/>
                <a:ext cx="720" cy="349"/>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08" name="Line 18"/>
              <p:cNvCxnSpPr>
                <a:cxnSpLocks noChangeShapeType="1"/>
              </p:cNvCxnSpPr>
              <p:nvPr/>
            </p:nvCxnSpPr>
            <p:spPr bwMode="auto">
              <a:xfrm flipV="1">
                <a:off x="3528" y="7289"/>
                <a:ext cx="720" cy="348"/>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09" name="Line 19"/>
              <p:cNvCxnSpPr>
                <a:cxnSpLocks noChangeShapeType="1"/>
              </p:cNvCxnSpPr>
              <p:nvPr/>
            </p:nvCxnSpPr>
            <p:spPr bwMode="auto">
              <a:xfrm>
                <a:off x="5328" y="7289"/>
                <a:ext cx="540" cy="348"/>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10" name="Line 20"/>
              <p:cNvCxnSpPr>
                <a:cxnSpLocks noChangeShapeType="1"/>
              </p:cNvCxnSpPr>
              <p:nvPr/>
            </p:nvCxnSpPr>
            <p:spPr bwMode="auto">
              <a:xfrm flipV="1">
                <a:off x="6228" y="7289"/>
                <a:ext cx="540" cy="348"/>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11" name="Line 21"/>
              <p:cNvCxnSpPr>
                <a:cxnSpLocks noChangeShapeType="1"/>
              </p:cNvCxnSpPr>
              <p:nvPr/>
            </p:nvCxnSpPr>
            <p:spPr bwMode="auto">
              <a:xfrm>
                <a:off x="7668" y="7289"/>
                <a:ext cx="540" cy="348"/>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12" name="Line 22"/>
              <p:cNvCxnSpPr>
                <a:cxnSpLocks noChangeShapeType="1"/>
              </p:cNvCxnSpPr>
              <p:nvPr/>
            </p:nvCxnSpPr>
            <p:spPr bwMode="auto">
              <a:xfrm>
                <a:off x="6588" y="6295"/>
                <a:ext cx="720" cy="349"/>
              </a:xfrm>
              <a:prstGeom prst="line">
                <a:avLst/>
              </a:prstGeom>
              <a:noFill/>
              <a:ln w="1905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13" name="Line 23"/>
              <p:cNvCxnSpPr>
                <a:cxnSpLocks noChangeShapeType="1"/>
              </p:cNvCxnSpPr>
              <p:nvPr/>
            </p:nvCxnSpPr>
            <p:spPr bwMode="auto">
              <a:xfrm>
                <a:off x="5688" y="6991"/>
                <a:ext cx="54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14" name="Line 24"/>
              <p:cNvCxnSpPr>
                <a:cxnSpLocks noChangeShapeType="1"/>
              </p:cNvCxnSpPr>
              <p:nvPr/>
            </p:nvCxnSpPr>
            <p:spPr bwMode="auto">
              <a:xfrm>
                <a:off x="4608" y="7864"/>
                <a:ext cx="36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15" name="Line 25"/>
              <p:cNvCxnSpPr>
                <a:cxnSpLocks noChangeShapeType="1"/>
              </p:cNvCxnSpPr>
              <p:nvPr/>
            </p:nvCxnSpPr>
            <p:spPr bwMode="auto">
              <a:xfrm>
                <a:off x="6768" y="7864"/>
                <a:ext cx="36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16" name="Line 26"/>
              <p:cNvCxnSpPr>
                <a:cxnSpLocks noChangeShapeType="1"/>
              </p:cNvCxnSpPr>
              <p:nvPr/>
            </p:nvCxnSpPr>
            <p:spPr bwMode="auto">
              <a:xfrm>
                <a:off x="2988" y="3205"/>
                <a:ext cx="216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17" name="Line 27"/>
              <p:cNvCxnSpPr>
                <a:cxnSpLocks noChangeShapeType="1"/>
              </p:cNvCxnSpPr>
              <p:nvPr/>
            </p:nvCxnSpPr>
            <p:spPr bwMode="auto">
              <a:xfrm>
                <a:off x="2988" y="4182"/>
                <a:ext cx="216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18" name="Line 28"/>
              <p:cNvCxnSpPr>
                <a:cxnSpLocks noChangeShapeType="1"/>
              </p:cNvCxnSpPr>
              <p:nvPr/>
            </p:nvCxnSpPr>
            <p:spPr bwMode="auto">
              <a:xfrm>
                <a:off x="2988" y="5129"/>
                <a:ext cx="216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19" name="Line 29"/>
              <p:cNvCxnSpPr>
                <a:cxnSpLocks noChangeShapeType="1"/>
              </p:cNvCxnSpPr>
              <p:nvPr/>
            </p:nvCxnSpPr>
            <p:spPr bwMode="auto">
              <a:xfrm>
                <a:off x="2988" y="6016"/>
                <a:ext cx="216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20" name="Line 30"/>
              <p:cNvCxnSpPr>
                <a:cxnSpLocks noChangeShapeType="1"/>
              </p:cNvCxnSpPr>
              <p:nvPr/>
            </p:nvCxnSpPr>
            <p:spPr bwMode="auto">
              <a:xfrm>
                <a:off x="2988" y="6888"/>
                <a:ext cx="900" cy="0"/>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21" name="Line 31"/>
              <p:cNvCxnSpPr>
                <a:cxnSpLocks noChangeShapeType="1"/>
              </p:cNvCxnSpPr>
              <p:nvPr/>
            </p:nvCxnSpPr>
            <p:spPr bwMode="auto">
              <a:xfrm>
                <a:off x="2448" y="2877"/>
                <a:ext cx="4860"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63522" name="Line 32"/>
              <p:cNvCxnSpPr>
                <a:cxnSpLocks noChangeShapeType="1"/>
              </p:cNvCxnSpPr>
              <p:nvPr/>
            </p:nvCxnSpPr>
            <p:spPr bwMode="auto">
              <a:xfrm>
                <a:off x="7308" y="2877"/>
                <a:ext cx="0" cy="3313"/>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63523" name="Line 33"/>
              <p:cNvCxnSpPr>
                <a:cxnSpLocks noChangeShapeType="1"/>
              </p:cNvCxnSpPr>
              <p:nvPr/>
            </p:nvCxnSpPr>
            <p:spPr bwMode="auto">
              <a:xfrm>
                <a:off x="7308" y="6190"/>
                <a:ext cx="1980"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63524" name="Line 34"/>
              <p:cNvCxnSpPr>
                <a:cxnSpLocks noChangeShapeType="1"/>
              </p:cNvCxnSpPr>
              <p:nvPr/>
            </p:nvCxnSpPr>
            <p:spPr bwMode="auto">
              <a:xfrm>
                <a:off x="9288" y="6190"/>
                <a:ext cx="0" cy="2267"/>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63525" name="Line 35"/>
              <p:cNvCxnSpPr>
                <a:cxnSpLocks noChangeShapeType="1"/>
              </p:cNvCxnSpPr>
              <p:nvPr/>
            </p:nvCxnSpPr>
            <p:spPr bwMode="auto">
              <a:xfrm flipH="1">
                <a:off x="2448" y="8457"/>
                <a:ext cx="6840"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63526" name="Line 36"/>
              <p:cNvCxnSpPr>
                <a:cxnSpLocks noChangeShapeType="1"/>
              </p:cNvCxnSpPr>
              <p:nvPr/>
            </p:nvCxnSpPr>
            <p:spPr bwMode="auto">
              <a:xfrm flipV="1">
                <a:off x="2448" y="2877"/>
                <a:ext cx="0" cy="558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63527" name="Line 37"/>
              <p:cNvCxnSpPr>
                <a:cxnSpLocks noChangeShapeType="1"/>
              </p:cNvCxnSpPr>
              <p:nvPr/>
            </p:nvCxnSpPr>
            <p:spPr bwMode="auto">
              <a:xfrm flipV="1">
                <a:off x="2988" y="2929"/>
                <a:ext cx="0" cy="4708"/>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63528" name="Line 38"/>
              <p:cNvCxnSpPr>
                <a:cxnSpLocks noChangeShapeType="1"/>
              </p:cNvCxnSpPr>
              <p:nvPr/>
            </p:nvCxnSpPr>
            <p:spPr bwMode="auto">
              <a:xfrm>
                <a:off x="7848" y="2929"/>
                <a:ext cx="0" cy="523"/>
              </a:xfrm>
              <a:prstGeom prst="line">
                <a:avLst/>
              </a:prstGeom>
              <a:noFill/>
              <a:ln w="9525">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cxnSp>
          <p:cxnSp>
            <p:nvCxnSpPr>
              <p:cNvPr id="63529" name="Line 39"/>
              <p:cNvCxnSpPr>
                <a:cxnSpLocks noChangeShapeType="1"/>
              </p:cNvCxnSpPr>
              <p:nvPr/>
            </p:nvCxnSpPr>
            <p:spPr bwMode="auto">
              <a:xfrm>
                <a:off x="7848" y="3627"/>
                <a:ext cx="0" cy="523"/>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xmlns="">
                    <a:noFill/>
                  </a14:hiddenFill>
                </a:ext>
              </a:extLst>
            </p:spPr>
          </p:cxnSp>
          <p:sp>
            <p:nvSpPr>
              <p:cNvPr id="63530" name="Rectangle 40"/>
              <p:cNvSpPr>
                <a:spLocks noChangeArrowheads="1"/>
              </p:cNvSpPr>
              <p:nvPr/>
            </p:nvSpPr>
            <p:spPr bwMode="auto">
              <a:xfrm>
                <a:off x="7668" y="4377"/>
                <a:ext cx="360" cy="348"/>
              </a:xfrm>
              <a:prstGeom prst="rect">
                <a:avLst/>
              </a:prstGeom>
              <a:solidFill>
                <a:srgbClr val="FFFFFF"/>
              </a:solidFill>
              <a:ln w="9525">
                <a:solidFill>
                  <a:srgbClr val="000000"/>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endParaRPr lang="tr-TR" altLang="tr-TR" sz="1800">
                  <a:latin typeface="Arial" charset="0"/>
                </a:endParaRPr>
              </a:p>
            </p:txBody>
          </p:sp>
          <p:sp>
            <p:nvSpPr>
              <p:cNvPr id="63531" name="Rectangle 41"/>
              <p:cNvSpPr>
                <a:spLocks noChangeArrowheads="1"/>
              </p:cNvSpPr>
              <p:nvPr/>
            </p:nvSpPr>
            <p:spPr bwMode="auto">
              <a:xfrm>
                <a:off x="7668" y="5022"/>
                <a:ext cx="360" cy="349"/>
              </a:xfrm>
              <a:prstGeom prst="rect">
                <a:avLst/>
              </a:prstGeom>
              <a:solidFill>
                <a:srgbClr val="FFFFFF"/>
              </a:solidFill>
              <a:ln w="9525">
                <a:solidFill>
                  <a:srgbClr val="000000"/>
                </a:solidFill>
                <a:prstDash val="dash"/>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endParaRPr lang="tr-TR" altLang="tr-TR" sz="1800">
                  <a:latin typeface="Arial" charset="0"/>
                </a:endParaRPr>
              </a:p>
            </p:txBody>
          </p:sp>
          <p:sp>
            <p:nvSpPr>
              <p:cNvPr id="63532" name="Text Box 42"/>
              <p:cNvSpPr txBox="1">
                <a:spLocks noChangeArrowheads="1"/>
              </p:cNvSpPr>
              <p:nvPr/>
            </p:nvSpPr>
            <p:spPr bwMode="auto">
              <a:xfrm>
                <a:off x="8208" y="2929"/>
                <a:ext cx="1980" cy="523"/>
              </a:xfrm>
              <a:prstGeom prst="rect">
                <a:avLst/>
              </a:prstGeom>
              <a:solidFill>
                <a:srgbClr val="FFFFFF"/>
              </a:solidFill>
              <a:ln w="9525">
                <a:solidFill>
                  <a:srgbClr val="FFFFFF"/>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lnSpc>
                    <a:spcPct val="115000"/>
                  </a:lnSpc>
                  <a:spcBef>
                    <a:spcPct val="0"/>
                  </a:spcBef>
                  <a:spcAft>
                    <a:spcPts val="1000"/>
                  </a:spcAft>
                  <a:buClrTx/>
                  <a:buSzTx/>
                  <a:buFontTx/>
                  <a:buNone/>
                </a:pPr>
                <a:r>
                  <a:rPr lang="tr-TR" altLang="tr-TR" sz="900">
                    <a:latin typeface="Arial" charset="0"/>
                    <a:ea typeface="Calibri" pitchFamily="34" charset="0"/>
                    <a:cs typeface="Times New Roman" pitchFamily="18" charset="0"/>
                  </a:rPr>
                  <a:t>Malzeme Akışı</a:t>
                </a:r>
                <a:endParaRPr lang="tr-TR" altLang="tr-TR" sz="1100">
                  <a:latin typeface="Calibri" pitchFamily="34" charset="0"/>
                  <a:ea typeface="Calibri" pitchFamily="34" charset="0"/>
                  <a:cs typeface="Times New Roman" pitchFamily="18" charset="0"/>
                </a:endParaRPr>
              </a:p>
            </p:txBody>
          </p:sp>
          <p:sp>
            <p:nvSpPr>
              <p:cNvPr id="63533" name="Text Box 43"/>
              <p:cNvSpPr txBox="1">
                <a:spLocks noChangeArrowheads="1"/>
              </p:cNvSpPr>
              <p:nvPr/>
            </p:nvSpPr>
            <p:spPr bwMode="auto">
              <a:xfrm>
                <a:off x="8208" y="3627"/>
                <a:ext cx="1440" cy="523"/>
              </a:xfrm>
              <a:prstGeom prst="rect">
                <a:avLst/>
              </a:prstGeom>
              <a:solidFill>
                <a:srgbClr val="FFFFFF"/>
              </a:solidFill>
              <a:ln w="9525">
                <a:solidFill>
                  <a:srgbClr val="FFFFFF"/>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lnSpc>
                    <a:spcPct val="115000"/>
                  </a:lnSpc>
                  <a:spcBef>
                    <a:spcPct val="0"/>
                  </a:spcBef>
                  <a:spcAft>
                    <a:spcPts val="1000"/>
                  </a:spcAft>
                  <a:buClrTx/>
                  <a:buSzTx/>
                  <a:buFontTx/>
                  <a:buNone/>
                </a:pPr>
                <a:r>
                  <a:rPr lang="tr-TR" altLang="tr-TR" sz="900">
                    <a:latin typeface="Arial" charset="0"/>
                    <a:ea typeface="Calibri" pitchFamily="34" charset="0"/>
                    <a:cs typeface="Times New Roman" pitchFamily="18" charset="0"/>
                  </a:rPr>
                  <a:t>Bilgi Akışı</a:t>
                </a:r>
                <a:endParaRPr lang="tr-TR" altLang="tr-TR" sz="1100">
                  <a:latin typeface="Calibri" pitchFamily="34" charset="0"/>
                  <a:ea typeface="Calibri" pitchFamily="34" charset="0"/>
                  <a:cs typeface="Times New Roman" pitchFamily="18" charset="0"/>
                </a:endParaRPr>
              </a:p>
            </p:txBody>
          </p:sp>
          <p:sp>
            <p:nvSpPr>
              <p:cNvPr id="63534" name="Text Box 44"/>
              <p:cNvSpPr txBox="1">
                <a:spLocks noChangeArrowheads="1"/>
              </p:cNvSpPr>
              <p:nvPr/>
            </p:nvSpPr>
            <p:spPr bwMode="auto">
              <a:xfrm>
                <a:off x="8208" y="5022"/>
                <a:ext cx="1800" cy="523"/>
              </a:xfrm>
              <a:prstGeom prst="rect">
                <a:avLst/>
              </a:prstGeom>
              <a:solidFill>
                <a:srgbClr val="FFFFFF"/>
              </a:solidFill>
              <a:ln w="9525">
                <a:solidFill>
                  <a:srgbClr val="FFFFFF"/>
                </a:solidFill>
                <a:miter lim="800000"/>
                <a:headEnd/>
                <a:tailEnd/>
              </a:ln>
            </p:spPr>
            <p:txBody>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lnSpc>
                    <a:spcPct val="115000"/>
                  </a:lnSpc>
                  <a:spcBef>
                    <a:spcPct val="0"/>
                  </a:spcBef>
                  <a:spcAft>
                    <a:spcPts val="1000"/>
                  </a:spcAft>
                  <a:buClrTx/>
                  <a:buSzTx/>
                  <a:buFontTx/>
                  <a:buNone/>
                </a:pPr>
                <a:r>
                  <a:rPr lang="tr-TR" altLang="tr-TR" sz="900">
                    <a:latin typeface="Arial" charset="0"/>
                    <a:ea typeface="Calibri" pitchFamily="34" charset="0"/>
                    <a:cs typeface="Times New Roman" pitchFamily="18" charset="0"/>
                  </a:rPr>
                  <a:t>İlişki Yönetimi</a:t>
                </a:r>
                <a:endParaRPr lang="tr-TR" altLang="tr-TR" sz="1100">
                  <a:latin typeface="Calibri" pitchFamily="34" charset="0"/>
                  <a:ea typeface="Calibri" pitchFamily="34" charset="0"/>
                  <a:cs typeface="Times New Roman" pitchFamily="18" charset="0"/>
                </a:endParaRPr>
              </a:p>
            </p:txBody>
          </p:sp>
        </p:grpSp>
      </p:grpSp>
      <p:sp>
        <p:nvSpPr>
          <p:cNvPr id="63492" name="Metin kutusu 46"/>
          <p:cNvSpPr txBox="1">
            <a:spLocks noChangeArrowheads="1"/>
          </p:cNvSpPr>
          <p:nvPr/>
        </p:nvSpPr>
        <p:spPr bwMode="auto">
          <a:xfrm>
            <a:off x="1816376" y="6090069"/>
            <a:ext cx="48196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ts val="400"/>
              </a:spcBef>
              <a:buClr>
                <a:schemeClr val="accent1"/>
              </a:buClr>
              <a:buSzPct val="68000"/>
              <a:buFont typeface="Wingdings 3" pitchFamily="18" charset="2"/>
              <a:buChar char=""/>
              <a:defRPr sz="2700">
                <a:solidFill>
                  <a:schemeClr val="tx1"/>
                </a:solidFill>
                <a:latin typeface="Lucida Sans Unicode" pitchFamily="34" charset="0"/>
              </a:defRPr>
            </a:lvl1pPr>
            <a:lvl2pPr marL="742950" indent="-285750" eaLnBrk="0" hangingPunct="0">
              <a:spcBef>
                <a:spcPts val="325"/>
              </a:spcBef>
              <a:buClr>
                <a:schemeClr val="accent1"/>
              </a:buClr>
              <a:buFont typeface="Verdana" pitchFamily="34" charset="0"/>
              <a:buChar char="◦"/>
              <a:defRPr sz="2300">
                <a:solidFill>
                  <a:schemeClr val="tx1"/>
                </a:solidFill>
                <a:latin typeface="Lucida Sans Unicode" pitchFamily="34" charset="0"/>
              </a:defRPr>
            </a:lvl2pPr>
            <a:lvl3pPr marL="1143000" indent="-228600" eaLnBrk="0" hangingPunct="0">
              <a:spcBef>
                <a:spcPts val="350"/>
              </a:spcBef>
              <a:buClr>
                <a:schemeClr val="accent2"/>
              </a:buClr>
              <a:buSzPct val="100000"/>
              <a:buFont typeface="Wingdings 2" pitchFamily="18" charset="2"/>
              <a:buChar char=""/>
              <a:defRPr sz="2100">
                <a:solidFill>
                  <a:schemeClr val="tx1"/>
                </a:solidFill>
                <a:latin typeface="Lucida Sans Unicode" pitchFamily="34" charset="0"/>
              </a:defRPr>
            </a:lvl3pPr>
            <a:lvl4pPr marL="1600200" indent="-228600" eaLnBrk="0" hangingPunct="0">
              <a:spcBef>
                <a:spcPts val="350"/>
              </a:spcBef>
              <a:buClr>
                <a:schemeClr val="accent2"/>
              </a:buClr>
              <a:buFont typeface="Wingdings 2" pitchFamily="18" charset="2"/>
              <a:buChar char=""/>
              <a:defRPr sz="1900">
                <a:solidFill>
                  <a:schemeClr val="tx1"/>
                </a:solidFill>
                <a:latin typeface="Lucida Sans Unicode" pitchFamily="34" charset="0"/>
              </a:defRPr>
            </a:lvl4pPr>
            <a:lvl5pPr marL="2057400" indent="-228600" eaLnBrk="0" hangingPunct="0">
              <a:spcBef>
                <a:spcPts val="350"/>
              </a:spcBef>
              <a:buClr>
                <a:schemeClr val="accent2"/>
              </a:buClr>
              <a:buFont typeface="Wingdings 2" pitchFamily="18" charset="2"/>
              <a:buChar char=""/>
              <a:defRPr>
                <a:solidFill>
                  <a:schemeClr val="tx1"/>
                </a:solidFill>
                <a:latin typeface="Lucida Sans Unicode" pitchFamily="34" charset="0"/>
              </a:defRPr>
            </a:lvl5pPr>
            <a:lvl6pPr marL="25146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6pPr>
            <a:lvl7pPr marL="29718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7pPr>
            <a:lvl8pPr marL="34290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8pPr>
            <a:lvl9pPr marL="3886200" indent="-228600" eaLnBrk="0" fontAlgn="base" hangingPunct="0">
              <a:spcBef>
                <a:spcPts val="350"/>
              </a:spcBef>
              <a:spcAft>
                <a:spcPct val="0"/>
              </a:spcAft>
              <a:buClr>
                <a:schemeClr val="accent2"/>
              </a:buClr>
              <a:buFont typeface="Wingdings 2" pitchFamily="18" charset="2"/>
              <a:buChar char=""/>
              <a:defRPr>
                <a:solidFill>
                  <a:schemeClr val="tx1"/>
                </a:solidFill>
                <a:latin typeface="Lucida Sans Unicode" pitchFamily="34" charset="0"/>
              </a:defRPr>
            </a:lvl9pPr>
          </a:lstStyle>
          <a:p>
            <a:pPr eaLnBrk="1" hangingPunct="1">
              <a:spcBef>
                <a:spcPct val="0"/>
              </a:spcBef>
              <a:buClrTx/>
              <a:buSzTx/>
              <a:buFontTx/>
              <a:buNone/>
            </a:pPr>
            <a:r>
              <a:rPr lang="tr-TR" altLang="tr-TR" sz="1800" dirty="0">
                <a:latin typeface="Arial" charset="0"/>
              </a:rPr>
              <a:t>TEDARİK ZİNCİRİ ŞEMATİK GÖRÜNÜŞÜ</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Multimodal Taşımacılık</a:t>
            </a:r>
          </a:p>
        </p:txBody>
      </p:sp>
      <p:sp>
        <p:nvSpPr>
          <p:cNvPr id="3" name="İçerik Yer Tutucusu 2"/>
          <p:cNvSpPr>
            <a:spLocks noGrp="1"/>
          </p:cNvSpPr>
          <p:nvPr>
            <p:ph idx="1"/>
          </p:nvPr>
        </p:nvSpPr>
        <p:spPr/>
        <p:txBody>
          <a:bodyPr>
            <a:normAutofit fontScale="77500" lnSpcReduction="20000"/>
          </a:bodyPr>
          <a:lstStyle/>
          <a:p>
            <a:pPr fontAlgn="base"/>
            <a:r>
              <a:rPr lang="tr-TR" dirty="0"/>
              <a:t>Yüklerin, içinde bulunduğu taşıma ünitesinden aktarılmak maksadıyla, birden fazla taşıma modunun kullanılmasıdır. Küresel ticaretin işleyişini kolaylaştıran bu taşıma modeli; özellikle dökme yüklerin taşınmasında kullanılan bir yöntemdir.</a:t>
            </a:r>
          </a:p>
          <a:p>
            <a:pPr fontAlgn="base"/>
            <a:r>
              <a:rPr lang="tr-TR" dirty="0"/>
              <a:t>Multimodal taşımacılıkta, yükleme ve varış adresi arasında kullanılacak farklı taşıma modları için, tek taşıyıcı ve taşıma sözleşmesi yapılmaktadır. Süreçte yer alan birden fazla taşıma modunu, tek bir taşıyıcı firma organize etmektedir. Yükleme ve varış yerleri arasındaki ana taşımanın denizyolu olarak tercih edildiğini varsaydığımızda; Kombine Taşıma </a:t>
            </a:r>
            <a:r>
              <a:rPr lang="tr-TR" dirty="0" err="1"/>
              <a:t>Konişmentosu</a:t>
            </a:r>
            <a:r>
              <a:rPr lang="tr-TR" dirty="0"/>
              <a:t> (</a:t>
            </a:r>
            <a:r>
              <a:rPr lang="tr-TR" dirty="0" err="1"/>
              <a:t>Combined</a:t>
            </a:r>
            <a:r>
              <a:rPr lang="tr-TR" dirty="0"/>
              <a:t> Transport B/L) veya Çok </a:t>
            </a:r>
            <a:r>
              <a:rPr lang="tr-TR" dirty="0" err="1"/>
              <a:t>Modlu</a:t>
            </a:r>
            <a:r>
              <a:rPr lang="tr-TR" dirty="0"/>
              <a:t> </a:t>
            </a:r>
            <a:r>
              <a:rPr lang="tr-TR" dirty="0" err="1"/>
              <a:t>Konişmento</a:t>
            </a:r>
            <a:r>
              <a:rPr lang="tr-TR" dirty="0"/>
              <a:t> (Multimodal B/L) düzenlenerek, taşıma sürecindeki birden fazla taşıma modunun tek bir kontrat altında sözleşmeye bağlanması sağlanmaktadır. Tehlikeli maddelerin taşınmasında da, Çok </a:t>
            </a:r>
            <a:r>
              <a:rPr lang="tr-TR" dirty="0" err="1"/>
              <a:t>Modlu</a:t>
            </a:r>
            <a:r>
              <a:rPr lang="tr-TR" dirty="0"/>
              <a:t> Tehlikeli Mal Taşıma Formu (IMDG-IMO) ve ADR Ref.5.4.1 uyarınca gerekli taşıma belgesinin, Konteyner Ambalaj Sertifikası Taşıma Belgesi’nin gerektirdiği bilgileri içermesi veya bu belgeyi ekinde bulundurması gerekmektedir.</a:t>
            </a:r>
          </a:p>
          <a:p>
            <a:endParaRPr lang="tr-TR" dirty="0"/>
          </a:p>
        </p:txBody>
      </p:sp>
    </p:spTree>
    <p:extLst>
      <p:ext uri="{BB962C8B-B14F-4D97-AF65-F5344CB8AC3E}">
        <p14:creationId xmlns:p14="http://schemas.microsoft.com/office/powerpoint/2010/main" val="40216538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a:t>INTERMODAL TAŞIMACILIK</a:t>
            </a:r>
            <a:endParaRPr lang="tr-TR" dirty="0"/>
          </a:p>
        </p:txBody>
      </p:sp>
      <p:sp>
        <p:nvSpPr>
          <p:cNvPr id="3" name="İçerik Yer Tutucusu 2"/>
          <p:cNvSpPr>
            <a:spLocks noGrp="1"/>
          </p:cNvSpPr>
          <p:nvPr>
            <p:ph idx="1"/>
          </p:nvPr>
        </p:nvSpPr>
        <p:spPr/>
        <p:txBody>
          <a:bodyPr>
            <a:normAutofit fontScale="77500" lnSpcReduction="20000"/>
          </a:bodyPr>
          <a:lstStyle/>
          <a:p>
            <a:pPr fontAlgn="base"/>
            <a:r>
              <a:rPr lang="tr-TR" dirty="0"/>
              <a:t>İntermodal taşımacılık, yükleme ünitelerinin bir taşımacılık modundan bir diğerine transferini kolaylaştıran teknolojiler dizisidir. İntermodal transfer bir taşımacılık işleminde daha büyük hacimleri taşımak için bir taşımacılık modundan (karayolu taşımacılığı gibi) diğerine (tren ya da gemi gibi) seyir halinde değişime olanak sağlamaktadır. yüklerin, içinde bulunduğu taşıma ünitesinden aktarılmaksızın, yalnızca taşıma ünitelerinin(konteyner vb.) aktarılması ile, birden fazla taşıma şeklinin bir arada kullanılmasıyla oluşan taşımacılık şeklidir. Amaç, göz önünde bulundurulan maliyet, zaman ve çevresel etkiler gibi kriterlerin, koşulların gerektirdiği seviyede en uygun hale getirilmesidir.</a:t>
            </a:r>
          </a:p>
          <a:p>
            <a:pPr fontAlgn="base"/>
            <a:r>
              <a:rPr lang="tr-TR" dirty="0"/>
              <a:t>İntermodal taşımacılıkta, yükleme ve varış adresi arasında kullanılacak farklı taşıma modları için, birden fazla taşıyıcı ve taşıma sözleşmesi yapılmaktadır. Örnek vermek gerekirse; dış dolum yapılan konteyner taşımaları ve Ro-Ro güzergahını kullanan karayolu araçları ile yapılan taşımalar; taşıma ünitesinin içindeki yüklerin, başka bir üniteye aktarılmadan sevk edildiği intermodal taşımalara örnektir.</a:t>
            </a:r>
          </a:p>
          <a:p>
            <a:pPr algn="just"/>
            <a:endParaRPr lang="tr-TR" dirty="0"/>
          </a:p>
          <a:p>
            <a:endParaRPr lang="tr-TR" dirty="0"/>
          </a:p>
        </p:txBody>
      </p:sp>
    </p:spTree>
    <p:extLst>
      <p:ext uri="{BB962C8B-B14F-4D97-AF65-F5344CB8AC3E}">
        <p14:creationId xmlns:p14="http://schemas.microsoft.com/office/powerpoint/2010/main" val="3986371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77500" lnSpcReduction="20000"/>
          </a:bodyPr>
          <a:lstStyle/>
          <a:p>
            <a:r>
              <a:rPr lang="tr-TR" dirty="0"/>
              <a:t>Kombine Taşımacılık ise, önce intermodal taşımacılık şeklinde anlaşılmış ise de; daha sonra ECE ( </a:t>
            </a:r>
            <a:r>
              <a:rPr lang="tr-TR" dirty="0" err="1"/>
              <a:t>Economic</a:t>
            </a:r>
            <a:r>
              <a:rPr lang="tr-TR" dirty="0"/>
              <a:t> </a:t>
            </a:r>
            <a:r>
              <a:rPr lang="tr-TR" dirty="0" err="1"/>
              <a:t>Commission</a:t>
            </a:r>
            <a:r>
              <a:rPr lang="tr-TR" dirty="0"/>
              <a:t> </a:t>
            </a:r>
            <a:r>
              <a:rPr lang="tr-TR" dirty="0" err="1"/>
              <a:t>for</a:t>
            </a:r>
            <a:r>
              <a:rPr lang="tr-TR" dirty="0"/>
              <a:t> Europe )tarafından 19 numaralı tavsiye kararı ile kombine taşımacılığın enerji harcayan bir taşımacılık yöntemi ile enerji harcamayan diğer yöntemin birlikte kullanımı şeklinde açıklaması yapılmıştır. </a:t>
            </a:r>
          </a:p>
          <a:p>
            <a:r>
              <a:rPr lang="tr-TR" dirty="0"/>
              <a:t>Ro-Ro gemisine yüklenen kamyonların, araç taşıyıcına yüklenen araçların veya trene yüklenen kamyonların durumu bu açıklamaya girmektedir. </a:t>
            </a:r>
            <a:br>
              <a:rPr lang="tr-TR" dirty="0"/>
            </a:br>
            <a:r>
              <a:rPr lang="tr-TR" dirty="0"/>
              <a:t>Avrupa birliği nakliye politikası olarak kombine taşımacılığı “başlangıç noktası ve bitiş noktası mümkün olabildiğince az miktarda kara yolu ile yapılmak üzere ürünlerin tren veya su üzerinden taşıması şeklinde yapılan intermodal taşımacılık” şeklinde tanımlamaktadır.</a:t>
            </a:r>
          </a:p>
          <a:p>
            <a:br>
              <a:rPr lang="tr-TR" dirty="0"/>
            </a:br>
            <a:r>
              <a:rPr lang="tr-TR" dirty="0"/>
              <a:t>Adı ne olursa olsun şimdilik intermodal taşımacılık, </a:t>
            </a:r>
            <a:r>
              <a:rPr lang="tr-TR" dirty="0" err="1"/>
              <a:t>multimodal</a:t>
            </a:r>
            <a:r>
              <a:rPr lang="tr-TR" dirty="0"/>
              <a:t> taşımacılık ve kombine taşımacılık tanımlarını kullanıyoruz</a:t>
            </a:r>
          </a:p>
        </p:txBody>
      </p:sp>
    </p:spTree>
    <p:extLst>
      <p:ext uri="{BB962C8B-B14F-4D97-AF65-F5344CB8AC3E}">
        <p14:creationId xmlns:p14="http://schemas.microsoft.com/office/powerpoint/2010/main" val="778543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94221"/>
            <a:ext cx="8229600" cy="38713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37815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p:cNvPicPr>
            <a:picLocks noChangeAspect="1"/>
          </p:cNvPicPr>
          <p:nvPr/>
        </p:nvPicPr>
        <p:blipFill>
          <a:blip r:embed="rId2"/>
          <a:stretch>
            <a:fillRect/>
          </a:stretch>
        </p:blipFill>
        <p:spPr>
          <a:xfrm>
            <a:off x="1817391" y="1254599"/>
            <a:ext cx="5386388" cy="3448050"/>
          </a:xfrm>
          <a:prstGeom prst="rect">
            <a:avLst/>
          </a:prstGeom>
        </p:spPr>
      </p:pic>
      <p:sp>
        <p:nvSpPr>
          <p:cNvPr id="2" name="Metin kutusu 1"/>
          <p:cNvSpPr txBox="1"/>
          <p:nvPr/>
        </p:nvSpPr>
        <p:spPr>
          <a:xfrm>
            <a:off x="2344004" y="4702649"/>
            <a:ext cx="5501186" cy="369332"/>
          </a:xfrm>
          <a:prstGeom prst="rect">
            <a:avLst/>
          </a:prstGeom>
          <a:noFill/>
        </p:spPr>
        <p:txBody>
          <a:bodyPr wrap="none" rtlCol="0">
            <a:spAutoFit/>
          </a:bodyPr>
          <a:lstStyle/>
          <a:p>
            <a:r>
              <a:rPr lang="tr-TR" b="1" dirty="0"/>
              <a:t>Şekil 1.1 : Yük miktarının taşıma türlerine göre maliyeti</a:t>
            </a:r>
            <a:endParaRPr lang="tr-TR" dirty="0"/>
          </a:p>
        </p:txBody>
      </p:sp>
    </p:spTree>
    <p:extLst>
      <p:ext uri="{BB962C8B-B14F-4D97-AF65-F5344CB8AC3E}">
        <p14:creationId xmlns:p14="http://schemas.microsoft.com/office/powerpoint/2010/main" val="748089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95536" y="2348880"/>
            <a:ext cx="8369490" cy="4524315"/>
          </a:xfrm>
          <a:prstGeom prst="rect">
            <a:avLst/>
          </a:prstGeom>
        </p:spPr>
        <p:txBody>
          <a:bodyPr wrap="square">
            <a:spAutoFit/>
          </a:bodyPr>
          <a:lstStyle/>
          <a:p>
            <a:pPr algn="just"/>
            <a:r>
              <a:rPr lang="tr-TR" sz="2400" dirty="0"/>
              <a:t>Bu yöntemler taşıma hızına göre hava-kara-demir-deniz olarak sıralanabilir. Ancak birim taşıma maliyetlerinde Şekil 1.1’de görülebileceği üzere tam tersi bir sıra olduğu söylenebilir.</a:t>
            </a:r>
          </a:p>
          <a:p>
            <a:endParaRPr lang="tr-TR" sz="2400" dirty="0"/>
          </a:p>
          <a:p>
            <a:pPr algn="just"/>
            <a:r>
              <a:rPr lang="tr-TR" sz="2400" dirty="0"/>
              <a:t>Karayolları, daha yaygın olması ve pek çok yere daha kolay erişim sağlamasının yanında büyük yatırım maliyetleri gerektirmektedir. Denizyolu büyük miktarlarda ürün taşınması için en uygun yöntem olarak görünürken demiryolu taşımacılığı, çevre dostu olması nedeniyle ağır yük taşımacılığı ve toplu taşımada sıkça yararlanılan bir yöntemdir.</a:t>
            </a:r>
          </a:p>
        </p:txBody>
      </p:sp>
      <p:sp>
        <p:nvSpPr>
          <p:cNvPr id="3" name="Metin kutusu 2"/>
          <p:cNvSpPr txBox="1"/>
          <p:nvPr/>
        </p:nvSpPr>
        <p:spPr>
          <a:xfrm>
            <a:off x="395536" y="332656"/>
            <a:ext cx="7294728" cy="2616101"/>
          </a:xfrm>
          <a:prstGeom prst="rect">
            <a:avLst/>
          </a:prstGeom>
          <a:noFill/>
        </p:spPr>
        <p:txBody>
          <a:bodyPr wrap="square" rtlCol="0">
            <a:spAutoFit/>
          </a:bodyPr>
          <a:lstStyle/>
          <a:p>
            <a:r>
              <a:rPr lang="tr-TR" sz="4400" dirty="0">
                <a:solidFill>
                  <a:srgbClr val="00B0F0"/>
                </a:solidFill>
              </a:rPr>
              <a:t>Lojistik Çeşitleri Nelerdir</a:t>
            </a:r>
            <a:r>
              <a:rPr lang="tr-TR" sz="4400" dirty="0">
                <a:solidFill>
                  <a:srgbClr val="00B0F0"/>
                </a:solidFill>
                <a:latin typeface="Times New Roman" panose="02020603050405020304" pitchFamily="18" charset="0"/>
                <a:cs typeface="Times New Roman" panose="02020603050405020304" pitchFamily="18" charset="0"/>
              </a:rPr>
              <a:t>?</a:t>
            </a:r>
            <a:r>
              <a:rPr lang="tr-TR" sz="4400" dirty="0">
                <a:solidFill>
                  <a:srgbClr val="00B0F0"/>
                </a:solidFill>
              </a:rPr>
              <a:t>(devamı)</a:t>
            </a:r>
          </a:p>
          <a:p>
            <a:endParaRPr lang="tr-TR" sz="4400" dirty="0">
              <a:solidFill>
                <a:srgbClr val="FF0000"/>
              </a:solidFill>
            </a:endParaRPr>
          </a:p>
          <a:p>
            <a:pPr algn="just"/>
            <a:endParaRPr lang="tr-TR" sz="3200" dirty="0">
              <a:solidFill>
                <a:srgbClr val="FF0000"/>
              </a:solidFill>
            </a:endParaRPr>
          </a:p>
        </p:txBody>
      </p:sp>
    </p:spTree>
    <p:extLst>
      <p:ext uri="{BB962C8B-B14F-4D97-AF65-F5344CB8AC3E}">
        <p14:creationId xmlns:p14="http://schemas.microsoft.com/office/powerpoint/2010/main" val="1687979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20722" y="718500"/>
            <a:ext cx="8823278" cy="1077218"/>
          </a:xfrm>
          <a:prstGeom prst="rect">
            <a:avLst/>
          </a:prstGeom>
        </p:spPr>
        <p:txBody>
          <a:bodyPr wrap="square">
            <a:spAutoFit/>
          </a:bodyPr>
          <a:lstStyle/>
          <a:p>
            <a:r>
              <a:rPr lang="tr-TR" sz="3200" b="1" i="1" dirty="0">
                <a:solidFill>
                  <a:srgbClr val="00B0F0"/>
                </a:solidFill>
              </a:rPr>
              <a:t>Lojistik akışın gerçekleştiği yön itibarı ile lojistik yine dört ana gruba ayrılabilir:</a:t>
            </a:r>
          </a:p>
        </p:txBody>
      </p:sp>
      <p:sp>
        <p:nvSpPr>
          <p:cNvPr id="7" name="Metin kutusu 6"/>
          <p:cNvSpPr txBox="1"/>
          <p:nvPr/>
        </p:nvSpPr>
        <p:spPr>
          <a:xfrm>
            <a:off x="317128" y="2088107"/>
            <a:ext cx="2098460" cy="400110"/>
          </a:xfrm>
          <a:prstGeom prst="rect">
            <a:avLst/>
          </a:prstGeom>
          <a:noFill/>
        </p:spPr>
        <p:txBody>
          <a:bodyPr wrap="none" rtlCol="0">
            <a:spAutoFit/>
          </a:bodyPr>
          <a:lstStyle/>
          <a:p>
            <a:r>
              <a:rPr lang="tr-TR" sz="2000" b="1" dirty="0"/>
              <a:t>Üretim Lojistiği</a:t>
            </a:r>
          </a:p>
        </p:txBody>
      </p:sp>
      <p:sp>
        <p:nvSpPr>
          <p:cNvPr id="8" name="Metin kutusu 7"/>
          <p:cNvSpPr txBox="1"/>
          <p:nvPr/>
        </p:nvSpPr>
        <p:spPr>
          <a:xfrm>
            <a:off x="317128" y="2488217"/>
            <a:ext cx="1903085" cy="400110"/>
          </a:xfrm>
          <a:prstGeom prst="rect">
            <a:avLst/>
          </a:prstGeom>
          <a:noFill/>
        </p:spPr>
        <p:txBody>
          <a:bodyPr wrap="none" rtlCol="0">
            <a:spAutoFit/>
          </a:bodyPr>
          <a:lstStyle/>
          <a:p>
            <a:r>
              <a:rPr lang="tr-TR" sz="2000" b="1" dirty="0"/>
              <a:t>Dağıtım Lojistiği</a:t>
            </a:r>
          </a:p>
        </p:txBody>
      </p:sp>
      <p:sp>
        <p:nvSpPr>
          <p:cNvPr id="9" name="Metin kutusu 8"/>
          <p:cNvSpPr txBox="1"/>
          <p:nvPr/>
        </p:nvSpPr>
        <p:spPr>
          <a:xfrm>
            <a:off x="317128" y="2888327"/>
            <a:ext cx="1788503" cy="400110"/>
          </a:xfrm>
          <a:prstGeom prst="rect">
            <a:avLst/>
          </a:prstGeom>
          <a:noFill/>
        </p:spPr>
        <p:txBody>
          <a:bodyPr wrap="none" rtlCol="0">
            <a:spAutoFit/>
          </a:bodyPr>
          <a:lstStyle/>
          <a:p>
            <a:r>
              <a:rPr lang="tr-TR" sz="2000" b="1" dirty="0"/>
              <a:t>Tersine Lojistik</a:t>
            </a:r>
          </a:p>
        </p:txBody>
      </p:sp>
      <p:sp>
        <p:nvSpPr>
          <p:cNvPr id="10" name="Dikdörtgen 9"/>
          <p:cNvSpPr/>
          <p:nvPr/>
        </p:nvSpPr>
        <p:spPr>
          <a:xfrm>
            <a:off x="337782" y="3319215"/>
            <a:ext cx="3617337" cy="369332"/>
          </a:xfrm>
          <a:prstGeom prst="rect">
            <a:avLst/>
          </a:prstGeom>
        </p:spPr>
        <p:txBody>
          <a:bodyPr wrap="none">
            <a:spAutoFit/>
          </a:bodyPr>
          <a:lstStyle/>
          <a:p>
            <a:r>
              <a:rPr lang="tr-TR" b="1" dirty="0">
                <a:latin typeface="Times New Roman" panose="02020603050405020304" pitchFamily="18" charset="0"/>
              </a:rPr>
              <a:t>Ürün Ömür Çevrimi Bazlı Lojistik</a:t>
            </a:r>
            <a:endParaRPr lang="tr-TR" dirty="0"/>
          </a:p>
        </p:txBody>
      </p:sp>
    </p:spTree>
    <p:extLst>
      <p:ext uri="{BB962C8B-B14F-4D97-AF65-F5344CB8AC3E}">
        <p14:creationId xmlns:p14="http://schemas.microsoft.com/office/powerpoint/2010/main" val="632119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4369722" cy="584775"/>
          </a:xfrm>
          <a:prstGeom prst="rect">
            <a:avLst/>
          </a:prstGeom>
          <a:noFill/>
        </p:spPr>
        <p:txBody>
          <a:bodyPr wrap="none" rtlCol="0">
            <a:spAutoFit/>
          </a:bodyPr>
          <a:lstStyle/>
          <a:p>
            <a:r>
              <a:rPr lang="tr-TR" sz="3200" b="1" i="1" dirty="0">
                <a:solidFill>
                  <a:srgbClr val="00B0F0"/>
                </a:solidFill>
              </a:rPr>
              <a:t>Üretim(Tedarik ) Lojistiği</a:t>
            </a:r>
          </a:p>
        </p:txBody>
      </p:sp>
      <p:sp>
        <p:nvSpPr>
          <p:cNvPr id="3" name="Metin kutusu 2"/>
          <p:cNvSpPr txBox="1"/>
          <p:nvPr/>
        </p:nvSpPr>
        <p:spPr>
          <a:xfrm>
            <a:off x="296839" y="1617785"/>
            <a:ext cx="8555257" cy="3046988"/>
          </a:xfrm>
          <a:prstGeom prst="rect">
            <a:avLst/>
          </a:prstGeom>
          <a:noFill/>
        </p:spPr>
        <p:txBody>
          <a:bodyPr wrap="square" rtlCol="0">
            <a:spAutoFit/>
          </a:bodyPr>
          <a:lstStyle/>
          <a:p>
            <a:pPr algn="just"/>
            <a:r>
              <a:rPr lang="tr-TR" sz="3200" dirty="0"/>
              <a:t>Üretim faaliyetlerinin gerçekleştirilebilmesi için gereken hammadde, ara malı, makine ve diğer malların tedariki ile ilgilenir. Üretim yapmayan firmalar ve kuruluşlar ise satılacak ticari malların veya kullanılacak malzemelerin ikmalini gerçekleştirir.</a:t>
            </a:r>
          </a:p>
        </p:txBody>
      </p:sp>
      <p:pic>
        <p:nvPicPr>
          <p:cNvPr id="8194" name="Picture 2" descr="http://www.netlog.com.tr/images/servisler/gida-disi-lojistik-hizmetler/teknoloji-lojistigi-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694112"/>
            <a:ext cx="5000625" cy="20002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374391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947217" cy="584775"/>
          </a:xfrm>
          <a:prstGeom prst="rect">
            <a:avLst/>
          </a:prstGeom>
          <a:noFill/>
        </p:spPr>
        <p:txBody>
          <a:bodyPr wrap="none" rtlCol="0">
            <a:spAutoFit/>
          </a:bodyPr>
          <a:lstStyle/>
          <a:p>
            <a:r>
              <a:rPr lang="tr-TR" sz="3200" b="1" i="1" dirty="0">
                <a:solidFill>
                  <a:srgbClr val="00B0F0"/>
                </a:solidFill>
              </a:rPr>
              <a:t>Dağıtım</a:t>
            </a:r>
            <a:r>
              <a:rPr lang="tr-TR" sz="3200" b="1" i="1" dirty="0">
                <a:solidFill>
                  <a:srgbClr val="FF0000"/>
                </a:solidFill>
              </a:rPr>
              <a:t> </a:t>
            </a:r>
            <a:r>
              <a:rPr lang="tr-TR" sz="3200" b="1" i="1" dirty="0">
                <a:solidFill>
                  <a:srgbClr val="00B0F0"/>
                </a:solidFill>
              </a:rPr>
              <a:t>Lojistiği</a:t>
            </a:r>
          </a:p>
        </p:txBody>
      </p:sp>
      <p:sp>
        <p:nvSpPr>
          <p:cNvPr id="3" name="Metin kutusu 2"/>
          <p:cNvSpPr txBox="1"/>
          <p:nvPr/>
        </p:nvSpPr>
        <p:spPr>
          <a:xfrm>
            <a:off x="3101454" y="1596789"/>
            <a:ext cx="5844654" cy="1384995"/>
          </a:xfrm>
          <a:prstGeom prst="rect">
            <a:avLst/>
          </a:prstGeom>
          <a:noFill/>
        </p:spPr>
        <p:txBody>
          <a:bodyPr wrap="square" rtlCol="0">
            <a:spAutoFit/>
          </a:bodyPr>
          <a:lstStyle/>
          <a:p>
            <a:r>
              <a:rPr lang="tr-TR" sz="2800" dirty="0"/>
              <a:t>Üretimi tamamlanan ürünlerin ve diğer malların müşteriye ulaştırılmasını kapsar.</a:t>
            </a:r>
          </a:p>
        </p:txBody>
      </p:sp>
      <p:pic>
        <p:nvPicPr>
          <p:cNvPr id="9218" name="Picture 2" descr="http://www.ekol.com/Assets/Images/saglik-lojistigi-ulusal-daigiti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77" y="1596788"/>
            <a:ext cx="2643188" cy="22383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14982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6839" y="672504"/>
            <a:ext cx="2757678" cy="584775"/>
          </a:xfrm>
          <a:prstGeom prst="rect">
            <a:avLst/>
          </a:prstGeom>
          <a:noFill/>
        </p:spPr>
        <p:txBody>
          <a:bodyPr wrap="none" rtlCol="0">
            <a:spAutoFit/>
          </a:bodyPr>
          <a:lstStyle/>
          <a:p>
            <a:r>
              <a:rPr lang="tr-TR" sz="3200" b="1" i="1" dirty="0">
                <a:solidFill>
                  <a:srgbClr val="00B0F0"/>
                </a:solidFill>
              </a:rPr>
              <a:t>Tersine Lojistik</a:t>
            </a:r>
          </a:p>
        </p:txBody>
      </p:sp>
      <p:sp>
        <p:nvSpPr>
          <p:cNvPr id="3" name="Metin kutusu 2"/>
          <p:cNvSpPr txBox="1"/>
          <p:nvPr/>
        </p:nvSpPr>
        <p:spPr>
          <a:xfrm>
            <a:off x="296839" y="1097663"/>
            <a:ext cx="6970594" cy="3539430"/>
          </a:xfrm>
          <a:prstGeom prst="rect">
            <a:avLst/>
          </a:prstGeom>
          <a:noFill/>
        </p:spPr>
        <p:txBody>
          <a:bodyPr wrap="square" rtlCol="0" anchor="ctr">
            <a:spAutoFit/>
          </a:bodyPr>
          <a:lstStyle/>
          <a:p>
            <a:r>
              <a:rPr lang="tr-TR" sz="2800" dirty="0"/>
              <a:t>Rafta beklerken son kullanım tarihi geçen, yanlış sevk edilen, hatalı üretilen veya kullanım ömrü sonunda imha edilmesi gereken ürünlerin geri toplanması işlemine tersine lojistik denir. Tersine lojistik tedarik zinciri içinde hatanın/ürünün iade edilmesinin anlaşıldığı noktada başlar, iadenin türüne göre farklı noktalarda biter.</a:t>
            </a:r>
          </a:p>
        </p:txBody>
      </p:sp>
      <p:pic>
        <p:nvPicPr>
          <p:cNvPr id="10242" name="Picture 2" descr="http://www.emreipekci.com/wp-content/uploads/2012/04/tersine-lojistik-20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72" y="1257279"/>
            <a:ext cx="1428750" cy="1428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88609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EDARİK ZİNCİRİ VE LOJİSTİKTE BT UYGULAMALARI &amp;#x0D;&amp;#x0A;SANAL SINIF-2&amp;quot;&quot;/&gt;&lt;property id=&quot;20307&quot; value=&quot;257&quot;/&gt;&lt;/object&gt;&lt;object type=&quot;3&quot; unique_id=&quot;10005&quot;&gt;&lt;property id=&quot;20148&quot; value=&quot;5&quot;/&gt;&lt;property id=&quot;20300&quot; value=&quot;Slide 7 - &amp;quot;TÜRKİYE’DE TAŞIMACILIK VE LOJİSTİK&amp;quot;&quot;/&gt;&lt;property id=&quot;20307&quot; value=&quot;256&quot;/&gt;&lt;/object&gt;&lt;object type=&quot;3&quot; unique_id=&quot;10078&quot;&gt;&lt;property id=&quot;20148&quot; value=&quot;5&quot;/&gt;&lt;property id=&quot;20300&quot; value=&quot;Slide 2 - &amp;quot;Taşımacılığın İşletmeler İçin Önemi&amp;#x0D;&amp;#x0A;&amp;quot;&quot;/&gt;&lt;property id=&quot;20307&quot; value=&quot;265&quot;/&gt;&lt;/object&gt;&lt;object type=&quot;3&quot; unique_id=&quot;10079&quot;&gt;&lt;property id=&quot;20148&quot; value=&quot;5&quot;/&gt;&lt;property id=&quot;20300&quot; value=&quot;Slide 3 - &amp;quot;TAŞIMA MODLARI&amp;quot;&quot;/&gt;&lt;property id=&quot;20307&quot; value=&quot;269&quot;/&gt;&lt;/object&gt;&lt;object type=&quot;3&quot; unique_id=&quot;10080&quot;&gt;&lt;property id=&quot;20148&quot; value=&quot;5&quot;/&gt;&lt;property id=&quot;20300&quot; value=&quot;Slide 4 - &amp;quot;TAŞIMA ŞEKLİ SEÇİMİ&amp;quot;&quot;/&gt;&lt;property id=&quot;20307&quot; value=&quot;268&quot;/&gt;&lt;/object&gt;&lt;object type=&quot;3&quot; unique_id=&quot;10081&quot;&gt;&lt;property id=&quot;20148&quot; value=&quot;5&quot;/&gt;&lt;property id=&quot;20300&quot; value=&quot;Slide 5&quot;/&gt;&lt;property id=&quot;20307&quot; value=&quot;267&quot;/&gt;&lt;/object&gt;&lt;object type=&quot;3&quot; unique_id=&quot;10082&quot;&gt;&lt;property id=&quot;20148&quot; value=&quot;5&quot;/&gt;&lt;property id=&quot;20300&quot; value=&quot;Slide 6 - &amp;quot;INTERMODAL TAŞIMACILIK&amp;quot;&quot;/&gt;&lt;property id=&quot;20307&quot; value=&quot;266&quot;/&gt;&lt;/object&gt;&lt;object type=&quot;3&quot; unique_id=&quot;10083&quot;&gt;&lt;property id=&quot;20148&quot; value=&quot;5&quot;/&gt;&lt;property id=&quot;20300&quot; value=&quot;Slide 8 - &amp;quot;2023 YILINA YÖNELİK TAŞIMACILIK VE LOJİSTİK SEKTÖRÜNE İLİŞKİN YÜKSEK HEDEFLER&amp;quot;&quot;/&gt;&lt;property id=&quot;20307&quot; value=&quot;258&quot;/&gt;&lt;/object&gt;&lt;object type=&quot;3&quot; unique_id=&quot;10084&quot;&gt;&lt;property id=&quot;20148&quot; value=&quot;5&quot;/&gt;&lt;property id=&quot;20300&quot; value=&quot;Slide 9&quot;/&gt;&lt;property id=&quot;20307&quot; value=&quot;259&quot;/&gt;&lt;/object&gt;&lt;object type=&quot;3&quot; unique_id=&quot;10085&quot;&gt;&lt;property id=&quot;20148&quot; value=&quot;5&quot;/&gt;&lt;property id=&quot;20300&quot; value=&quot;Slide 10&quot;/&gt;&lt;property id=&quot;20307&quot; value=&quot;260&quot;/&gt;&lt;/object&gt;&lt;object type=&quot;3&quot; unique_id=&quot;10086&quot;&gt;&lt;property id=&quot;20148&quot; value=&quot;5&quot;/&gt;&lt;property id=&quot;20300&quot; value=&quot;Slide 11 - &amp;quot;Güçlü Noktalar&amp;#x0D;&amp;#x0A;&amp;quot;&quot;/&gt;&lt;property id=&quot;20307&quot; value=&quot;261&quot;/&gt;&lt;/object&gt;&lt;object type=&quot;3&quot; unique_id=&quot;10087&quot;&gt;&lt;property id=&quot;20148&quot; value=&quot;5&quot;/&gt;&lt;property id=&quot;20300&quot; value=&quot;Slide 12 - &amp;quot;Zayıf Noktalar&amp;#x0D;&amp;#x0A;&amp;quot;&quot;/&gt;&lt;property id=&quot;20307&quot; value=&quot;262&quot;/&gt;&lt;/object&gt;&lt;object type=&quot;3&quot; unique_id=&quot;10088&quot;&gt;&lt;property id=&quot;20148&quot; value=&quot;5&quot;/&gt;&lt;property id=&quot;20300&quot; value=&quot;Slide 13 - &amp;quot;Fırsatlar&amp;#x0D;&amp;#x0A;&amp;quot;&quot;/&gt;&lt;property id=&quot;20307&quot; value=&quot;263&quot;/&gt;&lt;/object&gt;&lt;object type=&quot;3&quot; unique_id=&quot;10089&quot;&gt;&lt;property id=&quot;20148&quot; value=&quot;5&quot;/&gt;&lt;property id=&quot;20300&quot; value=&quot;Slide 14 - &amp;quot;Tehditler&amp;#x0D;&amp;#x0A;&amp;quot;&quot;/&gt;&lt;property id=&quot;20307&quot; value=&quot;264&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kış">
  <a:themeElements>
    <a:clrScheme name="Akış">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kış">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kış">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4587</TotalTime>
  <Words>25285</Words>
  <Application>Microsoft Office PowerPoint</Application>
  <PresentationFormat>Ekran Gösterisi (4:3)</PresentationFormat>
  <Paragraphs>1518</Paragraphs>
  <Slides>387</Slides>
  <Notes>61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387</vt:i4>
      </vt:variant>
    </vt:vector>
  </HeadingPairs>
  <TitlesOfParts>
    <vt:vector size="396" baseType="lpstr">
      <vt:lpstr>Arial</vt:lpstr>
      <vt:lpstr>Arial Narrow</vt:lpstr>
      <vt:lpstr>Calibri</vt:lpstr>
      <vt:lpstr>Constantia</vt:lpstr>
      <vt:lpstr>Times New Roman</vt:lpstr>
      <vt:lpstr>Wingdings</vt:lpstr>
      <vt:lpstr>Wingdings 2</vt:lpstr>
      <vt:lpstr>Wingdings 3</vt:lpstr>
      <vt:lpstr>Akış</vt:lpstr>
      <vt:lpstr>TEDARİK ZİNCİRİ VE LOJİSTİK</vt:lpstr>
      <vt:lpstr>PowerPoint Sunusu</vt:lpstr>
      <vt:lpstr>PowerPoint Sunusu</vt:lpstr>
      <vt:lpstr>PowerPoint Sunusu</vt:lpstr>
      <vt:lpstr>Taşımacılık</vt:lpstr>
      <vt:lpstr>LOJİSTİK</vt:lpstr>
      <vt:lpstr>LOJİSTİK</vt:lpstr>
      <vt:lpstr>TEDARİK ZİNCİRİ</vt:lpstr>
      <vt:lpstr>TEDARİK ZİNCİRİ</vt:lpstr>
      <vt:lpstr>TEDARİK ZİNCİRİ=LOJİSTİK?</vt:lpstr>
      <vt:lpstr>TEDARİK ZİNCİRİ=LOJİSTİK?</vt:lpstr>
      <vt:lpstr>TEDARİK ZİNCİRİ=LOJİSTİK?</vt:lpstr>
      <vt:lpstr>TEDARİK ZİNCİRİ=LOJİSTİK?</vt:lpstr>
      <vt:lpstr>LOJİSTİĞİN GELİŞİM TRENDİ </vt:lpstr>
      <vt:lpstr>TEMEL LOJİSTİK AKTİVİTELERİ</vt:lpstr>
      <vt:lpstr>TEMEL LOJİSTİK AKTİVİTELERİ</vt:lpstr>
      <vt:lpstr>TEMEL LOJİSTİK AKTİVİTELERİ</vt:lpstr>
      <vt:lpstr>TEMEL LOJİSTİK AKTİVİTELERİ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 Taşımacılığın İşletmeler İçin Önemi </vt:lpstr>
      <vt:lpstr>TAŞIMA MODLARI</vt:lpstr>
      <vt:lpstr>TAŞIMA ŞEKLİ SEÇİMİ</vt:lpstr>
      <vt:lpstr>TAŞIMA ŞEKLİNİN SEÇİMİ</vt:lpstr>
      <vt:lpstr>Multimodal Taşımacılık</vt:lpstr>
      <vt:lpstr>INTERMODAL TAŞIMACILIK</vt:lpstr>
      <vt:lpstr>INTERMODAL TAŞIMACILIK</vt:lpstr>
      <vt:lpstr>Kombine Taşımacılık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TÜRKİYE’DE TAŞIMACILIK VE LOJİSTİK</vt:lpstr>
      <vt:lpstr>PowerPoint Sunusu</vt:lpstr>
      <vt:lpstr>PowerPoint Sunusu</vt:lpstr>
      <vt:lpstr>2023 YILINA YÖNELİK TAŞIMACILIK VE LOJİSTİK SEKTÖRÜNE İLİŞKİN YÜKSEK HEDEFLER</vt:lpstr>
      <vt:lpstr>2023 YILINA YÖNELİK TAŞIMACILIK VE LOJİSTİK SEKTÖRÜNE İLİŞKİN YÜKSEK HEDEFLER</vt:lpstr>
      <vt:lpstr>2023 YILINA YÖNELİK TAŞIMACILIK VE LOJİSTİK SEKTÖRÜNE İLİŞKİN YÜKSEK HEDEFLER</vt:lpstr>
      <vt:lpstr>Güçlü Noktalar </vt:lpstr>
      <vt:lpstr>Zayıf Noktalar </vt:lpstr>
      <vt:lpstr>Fırsatlar </vt:lpstr>
      <vt:lpstr>Tehditler </vt:lpstr>
      <vt:lpstr>PowerPoint Sunusu</vt:lpstr>
      <vt:lpstr>TEDARİK ZİNCİRİ VE LOJİSTİKTE BT UYGULAMALARI  2.HAFTA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 Taşımacılığın İşletmeler İçin Önemi </vt:lpstr>
      <vt:lpstr>TAŞIMA MODLARI</vt:lpstr>
      <vt:lpstr>TAŞIMA ŞEKLİ SEÇİMİ</vt:lpstr>
      <vt:lpstr>TAŞIMA ŞEKLİNİN SEÇİMİ</vt:lpstr>
      <vt:lpstr>Multimodal Taşımacılık</vt:lpstr>
      <vt:lpstr>INTERMODAL TAŞIMACILIK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TÜRKİYE’DE TAŞIMACILIK VE LOJİSTİK</vt:lpstr>
      <vt:lpstr>PowerPoint Sunusu</vt:lpstr>
      <vt:lpstr>PowerPoint Sunusu</vt:lpstr>
      <vt:lpstr>2023 YILINA YÖNELİK TAŞIMACILIK VE LOJİSTİK SEKTÖRÜNE İLİŞKİN YÜKSEK HEDEFLER</vt:lpstr>
      <vt:lpstr>2023 YILINA YÖNELİK TAŞIMACILIK VE LOJİSTİK SEKTÖRÜNE İLİŞKİN YÜKSEK HEDEFLER</vt:lpstr>
      <vt:lpstr>2023 YILINA YÖNELİK TAŞIMACILIK VE LOJİSTİK SEKTÖRÜNE İLİŞKİN YÜKSEK HEDEFLER</vt:lpstr>
      <vt:lpstr>Güçlü Noktalar </vt:lpstr>
      <vt:lpstr>Zayıf Noktalar </vt:lpstr>
      <vt:lpstr>Fırsatlar </vt:lpstr>
      <vt:lpstr>Tehditler </vt:lpstr>
      <vt:lpstr>TEDARİK ZİNCİRİ VE LOJİSTİK 3.HAFTA-1</vt:lpstr>
      <vt:lpstr>TEDARİK ZİNCİRİ YÖNETİMİ</vt:lpstr>
      <vt:lpstr>TEDARİK ZİNCİRİ YÖNETİMİ</vt:lpstr>
      <vt:lpstr>ENVANTER</vt:lpstr>
      <vt:lpstr>BAZI ENVANTER KAVRAMLARI</vt:lpstr>
      <vt:lpstr>BAZI ENVANTER KAVRAMLARI</vt:lpstr>
      <vt:lpstr>BAZI ENVANTER KAVRAMLARI</vt:lpstr>
      <vt:lpstr>ENVANTER</vt:lpstr>
      <vt:lpstr>ENVANTER</vt:lpstr>
      <vt:lpstr>ENVANTER</vt:lpstr>
      <vt:lpstr>ENVANTER</vt:lpstr>
      <vt:lpstr>ENVANTER</vt:lpstr>
      <vt:lpstr>ENVANTER</vt:lpstr>
      <vt:lpstr>YER SEÇİMİ (KONUM)</vt:lpstr>
      <vt:lpstr>YER SEÇİMİ (KONUM)</vt:lpstr>
      <vt:lpstr>YER SEÇİMİ (KONUM)</vt:lpstr>
      <vt:lpstr>Yer Seçimi Kararları</vt:lpstr>
      <vt:lpstr>Yer Seçimi Kararları</vt:lpstr>
      <vt:lpstr>Yer Seçimi Kararları</vt:lpstr>
      <vt:lpstr>Yer Seçimi Kararları</vt:lpstr>
      <vt:lpstr>Yer Seçimi Kararları</vt:lpstr>
      <vt:lpstr>Yer Seçimi Kararları</vt:lpstr>
      <vt:lpstr>Yer Seçimi Kararları</vt:lpstr>
      <vt:lpstr>Yer Seçimi Kararları</vt:lpstr>
      <vt:lpstr>Coğrafi Bölge seçiminde dikkate alınması gereken faktörler</vt:lpstr>
      <vt:lpstr>BİLGİ</vt:lpstr>
      <vt:lpstr>BİLGİ</vt:lpstr>
      <vt:lpstr>BİLGİ</vt:lpstr>
      <vt:lpstr>BİLGİ</vt:lpstr>
      <vt:lpstr>BİLGİ</vt:lpstr>
      <vt:lpstr>PowerPoint Sunusu</vt:lpstr>
      <vt:lpstr>PowerPoint Sunusu</vt:lpstr>
      <vt:lpstr>PowerPoint Sunusu</vt:lpstr>
      <vt:lpstr>TEDARİK ZİNCİRİ VE LOJİSTİK 3. HAFTA-2</vt:lpstr>
      <vt:lpstr>Öğrenme Hedefleri</vt:lpstr>
      <vt:lpstr>DEPOLAMA</vt:lpstr>
      <vt:lpstr>Neden Depolama?</vt:lpstr>
      <vt:lpstr>PowerPoint Sunusu</vt:lpstr>
      <vt:lpstr>VW Car Tower, Wolfsburg (60 m 400 araç)</vt:lpstr>
      <vt:lpstr>Tedarik zinciri içerisinde depolar</vt:lpstr>
      <vt:lpstr>PowerPoint Sunusu</vt:lpstr>
      <vt:lpstr>Depoların 2 Temel Fonksiyonu</vt:lpstr>
      <vt:lpstr>PowerPoint Sunusu</vt:lpstr>
      <vt:lpstr>PowerPoint Sunusu</vt:lpstr>
      <vt:lpstr>Depolamanın diğer fonksiyonları</vt:lpstr>
      <vt:lpstr>PowerPoint Sunusu</vt:lpstr>
      <vt:lpstr>Temel Depo İş Süreçleri</vt:lpstr>
      <vt:lpstr>PowerPoint Sunusu</vt:lpstr>
      <vt:lpstr>Depo Çeşitleri</vt:lpstr>
      <vt:lpstr>PowerPoint Sunusu</vt:lpstr>
      <vt:lpstr>ANTREPOLAR</vt:lpstr>
      <vt:lpstr>ANTREPOLAR</vt:lpstr>
      <vt:lpstr>PowerPoint Sunusu</vt:lpstr>
      <vt:lpstr>PowerPoint Sunusu</vt:lpstr>
      <vt:lpstr>PowerPoint Sunusu</vt:lpstr>
      <vt:lpstr>PowerPoint Sunusu</vt:lpstr>
      <vt:lpstr>PowerPoint Sunusu</vt:lpstr>
      <vt:lpstr>Dağıtım Merkezi vs İşletme Deposu</vt:lpstr>
      <vt:lpstr>Dağıtım Merkezinin Özellikleri</vt:lpstr>
      <vt:lpstr>FedexDağıtım Merkezi Videosu</vt:lpstr>
      <vt:lpstr>Depo Kuruluş Yeri Seçimi</vt:lpstr>
      <vt:lpstr>PowerPoint Sunusu</vt:lpstr>
      <vt:lpstr>Kuruluş Yerini Ekileyen Faktörler</vt:lpstr>
      <vt:lpstr>Ekonomik Faktörler</vt:lpstr>
      <vt:lpstr>Doğal Faktörler </vt:lpstr>
      <vt:lpstr>Sosyal Faktörler</vt:lpstr>
      <vt:lpstr>Politik Faktörler </vt:lpstr>
      <vt:lpstr>Kuruluş Yeri Seçimi Yöntemleri</vt:lpstr>
      <vt:lpstr>Ambalajlama-Paketleme</vt:lpstr>
      <vt:lpstr>PowerPoint Sunusu</vt:lpstr>
      <vt:lpstr>Paketleme Alternatifleri</vt:lpstr>
      <vt:lpstr>Paket Örnekleri</vt:lpstr>
      <vt:lpstr>ELLEÇLEME</vt:lpstr>
      <vt:lpstr>PowerPoint Sunusu</vt:lpstr>
      <vt:lpstr>Bir Elleçleme Sistemi Çapraz Sevkiyat (Cross Docking)</vt:lpstr>
      <vt:lpstr>Cross Docking (Çapraz Sevkiyat) Sistemi</vt:lpstr>
      <vt:lpstr>Kamyonlardan taşıma bantlarına,   Taşıma bantlarından kamyonlara ürün aktarımı</vt:lpstr>
      <vt:lpstr>Elleçleme Platformu</vt:lpstr>
      <vt:lpstr>TEDARİK ZİNCİRİ VE LOJİSTİK</vt:lpstr>
      <vt:lpstr>Stok Kavramı</vt:lpstr>
      <vt:lpstr>Stok Kavramı</vt:lpstr>
      <vt:lpstr>Stok Kavramı</vt:lpstr>
      <vt:lpstr>Stok Çeşitleri</vt:lpstr>
      <vt:lpstr>Hammaddeler</vt:lpstr>
      <vt:lpstr>Yarı İşlenmiş Mallar</vt:lpstr>
      <vt:lpstr>Nihai Mallar</vt:lpstr>
      <vt:lpstr>Hazır Parçalar</vt:lpstr>
      <vt:lpstr>Yardımcı Malzemeler</vt:lpstr>
      <vt:lpstr>Stok Çeşitleri</vt:lpstr>
      <vt:lpstr>Stok Maliyetleri</vt:lpstr>
      <vt:lpstr>Stok Maliyetleri</vt:lpstr>
      <vt:lpstr>Sipariş Maliyeti</vt:lpstr>
      <vt:lpstr>Üretime Hazırlık (Kurulum) Maliyeti</vt:lpstr>
      <vt:lpstr>Satın Alma Maliyeti</vt:lpstr>
      <vt:lpstr>Üretim Maliyeti</vt:lpstr>
      <vt:lpstr>Stok Bulundurma Maliyeti</vt:lpstr>
      <vt:lpstr>Stok Bulundurmama (Stoksuzluk) Maliyeti</vt:lpstr>
      <vt:lpstr>Stok bulundurma ve bulundurmama tercihi ile karşı karşıya olan işletmeleri stok bulundurmaya sevk eden nedenler</vt:lpstr>
      <vt:lpstr>Stok bulundurma ve bulundurmama tercihi ile karşı karşıya olan işletmeleri stok bulundurmaya sevk eden nedenler</vt:lpstr>
      <vt:lpstr>Stok bulundurma ve bulundurmama tercihi ile karşı karşıya olan işletmeleri stok bulundurmaya sevk eden nedenler</vt:lpstr>
      <vt:lpstr>Stok bulundurma ve bulundurmama tercihi ile karşı karşıya olan işletmeleri stok bulundurmaya sevk eden nedenler</vt:lpstr>
      <vt:lpstr>Stok Kontrol Sistemleri </vt:lpstr>
      <vt:lpstr>Stok Kontrol Sistemleri </vt:lpstr>
      <vt:lpstr>Bağımsız Talep Altında Stok Kontrol Sistemleri</vt:lpstr>
      <vt:lpstr>Sabit Sipariş Miktarı Sistemi</vt:lpstr>
      <vt:lpstr>Sabit Sipariş Miktarı Sistemi</vt:lpstr>
      <vt:lpstr>Sabit Sipariş Periyodu Sistemi</vt:lpstr>
      <vt:lpstr>Sabit Sipariş Periyodu Sistemi</vt:lpstr>
      <vt:lpstr>Sabit Sipariş Periyodu Sistemi</vt:lpstr>
      <vt:lpstr>Maksimum-Minimum Sistemi</vt:lpstr>
      <vt:lpstr>Bağımlı Talep Durumunda Stok Kontrol Sistemleri ve MRP</vt:lpstr>
      <vt:lpstr>Klasik Ekonomik Sipariş Miktarı Modeli (EOQ)</vt:lpstr>
      <vt:lpstr>Tam zamanında üretim sistemi:</vt:lpstr>
      <vt:lpstr>Yalın üretim</vt:lpstr>
      <vt:lpstr>PROBLEM?</vt:lpstr>
      <vt:lpstr>Kamçı Etkisi (bullwhip effect)</vt:lpstr>
      <vt:lpstr>Kamçı Etkisi (bullwhip effect)</vt:lpstr>
      <vt:lpstr>Kamçı Etkisi (bullwhip effect)</vt:lpstr>
      <vt:lpstr>Kamçı Etkisi (bullwhip effect)</vt:lpstr>
      <vt:lpstr>Kamçı Etkisi (bullwhip effect)</vt:lpstr>
      <vt:lpstr>Kamçı (Bullwhip) Etkisi</vt:lpstr>
      <vt:lpstr>KAMÇI ETKİSİ</vt:lpstr>
      <vt:lpstr>Temel olarak kamçı etkisini kontrol yöntemleri</vt:lpstr>
      <vt:lpstr>3. Parti 4. parti lojistik Lojistikte BT 6.HAFTA</vt:lpstr>
      <vt:lpstr>3. Parti</vt:lpstr>
      <vt:lpstr>3. Parti lojistik</vt:lpstr>
      <vt:lpstr>Öncelikle neden 3. Parti denildiğini açıklamak gerekirse;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TEDARİK ZİNCİRİ YÖNETİMİ</vt:lpstr>
      <vt:lpstr>TEDARİK ZİNCİRİ YÖNETİMİ</vt:lpstr>
      <vt:lpstr>BİLGİ</vt:lpstr>
      <vt:lpstr>BİLGİ</vt:lpstr>
      <vt:lpstr>BİLGİ</vt:lpstr>
      <vt:lpstr>BİLGİ</vt:lpstr>
      <vt:lpstr>PowerPoint Sunusu</vt:lpstr>
      <vt:lpstr>PowerPoint Sunusu</vt:lpstr>
      <vt:lpstr>PowerPoint Sunusu</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PowerPoint Sunusu</vt:lpstr>
      <vt:lpstr>PowerPoint Sunusu</vt:lpstr>
      <vt:lpstr>PowerPoint Sunusu</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BİLGİ TEKNOLOJİLERİ BİLGİSAYAR SİSTEMLERİ</vt:lpstr>
      <vt:lpstr>PowerPoint Sunusu</vt:lpstr>
      <vt:lpstr>BİLGİ TEKNOLOJİLERİ BİLGİSAYAR SİSTEMLERİ</vt:lpstr>
      <vt:lpstr>BİLGİ TEKNOLOJİLERİ BİLGİSAYAR SİSTEMLERİ</vt:lpstr>
      <vt:lpstr>BİLGİ TEKNOLOJİLERİ BİLGİSAYAR SİSTEMLERİ</vt:lpstr>
      <vt:lpstr>PowerPoint Sunusu</vt:lpstr>
      <vt:lpstr>Kaynakça</vt:lpstr>
      <vt:lpstr>TEDARİK ZİNCİRİ YÖNETİMİ VE LOJİSTİKTE BT UYGULAMALARI</vt:lpstr>
      <vt:lpstr>İçindekiler</vt:lpstr>
      <vt:lpstr>Ne oldu da çevreci olduk?</vt:lpstr>
      <vt:lpstr>Yeşil Ekonomi</vt:lpstr>
      <vt:lpstr>Yeşil Ekonomi</vt:lpstr>
      <vt:lpstr>Yeşil TZY…Nedir?</vt:lpstr>
      <vt:lpstr>PowerPoint Sunusu</vt:lpstr>
      <vt:lpstr>Çevreci TZY’nin Fonksiyonları</vt:lpstr>
      <vt:lpstr>Çevreci Satın Alma</vt:lpstr>
      <vt:lpstr>Çevreci Satın Alma</vt:lpstr>
      <vt:lpstr>Çevreci Satın Alma</vt:lpstr>
      <vt:lpstr>Çevreci Satın Alma</vt:lpstr>
      <vt:lpstr>Çevreci Satın Alma</vt:lpstr>
      <vt:lpstr>Çevreci Üretim</vt:lpstr>
      <vt:lpstr>Çevreci Üretim Faaliyetleri</vt:lpstr>
      <vt:lpstr>Çevreci Üretim Faaliyetleri</vt:lpstr>
      <vt:lpstr>Çevreci(Yeşil) Pazarlama</vt:lpstr>
      <vt:lpstr>YEŞİL PAZARLAMA KARMASI</vt:lpstr>
      <vt:lpstr>YEŞİL PAZARLAMA KARMASI Yeşil ürün</vt:lpstr>
      <vt:lpstr>YEŞİL PAZARLAMA KARMASI Yeşil fiyat</vt:lpstr>
      <vt:lpstr>YEŞİL PAZARLAMA KARMASI Yeşil Dağıtım</vt:lpstr>
      <vt:lpstr>YEŞİL PAZARLAMA KARMASI Yeşil Dağıtım</vt:lpstr>
      <vt:lpstr>YEŞİL PAZARLAMA KARMASI Yeşil Tutundurma</vt:lpstr>
      <vt:lpstr>Yeşil Tutundurma</vt:lpstr>
      <vt:lpstr>YEŞİL PAZARLAMA KARMASI Eko Etiketleme</vt:lpstr>
      <vt:lpstr>Eko Etiketleme</vt:lpstr>
      <vt:lpstr>Eko Etiketleme Tip 1</vt:lpstr>
      <vt:lpstr>Eko Etiketleme Tip 2</vt:lpstr>
      <vt:lpstr>Eko Etiketleme Tip 3</vt:lpstr>
      <vt:lpstr>Eko Etiketler</vt:lpstr>
      <vt:lpstr>Eko Etiketler</vt:lpstr>
      <vt:lpstr>Eko Etiketler</vt:lpstr>
      <vt:lpstr>Yeşil Lojistik</vt:lpstr>
      <vt:lpstr>PowerPoint Sunusu</vt:lpstr>
      <vt:lpstr>Yeşil Paketleme</vt:lpstr>
      <vt:lpstr>Tersine Lojistik</vt:lpstr>
      <vt:lpstr>Konusu</vt:lpstr>
      <vt:lpstr>Tersine lojistik yaklaşımının faydaları</vt:lpstr>
      <vt:lpstr>Tersine lojistik yaklaşımının faydaları</vt:lpstr>
      <vt:lpstr>Farkları</vt:lpstr>
      <vt:lpstr>İleri ve Tersine Lojistik Süreçleri</vt:lpstr>
      <vt:lpstr>Geri dönüşüm oranları</vt:lpstr>
      <vt:lpstr>Geri dönüşüm oranları</vt:lpstr>
      <vt:lpstr>Çevre açısından tersine lojistik</vt:lpstr>
      <vt:lpstr>Yeşil Tedarik Zincirinde Temel Standartlar ve Sertifikalar</vt:lpstr>
      <vt:lpstr>Yeşil Tedarik Zincirinde Temel Standartlar ve Sertifikalar</vt:lpstr>
      <vt:lpstr>Yeşil Tedarik Zincirinde Temel Standartlar ve Sertifikalar</vt:lpstr>
      <vt:lpstr>. ISO 14040:2006 Çevre Yönetimi – Yaşam Döngüsü Değerlendirme Sistemi </vt:lpstr>
      <vt:lpstr>ISO 50001 Enerji Yönetim Sistemi</vt:lpstr>
      <vt:lpstr>Tedarik zinciri yönetiminin fonksiyonlarına göre çevreyle olan ilişkisi</vt:lpstr>
      <vt:lpstr>Tedarik zinciri yönetiminin fonksiyonlarına göre çevreyle olan ilişkisi</vt:lpstr>
      <vt:lpstr>Tedarik zinciri yönetiminin fonksiyonlarına göre çevreyle olan ilişkisi</vt:lpstr>
      <vt:lpstr>Tedarik zinciri yönetiminin fonksiyonlarına göre çevreyle olan ilişkisi</vt:lpstr>
      <vt:lpstr>Tedarik zinciri yönetiminin fonksiyonlarına göre çevreyle olan ilişkisi</vt:lpstr>
      <vt:lpstr>Çevreci Uygulamalar</vt:lpstr>
      <vt:lpstr>PowerPoint Sunusu</vt:lpstr>
      <vt:lpstr>PowerPoint Sunusu</vt:lpstr>
      <vt:lpstr>TOYOTA…Mod Değişikliği</vt:lpstr>
      <vt:lpstr>GM ve Paketleme Sistemleri</vt:lpstr>
      <vt:lpstr>HAWAIIAN PUNCH</vt:lpstr>
      <vt:lpstr>Cadbury Schweppes</vt:lpstr>
      <vt:lpstr>3M ve Araç Yükleme</vt:lpstr>
      <vt:lpstr>PowerPoint Sunusu</vt:lpstr>
      <vt:lpstr>KODAK ve Geri Dönüştürme</vt:lpstr>
      <vt:lpstr>Peki…</vt:lpstr>
      <vt:lpstr>WALMART</vt:lpstr>
      <vt:lpstr>ÜLKEMİZDEN ÖRNEKLER</vt:lpstr>
      <vt:lpstr>PowerPoint Sunusu</vt:lpstr>
      <vt:lpstr>PowerPoint Sunusu</vt:lpstr>
      <vt:lpstr>PowerPoint Sunusu</vt:lpstr>
      <vt:lpstr>PowerPoint Sunusu</vt:lpstr>
      <vt:lpstr>PowerPoint Sunusu</vt:lpstr>
      <vt:lpstr>PowerPoint Sunusu</vt:lpstr>
      <vt:lpstr>Yararlanılan Kaynaklar</vt:lpstr>
    </vt:vector>
  </TitlesOfParts>
  <Company>SAKARYA UNIVERSITESI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TEDARİK ZİNCİRİ VE LOJİSTİKTE BT UYGULAMALARI  SANAL SINIF-2</dc:title>
  <dc:creator>SAU</dc:creator>
  <cp:lastModifiedBy>gülşah sevinel</cp:lastModifiedBy>
  <cp:revision>20</cp:revision>
  <dcterms:created xsi:type="dcterms:W3CDTF">2012-03-08T15:54:47Z</dcterms:created>
  <dcterms:modified xsi:type="dcterms:W3CDTF">2021-04-13T13:38:08Z</dcterms:modified>
</cp:coreProperties>
</file>